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2aa79027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2aa79027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a2aa790270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a2aa790270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a2aa790270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a2aa790270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2aa790270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a2aa790270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ac8cefbce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ac8cefbce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a2aa790270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a2aa790270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ac8cefbc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ac8cefbc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ac8cefbce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ac8cefbc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ac8cefbce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ac8cefbce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ac8cefbce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ac8cefbce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ac8cefbce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ac8cefbce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a2aa79027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a2aa79027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ac8cefbce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ac8cefbce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ac8cefbce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ac8cefbce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ac8cefbce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ac8cefbce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ac8cefbce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ac8cefbce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ac8cefbce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ac8cefbce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ac8cefbce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ac8cefbce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ac8cefbce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ac8cefbce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ac8cefbce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ac8cefbce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ac8cefbce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ac8cefbce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ac8cefbce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ac8cefbce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2aa79027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2aa79027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ac8cefbced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ac8cefbce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ac8cefbce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ac8cefbce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ac8cefbce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ac8cefbce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ac8cefbce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ac8cefbce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ac8cefbce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ac8cefbce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ac8cefbce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ac8cefbce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ac8cefbce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ac8cefbce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ac8cefbced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ac8cefbced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ac8cefbced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ac8cefbced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ac8cefbced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ac8cefbce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a2aa79027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a2aa79027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ac8cefbced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ac8cefbced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ac8cefbce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ac8cefbce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ac8cefbce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ac8cefbce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ac8cefbced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ac8cefbced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ac8cefbced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ac8cefbced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ac8cefbced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ac8cefbce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ac8cefbced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ac8cefbced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ac8cefbced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ac8cefbced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a7772d62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a7772d62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a7772d62e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a7772d62e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2aa79027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2aa79027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a7772d62e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a7772d62e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a7772d62e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a7772d62e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a7772d62e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a7772d62e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a7772d62e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a7772d62e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a7772d62e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a7772d62e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a7772d62e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a7772d62e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a7772d62e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a7772d62e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a7772d62e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a7772d62e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a7772d62e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a7772d62e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a7772d62e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a7772d62e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2aa79027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2aa79027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a7772d62e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a7772d62e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a7772d62e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a7772d62e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a7772d62e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a7772d62e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a7772d62e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a7772d62e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a7772d62e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a7772d62e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a7772d62e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a7772d62e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a7772d62e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a7772d62e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a7772d62e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a7772d62e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a7772d62e2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a7772d62e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a7772d62e2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a7772d62e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2aa79027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2aa79027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a7772d62e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a7772d62e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a7772d62e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a7772d62e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a7772d62e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a7772d62e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a7772d62e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a7772d62e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a7772d62e2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a7772d62e2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a7772d62e2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a7772d62e2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a7772d62e2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a7772d62e2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a7772d62e2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a7772d62e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a7772d62e2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a7772d62e2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a7772d62e2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a7772d62e2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5454d91d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5454d91d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a7772d62e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a7772d62e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a7772d62e2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a7772d62e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a7772d62e2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a7772d62e2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a7772d62e2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a7772d62e2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a7772d62e2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a7772d62e2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a7772d62e2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a7772d62e2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a7772d62e2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a7772d62e2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a7772d62e2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a7772d62e2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a7772d62e2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a7772d62e2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a7772d62e2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a7772d62e2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2aa79027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2aa79027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a7772d62e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a7772d62e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7772d62e2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7772d62e2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efed1c8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efed1c8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aefed1c81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aefed1c81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aefed1c81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aefed1c81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aefed1c81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aefed1c8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aefed1c81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aefed1c81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be08e8c42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be08e8c42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be08e8c42f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be08e8c42f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aefed1c81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aefed1c81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2aa79027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a2aa79027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aefed1c81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aefed1c81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aefed1c81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aefed1c81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aefed1c81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aefed1c81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aefed1c81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aefed1c81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aefed1c81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aefed1c81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aefed1c81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aefed1c81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aefed1c81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aefed1c81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aefed1c81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aefed1c81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aefed1c81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aefed1c81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aefed1c81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aefed1c81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2aa79027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2aa79027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2aa79027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2aa79027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aefed1c81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aefed1c81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aefed1c81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aefed1c81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aefed1c81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aefed1c81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aefed1c815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aefed1c815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aefed1c81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aefed1c81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aefed1c815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aefed1c815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af23602a1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af23602a1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af23602a1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af23602a1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af23602a1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af23602a1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af23602a1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af23602a1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2aa79027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2aa79027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af23602a1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af23602a1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10bab7d353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10bab7d353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c6ac618b4b_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c6ac618b4b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7860d3204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7860d3204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bfa2ae96bf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bfa2ae96bf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c6ac618b4b_18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c6ac618b4b_18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c6ac618b4b_1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c6ac618b4b_1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c6ac618b4b_18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c6ac618b4b_18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c6ac618b4b_1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c6ac618b4b_1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c6ac618b4b_18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c6ac618b4b_18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2aa79027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a2aa79027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c6ac618b4b_18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c6ac618b4b_18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c6ac618b4b_18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c6ac618b4b_18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c6ac618b4b_18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c6ac618b4b_18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c6ac618b4b_18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c6ac618b4b_18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c6ac618b4b_18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c6ac618b4b_18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c6ac618b4b_18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c6ac618b4b_18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c6ac618b4b_18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c6ac618b4b_18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1031419c7cb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1031419c7cb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1031419c7cb_1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1031419c7cb_1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17a6d2c9915_2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17a6d2c9915_2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2aa790270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2aa790270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1031419c7cb_1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1031419c7cb_1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1031419c7cb_1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1031419c7cb_1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1031419c7cb_1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1031419c7cb_1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1031419c7cb_1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1031419c7cb_1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1031419c7cb_1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1031419c7cb_1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1031419c7cb_1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1031419c7cb_1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17a6d2c9915_2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17a6d2c9915_2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1031419c7cb_1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1031419c7cb_1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1031419c7cb_1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1031419c7cb_1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1031419c7cb_1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1031419c7cb_1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2aa79027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2aa79027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1031419c7cb_1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1031419c7cb_1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1031419c7cb_1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1031419c7cb_1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1031419c7cb_1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1031419c7cb_1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17a6d2c9915_2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17a6d2c9915_2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2aa79027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2aa79027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2aa790270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2aa790270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2aa79027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2aa79027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0b3098d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0b3098d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2aa790270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2aa790270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a2aa79027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a2aa79027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a2aa790270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a2aa790270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2aa790270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2aa790270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a2aa790270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a2aa79027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2aa790270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2aa790270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a2aa790270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a2aa79027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a2aa79027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a2aa79027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2aa790270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a2aa790270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2aa790270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a2aa790270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2aa790270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a2aa790270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2aa79027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a2aa79027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a2aa79027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a2aa79027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a2aa79027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a2aa79027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2aa790270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a2aa790270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a2aa790270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a2aa790270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a2aa790270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a2aa790270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a2aa790270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a2aa790270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2aa790270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2aa790270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2aa790270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2aa790270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2aa790270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2aa790270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a2aa790270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a2aa790270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a2aa790270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a2aa790270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a2aa79027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a2aa79027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2aa790270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a2aa790270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a2aa790270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a2aa790270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a2aa790270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a2aa790270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a2aa790270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a2aa790270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2aa790270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2aa790270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a2aa790270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a2aa790270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2aa790270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2aa790270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a2aa790270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a2aa790270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a2aa790270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a2aa790270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a2aa790270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a2aa790270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a2aa79027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a2aa79027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a2aa790270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a2aa790270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a2aa790270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a2aa790270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a2aa790270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a2aa790270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a2aa790270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a2aa790270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a2aa790270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a2aa790270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a2aa790270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a2aa790270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a2aa790270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a2aa790270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a2aa790270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a2aa790270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a2aa790270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a2aa790270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a2aa790270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a2aa790270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2aa79027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2aa79027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a2aa790270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a2aa790270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550fcdf2ce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550fcdf2ce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a2aa790270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a2aa790270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a2aa790270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a2aa790270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a2aa790270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a2aa790270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a2aa790270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a2aa790270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a2aa790270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a2aa790270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a2aa790270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a2aa790270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a2aa790270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a2aa790270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a2aa790270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a2aa790270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2aa79027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2aa79027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a2aa790270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a2aa790270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a2aa790270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a2aa790270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a2aa790270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a2aa790270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a2aa790270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a2aa790270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a2aa790270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a2aa790270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a2aa790270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a2aa790270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a2aa790270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a2aa790270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a2aa790270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a2aa790270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a2aa790270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a2aa790270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a2aa790270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a2aa790270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a2aa79027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a2aa79027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a2aa790270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a2aa790270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a2aa790270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a2aa790270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a2aa790270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a2aa790270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a2aa790270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a2aa790270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a2aa790270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a2aa790270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a2aa790270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a2aa790270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a2aa790270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a2aa790270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a2aa790270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a2aa790270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a2aa790270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a2aa790270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a2aa790270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a2aa790270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hyperlink" Target="https://css-tricks.com/snippets/css/a-guide-to-flexbox/" TargetMode="External"/><Relationship Id="rId4" Type="http://schemas.openxmlformats.org/officeDocument/2006/relationships/image" Target="../media/image80.png"/><Relationship Id="rId5" Type="http://schemas.openxmlformats.org/officeDocument/2006/relationships/image" Target="../media/image84.png"/><Relationship Id="rId6" Type="http://schemas.openxmlformats.org/officeDocument/2006/relationships/image" Target="../media/image7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9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9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8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8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79.png"/><Relationship Id="rId4" Type="http://schemas.openxmlformats.org/officeDocument/2006/relationships/image" Target="../media/image8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8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83.png"/><Relationship Id="rId4" Type="http://schemas.openxmlformats.org/officeDocument/2006/relationships/image" Target="../media/image9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8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9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8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8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9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101.png"/><Relationship Id="rId6" Type="http://schemas.openxmlformats.org/officeDocument/2006/relationships/image" Target="../media/image9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9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angular.io/" TargetMode="External"/><Relationship Id="rId4" Type="http://schemas.openxmlformats.org/officeDocument/2006/relationships/hyperlink" Target="https://cli.angular.io/" TargetMode="External"/><Relationship Id="rId5" Type="http://schemas.openxmlformats.org/officeDocument/2006/relationships/image" Target="../media/image1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0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1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11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0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9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hyperlink" Target="https://angular.io/guide/router" TargetMode="External"/><Relationship Id="rId4" Type="http://schemas.openxmlformats.org/officeDocument/2006/relationships/hyperlink" Target="https://angular.io/guide/router" TargetMode="External"/><Relationship Id="rId5" Type="http://schemas.openxmlformats.org/officeDocument/2006/relationships/image" Target="../media/image10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hyperlink" Target="http://localhost:4200"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07.png"/><Relationship Id="rId4" Type="http://schemas.openxmlformats.org/officeDocument/2006/relationships/image" Target="../media/image12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0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20.png"/><Relationship Id="rId4" Type="http://schemas.openxmlformats.org/officeDocument/2006/relationships/image" Target="../media/image102.png"/><Relationship Id="rId5" Type="http://schemas.openxmlformats.org/officeDocument/2006/relationships/image" Target="../media/image10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12.png"/><Relationship Id="rId4" Type="http://schemas.openxmlformats.org/officeDocument/2006/relationships/image" Target="../media/image10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11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1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03.png"/><Relationship Id="rId4" Type="http://schemas.openxmlformats.org/officeDocument/2006/relationships/image" Target="../media/image11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16.png"/><Relationship Id="rId4" Type="http://schemas.openxmlformats.org/officeDocument/2006/relationships/image" Target="../media/image1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1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2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22.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1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3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2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28.png"/><Relationship Id="rId4" Type="http://schemas.openxmlformats.org/officeDocument/2006/relationships/image" Target="../media/image119.png"/><Relationship Id="rId5" Type="http://schemas.openxmlformats.org/officeDocument/2006/relationships/image" Target="../media/image13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130.png"/><Relationship Id="rId4" Type="http://schemas.openxmlformats.org/officeDocument/2006/relationships/image" Target="../media/image13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localhost:4200/" TargetMode="External"/><Relationship Id="rId4" Type="http://schemas.openxmlformats.org/officeDocument/2006/relationships/image" Target="../media/image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127.png"/><Relationship Id="rId4" Type="http://schemas.openxmlformats.org/officeDocument/2006/relationships/image" Target="../media/image13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35.png"/><Relationship Id="rId4" Type="http://schemas.openxmlformats.org/officeDocument/2006/relationships/image" Target="../media/image13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3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4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169.png"/><Relationship Id="rId4" Type="http://schemas.openxmlformats.org/officeDocument/2006/relationships/image" Target="../media/image13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43.png"/><Relationship Id="rId4" Type="http://schemas.openxmlformats.org/officeDocument/2006/relationships/image" Target="../media/image146.png"/><Relationship Id="rId5" Type="http://schemas.openxmlformats.org/officeDocument/2006/relationships/image" Target="../media/image14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47.png"/><Relationship Id="rId4" Type="http://schemas.openxmlformats.org/officeDocument/2006/relationships/image" Target="../media/image145.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138.png"/><Relationship Id="rId4" Type="http://schemas.openxmlformats.org/officeDocument/2006/relationships/image" Target="../media/image1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142.png"/><Relationship Id="rId4" Type="http://schemas.openxmlformats.org/officeDocument/2006/relationships/image" Target="../media/image14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53.png"/><Relationship Id="rId4" Type="http://schemas.openxmlformats.org/officeDocument/2006/relationships/image" Target="../media/image14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15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5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15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49.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59.png"/><Relationship Id="rId4" Type="http://schemas.openxmlformats.org/officeDocument/2006/relationships/image" Target="../media/image15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56.png"/><Relationship Id="rId4" Type="http://schemas.openxmlformats.org/officeDocument/2006/relationships/image" Target="../media/image154.png"/><Relationship Id="rId5" Type="http://schemas.openxmlformats.org/officeDocument/2006/relationships/image" Target="../media/image161.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16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165.png"/><Relationship Id="rId4" Type="http://schemas.openxmlformats.org/officeDocument/2006/relationships/image" Target="../media/image16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hyperlink" Target="https://drive.google.com/file/d/16KPcPoJG0aUkI7YxIScGtdNWFs_GenJd/view?usp=sharing" TargetMode="External"/><Relationship Id="rId4" Type="http://schemas.openxmlformats.org/officeDocument/2006/relationships/image" Target="../media/image16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157.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168.png"/><Relationship Id="rId4" Type="http://schemas.openxmlformats.org/officeDocument/2006/relationships/image" Target="../media/image160.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1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hyperlink" Target="https://angular.io/guide/animations" TargetMode="External"/><Relationship Id="rId5" Type="http://schemas.openxmlformats.org/officeDocument/2006/relationships/image" Target="../media/image16.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170.png"/><Relationship Id="rId4" Type="http://schemas.openxmlformats.org/officeDocument/2006/relationships/image" Target="../media/image171.png"/><Relationship Id="rId5" Type="http://schemas.openxmlformats.org/officeDocument/2006/relationships/image" Target="../media/image176.png"/><Relationship Id="rId6" Type="http://schemas.openxmlformats.org/officeDocument/2006/relationships/image" Target="../media/image16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166.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81.png"/><Relationship Id="rId4" Type="http://schemas.openxmlformats.org/officeDocument/2006/relationships/image" Target="../media/image17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178.png"/><Relationship Id="rId4" Type="http://schemas.openxmlformats.org/officeDocument/2006/relationships/image" Target="../media/image175.png"/><Relationship Id="rId5" Type="http://schemas.openxmlformats.org/officeDocument/2006/relationships/image" Target="../media/image182.png"/><Relationship Id="rId6" Type="http://schemas.openxmlformats.org/officeDocument/2006/relationships/image" Target="../media/image17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180.png"/><Relationship Id="rId4" Type="http://schemas.openxmlformats.org/officeDocument/2006/relationships/image" Target="../media/image186.png"/><Relationship Id="rId5" Type="http://schemas.openxmlformats.org/officeDocument/2006/relationships/image" Target="../media/image187.png"/><Relationship Id="rId6" Type="http://schemas.openxmlformats.org/officeDocument/2006/relationships/image" Target="../media/image173.png"/><Relationship Id="rId7" Type="http://schemas.openxmlformats.org/officeDocument/2006/relationships/image" Target="../media/image17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hyperlink" Target="http://miageprojet2.unice.fr/@api/deki/files/2962/=api.zip" TargetMode="External"/><Relationship Id="rId4" Type="http://schemas.openxmlformats.org/officeDocument/2006/relationships/image" Target="../media/image184.png"/><Relationship Id="rId5" Type="http://schemas.openxmlformats.org/officeDocument/2006/relationships/hyperlink" Target="http://localhost:8010/api/assignments" TargetMode="External"/><Relationship Id="rId6" Type="http://schemas.openxmlformats.org/officeDocument/2006/relationships/image" Target="../media/image17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hyperlink" Target="https://expressjs.com/" TargetMode="External"/><Relationship Id="rId4" Type="http://schemas.openxmlformats.org/officeDocument/2006/relationships/hyperlink" Target="https://expressjs.com/en/guide/routing.html" TargetMode="External"/><Relationship Id="rId5" Type="http://schemas.openxmlformats.org/officeDocument/2006/relationships/hyperlink" Target="https://mongoosejs.com/" TargetMode="External"/><Relationship Id="rId6" Type="http://schemas.openxmlformats.org/officeDocument/2006/relationships/image" Target="../media/image188.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189.png"/><Relationship Id="rId4" Type="http://schemas.openxmlformats.org/officeDocument/2006/relationships/image" Target="../media/image190.png"/><Relationship Id="rId5" Type="http://schemas.openxmlformats.org/officeDocument/2006/relationships/image" Target="../media/image185.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18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191.png"/><Relationship Id="rId4" Type="http://schemas.openxmlformats.org/officeDocument/2006/relationships/image" Target="../media/image198.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92.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196.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19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19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201.png"/><Relationship Id="rId4" Type="http://schemas.openxmlformats.org/officeDocument/2006/relationships/image" Target="../media/image193.png"/><Relationship Id="rId5" Type="http://schemas.openxmlformats.org/officeDocument/2006/relationships/image" Target="../media/image199.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203.png"/><Relationship Id="rId4" Type="http://schemas.openxmlformats.org/officeDocument/2006/relationships/image" Target="../media/image205.png"/><Relationship Id="rId5" Type="http://schemas.openxmlformats.org/officeDocument/2006/relationships/image" Target="../media/image197.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200.png"/><Relationship Id="rId4" Type="http://schemas.openxmlformats.org/officeDocument/2006/relationships/image" Target="../media/image209.png"/><Relationship Id="rId5" Type="http://schemas.openxmlformats.org/officeDocument/2006/relationships/image" Target="../media/image208.png"/><Relationship Id="rId6" Type="http://schemas.openxmlformats.org/officeDocument/2006/relationships/image" Target="../media/image202.png"/><Relationship Id="rId7" Type="http://schemas.openxmlformats.org/officeDocument/2006/relationships/image" Target="../media/image204.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206.png"/><Relationship Id="rId4" Type="http://schemas.openxmlformats.org/officeDocument/2006/relationships/image" Target="../media/image207.png"/><Relationship Id="rId5" Type="http://schemas.openxmlformats.org/officeDocument/2006/relationships/image" Target="../media/image2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222.png"/><Relationship Id="rId4" Type="http://schemas.openxmlformats.org/officeDocument/2006/relationships/image" Target="../media/image21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216.png"/><Relationship Id="rId4" Type="http://schemas.openxmlformats.org/officeDocument/2006/relationships/image" Target="../media/image215.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221.png"/><Relationship Id="rId4" Type="http://schemas.openxmlformats.org/officeDocument/2006/relationships/image" Target="../media/image21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hyperlink" Target="https://docs.google.com/document/d/1wntGTb5lwBcid9JWUV25t0Q76NevDcuPA-gjn248tD0/edit?usp=sharing" TargetMode="Externa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hyperlink" Target="https://www.npmjs.com/package/mongoose-aggregate-paginate-v2" TargetMode="External"/><Relationship Id="rId4" Type="http://schemas.openxmlformats.org/officeDocument/2006/relationships/hyperlink" Target="https://www.npmjs.com/package/mongoose-aggregate-paginate-v2" TargetMode="Externa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hyperlink" Target="http://localhost:8010/api/assignments" TargetMode="External"/><Relationship Id="rId4" Type="http://schemas.openxmlformats.org/officeDocument/2006/relationships/image" Target="../media/image213.png"/><Relationship Id="rId5" Type="http://schemas.openxmlformats.org/officeDocument/2006/relationships/image" Target="../media/image219.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217.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2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material.angular.io/components/categories" TargetMode="External"/><Relationship Id="rId4" Type="http://schemas.openxmlformats.org/officeDocument/2006/relationships/image" Target="../media/image18.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220.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223.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225.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218.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hyperlink" Target="https://devcenter.heroku.com/articles/heroku-cli" TargetMode="External"/><Relationship Id="rId4" Type="http://schemas.openxmlformats.org/officeDocument/2006/relationships/hyperlink" Target="https://devcenter.heroku.com/articles/logging#view-logs" TargetMode="External"/><Relationship Id="rId5" Type="http://schemas.openxmlformats.org/officeDocument/2006/relationships/image" Target="../media/image224.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227.png"/><Relationship Id="rId4" Type="http://schemas.openxmlformats.org/officeDocument/2006/relationships/image" Target="../media/image228.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226.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229.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hyperlink" Target="http://localhost:8081"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hyperlink" Target="https://api-cours-angular-2023.herokuapp.com/api/assignment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fr.indeed.com/emplois?q=angular&amp;l=Nice+%2806%29"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angular.io/guide/frequent-ngmodules" TargetMode="External"/><Relationship Id="rId4" Type="http://schemas.openxmlformats.org/officeDocument/2006/relationships/hyperlink" Target="https://stackblitz.com/angular/mabqpaapveb?file=src%2Fapp%2Fmaterial-module.t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material.angular.io/components/datepicker/overview" TargetMode="External"/><Relationship Id="rId4" Type="http://schemas.openxmlformats.org/officeDocument/2006/relationships/image" Target="../media/image4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2.png"/><Relationship Id="rId4" Type="http://schemas.openxmlformats.org/officeDocument/2006/relationships/image" Target="../media/image53.png"/><Relationship Id="rId5" Type="http://schemas.openxmlformats.org/officeDocument/2006/relationships/image" Target="../media/image47.png"/><Relationship Id="rId6" Type="http://schemas.openxmlformats.org/officeDocument/2006/relationships/image" Target="../media/image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5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0.png"/><Relationship Id="rId4" Type="http://schemas.openxmlformats.org/officeDocument/2006/relationships/image" Target="../media/image55.png"/><Relationship Id="rId5" Type="http://schemas.openxmlformats.org/officeDocument/2006/relationships/image" Target="../media/image5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56.png"/><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hyperlink" Target="https://www.angularjswiki.com/angular/angular-date-pipe-formatting-date-times-in-angular-with-examples/" TargetMode="Externa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5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5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6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66.png"/><Relationship Id="rId4" Type="http://schemas.openxmlformats.org/officeDocument/2006/relationships/image" Target="../media/image6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6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7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6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65.png"/><Relationship Id="rId4" Type="http://schemas.openxmlformats.org/officeDocument/2006/relationships/image" Target="../media/image7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7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7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6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75.png"/><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Introduction à Angular</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Michel Buffa, Septembre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Aujourd’hui : Angular 14</a:t>
            </a:r>
            <a:endParaRPr/>
          </a:p>
        </p:txBody>
      </p:sp>
      <p:sp>
        <p:nvSpPr>
          <p:cNvPr id="110" name="Google Shape;110;p22"/>
          <p:cNvSpPr txBox="1"/>
          <p:nvPr>
            <p:ph idx="1" type="body"/>
          </p:nvPr>
        </p:nvSpPr>
        <p:spPr>
          <a:xfrm>
            <a:off x="311700" y="1152475"/>
            <a:ext cx="8520600" cy="39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a à peu près une nouvelle version par an… parfois les ajouts sont invisibles (mise à jour du compilateur, etc.), parfois importantes. Exemples...</a:t>
            </a:r>
            <a:endParaRPr/>
          </a:p>
          <a:p>
            <a:pPr indent="0" lvl="0" marL="0" rtl="0" algn="l">
              <a:spcBef>
                <a:spcPts val="1600"/>
              </a:spcBef>
              <a:spcAft>
                <a:spcPts val="0"/>
              </a:spcAft>
              <a:buNone/>
            </a:pPr>
            <a:r>
              <a:rPr lang="fr"/>
              <a:t>Angular 10 :</a:t>
            </a:r>
            <a:endParaRPr/>
          </a:p>
          <a:p>
            <a:pPr indent="-342900" lvl="0" marL="457200" rtl="0" algn="l">
              <a:spcBef>
                <a:spcPts val="1600"/>
              </a:spcBef>
              <a:spcAft>
                <a:spcPts val="0"/>
              </a:spcAft>
              <a:buSzPts val="1800"/>
              <a:buChar char="●"/>
            </a:pPr>
            <a:r>
              <a:rPr lang="fr"/>
              <a:t>Nouveau composant choix de date dans Angular Material</a:t>
            </a:r>
            <a:endParaRPr/>
          </a:p>
          <a:p>
            <a:pPr indent="0" lvl="0" marL="0" rtl="0" algn="l">
              <a:spcBef>
                <a:spcPts val="1600"/>
              </a:spcBef>
              <a:spcAft>
                <a:spcPts val="0"/>
              </a:spcAft>
              <a:buNone/>
            </a:pPr>
            <a:r>
              <a:rPr lang="fr"/>
              <a:t>Angular 7 :</a:t>
            </a:r>
            <a:endParaRPr/>
          </a:p>
          <a:p>
            <a:pPr indent="-342900" lvl="0" marL="457200" rtl="0" algn="l">
              <a:spcBef>
                <a:spcPts val="1600"/>
              </a:spcBef>
              <a:spcAft>
                <a:spcPts val="0"/>
              </a:spcAft>
              <a:buSzPts val="1800"/>
              <a:buChar char="●"/>
            </a:pPr>
            <a:r>
              <a:rPr lang="fr"/>
              <a:t>Meilleure modularisation</a:t>
            </a:r>
            <a:endParaRPr/>
          </a:p>
          <a:p>
            <a:pPr indent="-342900" lvl="0" marL="457200" rtl="0" algn="l">
              <a:spcBef>
                <a:spcPts val="0"/>
              </a:spcBef>
              <a:spcAft>
                <a:spcPts val="0"/>
              </a:spcAft>
              <a:buSzPts val="1800"/>
              <a:buChar char="●"/>
            </a:pPr>
            <a:r>
              <a:rPr lang="fr"/>
              <a:t>Scrolling virtuel infini (nouveau module)</a:t>
            </a:r>
            <a:endParaRPr/>
          </a:p>
          <a:p>
            <a:pPr indent="-342900" lvl="0" marL="457200" rtl="0" algn="l">
              <a:spcBef>
                <a:spcPts val="0"/>
              </a:spcBef>
              <a:spcAft>
                <a:spcPts val="0"/>
              </a:spcAft>
              <a:buSzPts val="1800"/>
              <a:buChar char="●"/>
            </a:pPr>
            <a:r>
              <a:rPr lang="fr"/>
              <a:t>Drag’n’drop</a:t>
            </a:r>
            <a:endParaRPr/>
          </a:p>
          <a:p>
            <a:pPr indent="-342900" lvl="0" marL="457200" rtl="0" algn="l">
              <a:spcBef>
                <a:spcPts val="0"/>
              </a:spcBef>
              <a:spcAft>
                <a:spcPts val="0"/>
              </a:spcAft>
              <a:buSzPts val="1800"/>
              <a:buChar char="●"/>
            </a:pPr>
            <a:r>
              <a:rPr lang="fr"/>
              <a:t>Réduction de la taille du code produit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0" st="0"/>
                                            </p:txEl>
                                          </p:spTgt>
                                        </p:tgtEl>
                                        <p:attrNameLst>
                                          <p:attrName>style.visibility</p:attrName>
                                        </p:attrNameLst>
                                      </p:cBhvr>
                                      <p:to>
                                        <p:strVal val="visible"/>
                                      </p:to>
                                    </p:set>
                                    <p:animEffect filter="fade" transition="in">
                                      <p:cBhvr>
                                        <p:cTn dur="1000"/>
                                        <p:tgtEl>
                                          <p:spTgt spid="1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1" st="1"/>
                                            </p:txEl>
                                          </p:spTgt>
                                        </p:tgtEl>
                                        <p:attrNameLst>
                                          <p:attrName>style.visibility</p:attrName>
                                        </p:attrNameLst>
                                      </p:cBhvr>
                                      <p:to>
                                        <p:strVal val="visible"/>
                                      </p:to>
                                    </p:set>
                                    <p:animEffect filter="fade" transition="in">
                                      <p:cBhvr>
                                        <p:cTn dur="1000"/>
                                        <p:tgtEl>
                                          <p:spTgt spid="1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2" st="2"/>
                                            </p:txEl>
                                          </p:spTgt>
                                        </p:tgtEl>
                                        <p:attrNameLst>
                                          <p:attrName>style.visibility</p:attrName>
                                        </p:attrNameLst>
                                      </p:cBhvr>
                                      <p:to>
                                        <p:strVal val="visible"/>
                                      </p:to>
                                    </p:set>
                                    <p:animEffect filter="fade" transition="in">
                                      <p:cBhvr>
                                        <p:cTn dur="1000"/>
                                        <p:tgtEl>
                                          <p:spTgt spid="1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3" st="3"/>
                                            </p:txEl>
                                          </p:spTgt>
                                        </p:tgtEl>
                                        <p:attrNameLst>
                                          <p:attrName>style.visibility</p:attrName>
                                        </p:attrNameLst>
                                      </p:cBhvr>
                                      <p:to>
                                        <p:strVal val="visible"/>
                                      </p:to>
                                    </p:set>
                                    <p:animEffect filter="fade" transition="in">
                                      <p:cBhvr>
                                        <p:cTn dur="1000"/>
                                        <p:tgtEl>
                                          <p:spTgt spid="1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4" st="4"/>
                                            </p:txEl>
                                          </p:spTgt>
                                        </p:tgtEl>
                                        <p:attrNameLst>
                                          <p:attrName>style.visibility</p:attrName>
                                        </p:attrNameLst>
                                      </p:cBhvr>
                                      <p:to>
                                        <p:strVal val="visible"/>
                                      </p:to>
                                    </p:set>
                                    <p:animEffect filter="fade" transition="in">
                                      <p:cBhvr>
                                        <p:cTn dur="1000"/>
                                        <p:tgtEl>
                                          <p:spTgt spid="1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5" st="5"/>
                                            </p:txEl>
                                          </p:spTgt>
                                        </p:tgtEl>
                                        <p:attrNameLst>
                                          <p:attrName>style.visibility</p:attrName>
                                        </p:attrNameLst>
                                      </p:cBhvr>
                                      <p:to>
                                        <p:strVal val="visible"/>
                                      </p:to>
                                    </p:set>
                                    <p:animEffect filter="fade" transition="in">
                                      <p:cBhvr>
                                        <p:cTn dur="1000"/>
                                        <p:tgtEl>
                                          <p:spTgt spid="11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6" st="6"/>
                                            </p:txEl>
                                          </p:spTgt>
                                        </p:tgtEl>
                                        <p:attrNameLst>
                                          <p:attrName>style.visibility</p:attrName>
                                        </p:attrNameLst>
                                      </p:cBhvr>
                                      <p:to>
                                        <p:strVal val="visible"/>
                                      </p:to>
                                    </p:set>
                                    <p:animEffect filter="fade" transition="in">
                                      <p:cBhvr>
                                        <p:cTn dur="1000"/>
                                        <p:tgtEl>
                                          <p:spTgt spid="11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7" st="7"/>
                                            </p:txEl>
                                          </p:spTgt>
                                        </p:tgtEl>
                                        <p:attrNameLst>
                                          <p:attrName>style.visibility</p:attrName>
                                        </p:attrNameLst>
                                      </p:cBhvr>
                                      <p:to>
                                        <p:strVal val="visible"/>
                                      </p:to>
                                    </p:set>
                                    <p:animEffect filter="fade" transition="in">
                                      <p:cBhvr>
                                        <p:cTn dur="1000"/>
                                        <p:tgtEl>
                                          <p:spTgt spid="11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a presque fini, on fait un peu le ménage...</a:t>
            </a:r>
            <a:endParaRPr/>
          </a:p>
        </p:txBody>
      </p:sp>
      <p:sp>
        <p:nvSpPr>
          <p:cNvPr id="717" name="Google Shape;717;p1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Virer ce “Hello World” : dans </a:t>
            </a:r>
            <a:r>
              <a:rPr b="1" lang="fr">
                <a:solidFill>
                  <a:srgbClr val="FFFFFF"/>
                </a:solidFill>
                <a:latin typeface="Courier New"/>
                <a:ea typeface="Courier New"/>
                <a:cs typeface="Courier New"/>
                <a:sym typeface="Courier New"/>
              </a:rPr>
              <a:t>app.component.html</a:t>
            </a:r>
            <a:endParaRPr b="1">
              <a:solidFill>
                <a:srgbClr val="FFFFFF"/>
              </a:solidFill>
              <a:latin typeface="Courier New"/>
              <a:ea typeface="Courier New"/>
              <a:cs typeface="Courier New"/>
              <a:sym typeface="Courier New"/>
            </a:endParaRPr>
          </a:p>
          <a:p>
            <a:pPr indent="0" lvl="0" marL="0" rtl="0" algn="l">
              <a:spcBef>
                <a:spcPts val="1600"/>
              </a:spcBef>
              <a:spcAft>
                <a:spcPts val="0"/>
              </a:spcAft>
              <a:buNone/>
            </a:pPr>
            <a:r>
              <a:rPr lang="fr"/>
              <a:t>Afficher le bouton d’ajout sur la droite (et pas en bas) (ici </a:t>
            </a:r>
            <a:r>
              <a:rPr lang="fr" u="sng">
                <a:solidFill>
                  <a:schemeClr val="hlink"/>
                </a:solidFill>
                <a:hlinkClick r:id="rId3"/>
              </a:rPr>
              <a:t>tuto CSS Flex</a:t>
            </a:r>
            <a:r>
              <a:rPr lang="fr"/>
              <a:t> -à </a:t>
            </a:r>
            <a:r>
              <a:rPr lang="fr"/>
              <a:t>connaître-</a:t>
            </a:r>
            <a:r>
              <a:rPr lang="fr"/>
              <a:t>)</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18" name="Google Shape;718;p112"/>
          <p:cNvPicPr preferRelativeResize="0"/>
          <p:nvPr/>
        </p:nvPicPr>
        <p:blipFill>
          <a:blip r:embed="rId4">
            <a:alphaModFix/>
          </a:blip>
          <a:stretch>
            <a:fillRect/>
          </a:stretch>
        </p:blipFill>
        <p:spPr>
          <a:xfrm>
            <a:off x="441950" y="2172675"/>
            <a:ext cx="3600375" cy="2797525"/>
          </a:xfrm>
          <a:prstGeom prst="rect">
            <a:avLst/>
          </a:prstGeom>
          <a:noFill/>
          <a:ln>
            <a:noFill/>
          </a:ln>
        </p:spPr>
      </p:pic>
      <p:pic>
        <p:nvPicPr>
          <p:cNvPr id="719" name="Google Shape;719;p112"/>
          <p:cNvPicPr preferRelativeResize="0"/>
          <p:nvPr/>
        </p:nvPicPr>
        <p:blipFill>
          <a:blip r:embed="rId5">
            <a:alphaModFix/>
          </a:blip>
          <a:stretch>
            <a:fillRect/>
          </a:stretch>
        </p:blipFill>
        <p:spPr>
          <a:xfrm>
            <a:off x="4193897" y="2810447"/>
            <a:ext cx="4714375" cy="1521975"/>
          </a:xfrm>
          <a:prstGeom prst="rect">
            <a:avLst/>
          </a:prstGeom>
          <a:noFill/>
          <a:ln>
            <a:noFill/>
          </a:ln>
        </p:spPr>
      </p:pic>
      <p:pic>
        <p:nvPicPr>
          <p:cNvPr id="720" name="Google Shape;720;p112"/>
          <p:cNvPicPr preferRelativeResize="0"/>
          <p:nvPr/>
        </p:nvPicPr>
        <p:blipFill>
          <a:blip r:embed="rId6">
            <a:alphaModFix/>
          </a:blip>
          <a:stretch>
            <a:fillRect/>
          </a:stretch>
        </p:blipFill>
        <p:spPr>
          <a:xfrm>
            <a:off x="251313" y="2145288"/>
            <a:ext cx="8793769" cy="285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xEl>
                                              <p:pRg end="0" st="0"/>
                                            </p:txEl>
                                          </p:spTgt>
                                        </p:tgtEl>
                                        <p:attrNameLst>
                                          <p:attrName>style.visibility</p:attrName>
                                        </p:attrNameLst>
                                      </p:cBhvr>
                                      <p:to>
                                        <p:strVal val="visible"/>
                                      </p:to>
                                    </p:set>
                                    <p:animEffect filter="fade" transition="in">
                                      <p:cBhvr>
                                        <p:cTn dur="1000"/>
                                        <p:tgtEl>
                                          <p:spTgt spid="7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xEl>
                                              <p:pRg end="1" st="1"/>
                                            </p:txEl>
                                          </p:spTgt>
                                        </p:tgtEl>
                                        <p:attrNameLst>
                                          <p:attrName>style.visibility</p:attrName>
                                        </p:attrNameLst>
                                      </p:cBhvr>
                                      <p:to>
                                        <p:strVal val="visible"/>
                                      </p:to>
                                    </p:set>
                                    <p:animEffect filter="fade" transition="in">
                                      <p:cBhvr>
                                        <p:cTn dur="1000"/>
                                        <p:tgtEl>
                                          <p:spTgt spid="7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xEl>
                                              <p:pRg end="2" st="2"/>
                                            </p:txEl>
                                          </p:spTgt>
                                        </p:tgtEl>
                                        <p:attrNameLst>
                                          <p:attrName>style.visibility</p:attrName>
                                        </p:attrNameLst>
                                      </p:cBhvr>
                                      <p:to>
                                        <p:strVal val="visible"/>
                                      </p:to>
                                    </p:set>
                                    <p:animEffect filter="fade" transition="in">
                                      <p:cBhvr>
                                        <p:cTn dur="1000"/>
                                        <p:tgtEl>
                                          <p:spTgt spid="7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xEl>
                                              <p:pRg end="3" st="3"/>
                                            </p:txEl>
                                          </p:spTgt>
                                        </p:tgtEl>
                                        <p:attrNameLst>
                                          <p:attrName>style.visibility</p:attrName>
                                        </p:attrNameLst>
                                      </p:cBhvr>
                                      <p:to>
                                        <p:strVal val="visible"/>
                                      </p:to>
                                    </p:set>
                                    <p:animEffect filter="fade" transition="in">
                                      <p:cBhvr>
                                        <p:cTn dur="1000"/>
                                        <p:tgtEl>
                                          <p:spTgt spid="7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0"/>
                                        <p:tgtEl>
                                          <p:spTgt spid="7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1000"/>
                                        <p:tgtEl>
                                          <p:spTgt spid="7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1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Conclusion partielle</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Qu’a-t-on appris ?</a:t>
            </a:r>
            <a:endParaRPr/>
          </a:p>
        </p:txBody>
      </p:sp>
      <p:sp>
        <p:nvSpPr>
          <p:cNvPr id="731" name="Google Shape;731;p1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Comment créer des composants et lier des données à des vues</a:t>
            </a:r>
            <a:endParaRPr/>
          </a:p>
          <a:p>
            <a:pPr indent="-342900" lvl="0" marL="457200" rtl="0" algn="l">
              <a:spcBef>
                <a:spcPts val="0"/>
              </a:spcBef>
              <a:spcAft>
                <a:spcPts val="0"/>
              </a:spcAft>
              <a:buSzPts val="1800"/>
              <a:buChar char="●"/>
            </a:pPr>
            <a:r>
              <a:rPr lang="fr"/>
              <a:t>Utiliser et créer des directives</a:t>
            </a:r>
            <a:endParaRPr/>
          </a:p>
          <a:p>
            <a:pPr indent="-342900" lvl="0" marL="457200" rtl="0" algn="l">
              <a:spcBef>
                <a:spcPts val="0"/>
              </a:spcBef>
              <a:spcAft>
                <a:spcPts val="0"/>
              </a:spcAft>
              <a:buSzPts val="1800"/>
              <a:buChar char="●"/>
            </a:pPr>
            <a:r>
              <a:rPr lang="fr"/>
              <a:t>Styler des éléments sous condition</a:t>
            </a:r>
            <a:endParaRPr/>
          </a:p>
          <a:p>
            <a:pPr indent="-342900" lvl="0" marL="457200" rtl="0" algn="l">
              <a:spcBef>
                <a:spcPts val="0"/>
              </a:spcBef>
              <a:spcAft>
                <a:spcPts val="0"/>
              </a:spcAft>
              <a:buSzPts val="1800"/>
              <a:buChar char="●"/>
            </a:pPr>
            <a:r>
              <a:rPr lang="fr"/>
              <a:t>Travailler avec un formulaire (il reste encore à apprendre)</a:t>
            </a:r>
            <a:endParaRPr/>
          </a:p>
          <a:p>
            <a:pPr indent="-342900" lvl="0" marL="457200" rtl="0" algn="l">
              <a:spcBef>
                <a:spcPts val="0"/>
              </a:spcBef>
              <a:spcAft>
                <a:spcPts val="0"/>
              </a:spcAft>
              <a:buSzPts val="1800"/>
              <a:buChar char="●"/>
            </a:pPr>
            <a:r>
              <a:rPr lang="fr"/>
              <a:t>Passer les données entre composants (idem)</a:t>
            </a:r>
            <a:endParaRPr/>
          </a:p>
          <a:p>
            <a:pPr indent="-342900" lvl="0" marL="457200" rtl="0" algn="l">
              <a:spcBef>
                <a:spcPts val="0"/>
              </a:spcBef>
              <a:spcAft>
                <a:spcPts val="0"/>
              </a:spcAft>
              <a:buSzPts val="1800"/>
              <a:buChar char="●"/>
            </a:pPr>
            <a:r>
              <a:rPr lang="fr"/>
              <a:t>Debugguer Angular c’est dur :</a:t>
            </a:r>
            <a:endParaRPr/>
          </a:p>
          <a:p>
            <a:pPr indent="-317500" lvl="1" marL="914400" rtl="0" algn="l">
              <a:spcBef>
                <a:spcPts val="0"/>
              </a:spcBef>
              <a:spcAft>
                <a:spcPts val="0"/>
              </a:spcAft>
              <a:buSzPts val="1400"/>
              <a:buChar char="○"/>
            </a:pPr>
            <a:r>
              <a:rPr lang="fr"/>
              <a:t>Pas d’extension de navigateur</a:t>
            </a:r>
            <a:endParaRPr/>
          </a:p>
          <a:p>
            <a:pPr indent="-317500" lvl="1" marL="914400" rtl="0" algn="l">
              <a:spcBef>
                <a:spcPts val="0"/>
              </a:spcBef>
              <a:spcAft>
                <a:spcPts val="0"/>
              </a:spcAft>
              <a:buSzPts val="1400"/>
              <a:buChar char="○"/>
            </a:pPr>
            <a:r>
              <a:rPr lang="fr"/>
              <a:t>Le compilateur à la volée casse souvent</a:t>
            </a:r>
            <a:endParaRPr/>
          </a:p>
          <a:p>
            <a:pPr indent="-317500" lvl="1" marL="914400" rtl="0" algn="l">
              <a:spcBef>
                <a:spcPts val="0"/>
              </a:spcBef>
              <a:spcAft>
                <a:spcPts val="0"/>
              </a:spcAft>
              <a:buSzPts val="1400"/>
              <a:buChar char="○"/>
            </a:pPr>
            <a:r>
              <a:rPr lang="fr"/>
              <a:t>Savoir quel module il faut importer et d’où ce n’est pas évident</a:t>
            </a:r>
            <a:endParaRPr/>
          </a:p>
          <a:p>
            <a:pPr indent="-342900" lvl="0" marL="457200" rtl="0" algn="l">
              <a:spcBef>
                <a:spcPts val="0"/>
              </a:spcBef>
              <a:spcAft>
                <a:spcPts val="0"/>
              </a:spcAft>
              <a:buSzPts val="1800"/>
              <a:buChar char="●"/>
            </a:pPr>
            <a:r>
              <a:rPr lang="fr"/>
              <a:t>On peut néanmoins faire des choses puissantes :</a:t>
            </a:r>
            <a:endParaRPr/>
          </a:p>
          <a:p>
            <a:pPr indent="-317500" lvl="1" marL="914400" rtl="0" algn="l">
              <a:spcBef>
                <a:spcPts val="0"/>
              </a:spcBef>
              <a:spcAft>
                <a:spcPts val="0"/>
              </a:spcAft>
              <a:buSzPts val="1400"/>
              <a:buChar char="○"/>
            </a:pPr>
            <a:r>
              <a:rPr lang="fr"/>
              <a:t>MVVM les pipes {{assignment.dateDeRendu | date}}, Angular très complet, etc.</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Exercice à faire : dans le composant détail, ajouter une bouton DELETE pour supprimer un assignment</a:t>
            </a:r>
            <a:endParaRPr/>
          </a:p>
        </p:txBody>
      </p:sp>
      <p:sp>
        <p:nvSpPr>
          <p:cNvPr id="737" name="Google Shape;737;p115"/>
          <p:cNvSpPr txBox="1"/>
          <p:nvPr>
            <p:ph idx="1" type="body"/>
          </p:nvPr>
        </p:nvSpPr>
        <p:spPr>
          <a:xfrm>
            <a:off x="311700" y="1675800"/>
            <a:ext cx="8520600" cy="28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En utilisant le transfert d’information fils -&gt; père que nous venons de voir !</a:t>
            </a:r>
            <a:endParaRPr/>
          </a:p>
          <a:p>
            <a:pPr indent="0" lvl="0" marL="0" rtl="0" algn="l">
              <a:spcBef>
                <a:spcPts val="1600"/>
              </a:spcBef>
              <a:spcAft>
                <a:spcPts val="1600"/>
              </a:spcAft>
              <a:buNone/>
            </a:pPr>
            <a:r>
              <a:rPr lang="fr"/>
              <a:t>A vous de jouer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Partie 6 - utilisation de “services”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Nous allons étudier...</a:t>
            </a:r>
            <a:endParaRPr/>
          </a:p>
        </p:txBody>
      </p:sp>
      <p:sp>
        <p:nvSpPr>
          <p:cNvPr id="748" name="Google Shape;748;p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Création d’un premier service</a:t>
            </a:r>
            <a:endParaRPr/>
          </a:p>
          <a:p>
            <a:pPr indent="-342900" lvl="0" marL="457200" rtl="0" algn="l">
              <a:spcBef>
                <a:spcPts val="0"/>
              </a:spcBef>
              <a:spcAft>
                <a:spcPts val="0"/>
              </a:spcAft>
              <a:buSzPts val="1800"/>
              <a:buChar char="●"/>
            </a:pPr>
            <a:r>
              <a:rPr lang="fr"/>
              <a:t>Déplacer les données qu’on manipule dans ce service et les consommer dans des composants</a:t>
            </a:r>
            <a:endParaRPr/>
          </a:p>
          <a:p>
            <a:pPr indent="-342900" lvl="0" marL="457200" rtl="0" algn="l">
              <a:spcBef>
                <a:spcPts val="0"/>
              </a:spcBef>
              <a:spcAft>
                <a:spcPts val="0"/>
              </a:spcAft>
              <a:buSzPts val="1800"/>
              <a:buChar char="●"/>
            </a:pPr>
            <a:r>
              <a:rPr lang="fr"/>
              <a:t>Comprendre le mécanisme des “Observables”</a:t>
            </a:r>
            <a:endParaRPr/>
          </a:p>
          <a:p>
            <a:pPr indent="-342900" lvl="0" marL="457200" rtl="0" algn="l">
              <a:spcBef>
                <a:spcPts val="0"/>
              </a:spcBef>
              <a:spcAft>
                <a:spcPts val="0"/>
              </a:spcAft>
              <a:buSzPts val="1800"/>
              <a:buChar char="●"/>
            </a:pPr>
            <a:r>
              <a:rPr lang="fr"/>
              <a:t>Créer des méthodes pour travailler avec des Observables</a:t>
            </a:r>
            <a:endParaRPr/>
          </a:p>
          <a:p>
            <a:pPr indent="-342900" lvl="0" marL="457200" rtl="0" algn="l">
              <a:spcBef>
                <a:spcPts val="0"/>
              </a:spcBef>
              <a:spcAft>
                <a:spcPts val="0"/>
              </a:spcAft>
              <a:buSzPts val="1800"/>
              <a:buChar char="●"/>
            </a:pPr>
            <a:r>
              <a:rPr lang="fr"/>
              <a:t>Injecter des services dans d’autres services</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xEl>
                                              <p:pRg end="0" st="0"/>
                                            </p:txEl>
                                          </p:spTgt>
                                        </p:tgtEl>
                                        <p:attrNameLst>
                                          <p:attrName>style.visibility</p:attrName>
                                        </p:attrNameLst>
                                      </p:cBhvr>
                                      <p:to>
                                        <p:strVal val="visible"/>
                                      </p:to>
                                    </p:set>
                                    <p:animEffect filter="fade" transition="in">
                                      <p:cBhvr>
                                        <p:cTn dur="1000"/>
                                        <p:tgtEl>
                                          <p:spTgt spid="7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xEl>
                                              <p:pRg end="1" st="1"/>
                                            </p:txEl>
                                          </p:spTgt>
                                        </p:tgtEl>
                                        <p:attrNameLst>
                                          <p:attrName>style.visibility</p:attrName>
                                        </p:attrNameLst>
                                      </p:cBhvr>
                                      <p:to>
                                        <p:strVal val="visible"/>
                                      </p:to>
                                    </p:set>
                                    <p:animEffect filter="fade" transition="in">
                                      <p:cBhvr>
                                        <p:cTn dur="1000"/>
                                        <p:tgtEl>
                                          <p:spTgt spid="7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xEl>
                                              <p:pRg end="2" st="2"/>
                                            </p:txEl>
                                          </p:spTgt>
                                        </p:tgtEl>
                                        <p:attrNameLst>
                                          <p:attrName>style.visibility</p:attrName>
                                        </p:attrNameLst>
                                      </p:cBhvr>
                                      <p:to>
                                        <p:strVal val="visible"/>
                                      </p:to>
                                    </p:set>
                                    <p:animEffect filter="fade" transition="in">
                                      <p:cBhvr>
                                        <p:cTn dur="1000"/>
                                        <p:tgtEl>
                                          <p:spTgt spid="7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xEl>
                                              <p:pRg end="3" st="3"/>
                                            </p:txEl>
                                          </p:spTgt>
                                        </p:tgtEl>
                                        <p:attrNameLst>
                                          <p:attrName>style.visibility</p:attrName>
                                        </p:attrNameLst>
                                      </p:cBhvr>
                                      <p:to>
                                        <p:strVal val="visible"/>
                                      </p:to>
                                    </p:set>
                                    <p:animEffect filter="fade" transition="in">
                                      <p:cBhvr>
                                        <p:cTn dur="1000"/>
                                        <p:tgtEl>
                                          <p:spTgt spid="74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xEl>
                                              <p:pRg end="4" st="4"/>
                                            </p:txEl>
                                          </p:spTgt>
                                        </p:tgtEl>
                                        <p:attrNameLst>
                                          <p:attrName>style.visibility</p:attrName>
                                        </p:attrNameLst>
                                      </p:cBhvr>
                                      <p:to>
                                        <p:strVal val="visible"/>
                                      </p:to>
                                    </p:set>
                                    <p:animEffect filter="fade" transition="in">
                                      <p:cBhvr>
                                        <p:cTn dur="1000"/>
                                        <p:tgtEl>
                                          <p:spTgt spid="74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xEl>
                                              <p:pRg end="5" st="5"/>
                                            </p:txEl>
                                          </p:spTgt>
                                        </p:tgtEl>
                                        <p:attrNameLst>
                                          <p:attrName>style.visibility</p:attrName>
                                        </p:attrNameLst>
                                      </p:cBhvr>
                                      <p:to>
                                        <p:strVal val="visible"/>
                                      </p:to>
                                    </p:set>
                                    <p:animEffect filter="fade" transition="in">
                                      <p:cBhvr>
                                        <p:cTn dur="1000"/>
                                        <p:tgtEl>
                                          <p:spTgt spid="74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Apprendre comment marchent les services, création d’un premier service</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Services ?</a:t>
            </a:r>
            <a:endParaRPr/>
          </a:p>
        </p:txBody>
      </p:sp>
      <p:sp>
        <p:nvSpPr>
          <p:cNvPr id="759" name="Google Shape;759;p1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Pourquoi a-t-on besoin de cette notion de “service” (qui n’existe pas en React et VueJS) ?</a:t>
            </a:r>
            <a:endParaRPr/>
          </a:p>
          <a:p>
            <a:pPr indent="0" lvl="0" marL="0" rtl="0" algn="l">
              <a:spcBef>
                <a:spcPts val="1600"/>
              </a:spcBef>
              <a:spcAft>
                <a:spcPts val="0"/>
              </a:spcAft>
              <a:buNone/>
            </a:pPr>
            <a:r>
              <a:rPr lang="fr"/>
              <a:t>Comment fonctionnent les services.</a:t>
            </a:r>
            <a:endParaRPr/>
          </a:p>
          <a:p>
            <a:pPr indent="0" lvl="0" marL="0" rtl="0" algn="l">
              <a:spcBef>
                <a:spcPts val="1600"/>
              </a:spcBef>
              <a:spcAft>
                <a:spcPts val="1600"/>
              </a:spcAft>
              <a:buNone/>
            </a:pPr>
            <a:r>
              <a:rPr lang="fr"/>
              <a:t>Création d’un premier service.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xEl>
                                              <p:pRg end="0" st="0"/>
                                            </p:txEl>
                                          </p:spTgt>
                                        </p:tgtEl>
                                        <p:attrNameLst>
                                          <p:attrName>style.visibility</p:attrName>
                                        </p:attrNameLst>
                                      </p:cBhvr>
                                      <p:to>
                                        <p:strVal val="visible"/>
                                      </p:to>
                                    </p:set>
                                    <p:animEffect filter="fade" transition="in">
                                      <p:cBhvr>
                                        <p:cTn dur="1000"/>
                                        <p:tgtEl>
                                          <p:spTgt spid="7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xEl>
                                              <p:pRg end="1" st="1"/>
                                            </p:txEl>
                                          </p:spTgt>
                                        </p:tgtEl>
                                        <p:attrNameLst>
                                          <p:attrName>style.visibility</p:attrName>
                                        </p:attrNameLst>
                                      </p:cBhvr>
                                      <p:to>
                                        <p:strVal val="visible"/>
                                      </p:to>
                                    </p:set>
                                    <p:animEffect filter="fade" transition="in">
                                      <p:cBhvr>
                                        <p:cTn dur="1000"/>
                                        <p:tgtEl>
                                          <p:spTgt spid="7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xEl>
                                              <p:pRg end="2" st="2"/>
                                            </p:txEl>
                                          </p:spTgt>
                                        </p:tgtEl>
                                        <p:attrNameLst>
                                          <p:attrName>style.visibility</p:attrName>
                                        </p:attrNameLst>
                                      </p:cBhvr>
                                      <p:to>
                                        <p:strVal val="visible"/>
                                      </p:to>
                                    </p:set>
                                    <p:animEffect filter="fade" transition="in">
                                      <p:cBhvr>
                                        <p:cTn dur="1000"/>
                                        <p:tgtEl>
                                          <p:spTgt spid="75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Pourquoi des “services”</a:t>
            </a:r>
            <a:endParaRPr/>
          </a:p>
        </p:txBody>
      </p:sp>
      <p:sp>
        <p:nvSpPr>
          <p:cNvPr id="765" name="Google Shape;765;p1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L’idée proposée par les créateurs d’Angular est qu’on ne doit pas gérer les données dans les composants.</a:t>
            </a:r>
            <a:endParaRPr/>
          </a:p>
          <a:p>
            <a:pPr indent="0" lvl="0" marL="0" rtl="0" algn="l">
              <a:spcBef>
                <a:spcPts val="1600"/>
              </a:spcBef>
              <a:spcAft>
                <a:spcPts val="0"/>
              </a:spcAft>
              <a:buNone/>
            </a:pPr>
            <a:r>
              <a:rPr lang="fr"/>
              <a:t>Les composants doivent avant tout “présenter” les données.</a:t>
            </a:r>
            <a:endParaRPr/>
          </a:p>
          <a:p>
            <a:pPr indent="0" lvl="0" marL="0" rtl="0" algn="l">
              <a:spcBef>
                <a:spcPts val="1600"/>
              </a:spcBef>
              <a:spcAft>
                <a:spcPts val="0"/>
              </a:spcAft>
              <a:buNone/>
            </a:pPr>
            <a:r>
              <a:rPr lang="fr"/>
              <a:t>Les services sont là pour fournir les données aux composants de l’application.</a:t>
            </a:r>
            <a:endParaRPr/>
          </a:p>
          <a:p>
            <a:pPr indent="0" lvl="0" marL="0" rtl="0" algn="l">
              <a:spcBef>
                <a:spcPts val="1600"/>
              </a:spcBef>
              <a:spcAft>
                <a:spcPts val="0"/>
              </a:spcAft>
              <a:buNone/>
            </a:pPr>
            <a:r>
              <a:rPr lang="fr"/>
              <a:t>On peut avoir plusieurs services spécialisés dans tel ou tel type de données (sources différentes, types différents etc.)</a:t>
            </a:r>
            <a:endParaRPr/>
          </a:p>
          <a:p>
            <a:pPr indent="0" lvl="0" marL="0" rtl="0" algn="l">
              <a:spcBef>
                <a:spcPts val="1600"/>
              </a:spcBef>
              <a:spcAft>
                <a:spcPts val="1600"/>
              </a:spcAft>
              <a:buNone/>
            </a:pPr>
            <a:r>
              <a:rPr lang="fr"/>
              <a:t>On peut même avoir des services qui utilisent d’autres services.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xEl>
                                              <p:pRg end="0" st="0"/>
                                            </p:txEl>
                                          </p:spTgt>
                                        </p:tgtEl>
                                        <p:attrNameLst>
                                          <p:attrName>style.visibility</p:attrName>
                                        </p:attrNameLst>
                                      </p:cBhvr>
                                      <p:to>
                                        <p:strVal val="visible"/>
                                      </p:to>
                                    </p:set>
                                    <p:animEffect filter="fade" transition="in">
                                      <p:cBhvr>
                                        <p:cTn dur="1000"/>
                                        <p:tgtEl>
                                          <p:spTgt spid="7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xEl>
                                              <p:pRg end="1" st="1"/>
                                            </p:txEl>
                                          </p:spTgt>
                                        </p:tgtEl>
                                        <p:attrNameLst>
                                          <p:attrName>style.visibility</p:attrName>
                                        </p:attrNameLst>
                                      </p:cBhvr>
                                      <p:to>
                                        <p:strVal val="visible"/>
                                      </p:to>
                                    </p:set>
                                    <p:animEffect filter="fade" transition="in">
                                      <p:cBhvr>
                                        <p:cTn dur="1000"/>
                                        <p:tgtEl>
                                          <p:spTgt spid="7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xEl>
                                              <p:pRg end="2" st="2"/>
                                            </p:txEl>
                                          </p:spTgt>
                                        </p:tgtEl>
                                        <p:attrNameLst>
                                          <p:attrName>style.visibility</p:attrName>
                                        </p:attrNameLst>
                                      </p:cBhvr>
                                      <p:to>
                                        <p:strVal val="visible"/>
                                      </p:to>
                                    </p:set>
                                    <p:animEffect filter="fade" transition="in">
                                      <p:cBhvr>
                                        <p:cTn dur="1000"/>
                                        <p:tgtEl>
                                          <p:spTgt spid="7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xEl>
                                              <p:pRg end="3" st="3"/>
                                            </p:txEl>
                                          </p:spTgt>
                                        </p:tgtEl>
                                        <p:attrNameLst>
                                          <p:attrName>style.visibility</p:attrName>
                                        </p:attrNameLst>
                                      </p:cBhvr>
                                      <p:to>
                                        <p:strVal val="visible"/>
                                      </p:to>
                                    </p:set>
                                    <p:animEffect filter="fade" transition="in">
                                      <p:cBhvr>
                                        <p:cTn dur="1000"/>
                                        <p:tgtEl>
                                          <p:spTgt spid="7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
                                            <p:txEl>
                                              <p:pRg end="4" st="4"/>
                                            </p:txEl>
                                          </p:spTgt>
                                        </p:tgtEl>
                                        <p:attrNameLst>
                                          <p:attrName>style.visibility</p:attrName>
                                        </p:attrNameLst>
                                      </p:cBhvr>
                                      <p:to>
                                        <p:strVal val="visible"/>
                                      </p:to>
                                    </p:set>
                                    <p:animEffect filter="fade" transition="in">
                                      <p:cBhvr>
                                        <p:cTn dur="1000"/>
                                        <p:tgtEl>
                                          <p:spTgt spid="76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Services inspirés de REST...</a:t>
            </a:r>
            <a:endParaRPr/>
          </a:p>
        </p:txBody>
      </p:sp>
      <p:sp>
        <p:nvSpPr>
          <p:cNvPr id="771" name="Google Shape;771;p1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72" name="Google Shape;772;p121"/>
          <p:cNvPicPr preferRelativeResize="0"/>
          <p:nvPr/>
        </p:nvPicPr>
        <p:blipFill>
          <a:blip r:embed="rId3">
            <a:alphaModFix/>
          </a:blip>
          <a:stretch>
            <a:fillRect/>
          </a:stretch>
        </p:blipFill>
        <p:spPr>
          <a:xfrm>
            <a:off x="822022" y="1152473"/>
            <a:ext cx="7499965" cy="3980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1000"/>
                                        <p:tgtEl>
                                          <p:spTgt spid="7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“modules”...</a:t>
            </a:r>
            <a:endParaRPr/>
          </a:p>
        </p:txBody>
      </p:sp>
      <p:sp>
        <p:nvSpPr>
          <p:cNvPr id="116" name="Google Shape;116;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Partie importante du découpage d’une application… on verra plus tard comment créer nous-mêmes des librairies et modules chargeables dynamiquement…</a:t>
            </a:r>
            <a:endParaRPr/>
          </a:p>
          <a:p>
            <a:pPr indent="-342900" lvl="0" marL="457200" rtl="0" algn="l">
              <a:spcBef>
                <a:spcPts val="0"/>
              </a:spcBef>
              <a:spcAft>
                <a:spcPts val="0"/>
              </a:spcAft>
              <a:buSzPts val="1800"/>
              <a:buChar char="●"/>
            </a:pPr>
            <a:r>
              <a:rPr lang="fr"/>
              <a:t>Nombreux modules standards (pour les formulaires, pour Ajax, pour le scrolling, pour angular material etc.)</a:t>
            </a:r>
            <a:endParaRPr/>
          </a:p>
          <a:p>
            <a:pPr indent="-342900" lvl="0" marL="457200" rtl="0" algn="l">
              <a:spcBef>
                <a:spcPts val="0"/>
              </a:spcBef>
              <a:spcAft>
                <a:spcPts val="0"/>
              </a:spcAft>
              <a:buSzPts val="1800"/>
              <a:buChar char="●"/>
            </a:pPr>
            <a:r>
              <a:rPr lang="fr"/>
              <a:t>Il faut </a:t>
            </a:r>
            <a:r>
              <a:rPr lang="fr"/>
              <a:t>connaître</a:t>
            </a:r>
            <a:r>
              <a:rPr lang="fr"/>
              <a:t> les modules principaux</a:t>
            </a:r>
            <a:endParaRPr/>
          </a:p>
          <a:p>
            <a:pPr indent="-342900" lvl="0" marL="457200" rtl="0" algn="l">
              <a:spcBef>
                <a:spcPts val="0"/>
              </a:spcBef>
              <a:spcAft>
                <a:spcPts val="0"/>
              </a:spcAft>
              <a:buSzPts val="1800"/>
              <a:buChar char="●"/>
            </a:pPr>
            <a:r>
              <a:rPr lang="fr"/>
              <a:t>On déclare les modules utilisés dans un fichier app.module</a:t>
            </a:r>
            <a:endParaRPr/>
          </a:p>
          <a:p>
            <a:pPr indent="-342900" lvl="0" marL="457200" rtl="0" algn="l">
              <a:spcBef>
                <a:spcPts val="0"/>
              </a:spcBef>
              <a:spcAft>
                <a:spcPts val="0"/>
              </a:spcAft>
              <a:buSzPts val="1800"/>
              <a:buChar char="●"/>
            </a:pPr>
            <a:r>
              <a:rPr lang="fr"/>
              <a:t>Un module peut utiliser d’autres modules…</a:t>
            </a:r>
            <a:endParaRPr/>
          </a:p>
          <a:p>
            <a:pPr indent="-342900" lvl="0" marL="457200" rtl="0" algn="l">
              <a:spcBef>
                <a:spcPts val="0"/>
              </a:spcBef>
              <a:spcAft>
                <a:spcPts val="0"/>
              </a:spcAft>
              <a:buSzPts val="1800"/>
              <a:buChar char="●"/>
            </a:pPr>
            <a:r>
              <a:rPr lang="fr"/>
              <a:t>On a donc une hiérarchie de composants, mais aussi de modules (!)</a:t>
            </a:r>
            <a:endParaRPr/>
          </a:p>
          <a:p>
            <a:pPr indent="-317500" lvl="1" marL="914400" rtl="0" algn="l">
              <a:spcBef>
                <a:spcPts val="0"/>
              </a:spcBef>
              <a:spcAft>
                <a:spcPts val="0"/>
              </a:spcAft>
              <a:buSzPts val="1400"/>
              <a:buChar char="○"/>
            </a:pPr>
            <a:r>
              <a:rPr lang="fr"/>
              <a:t>Ni VueJS ni React n’ont cette approche...</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animEffect filter="fade" transition="in">
                                      <p:cBhvr>
                                        <p:cTn dur="1000"/>
                                        <p:tgtEl>
                                          <p:spTgt spid="1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animEffect filter="fade" transition="in">
                                      <p:cBhvr>
                                        <p:cTn dur="1000"/>
                                        <p:tgtEl>
                                          <p:spTgt spid="1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animEffect filter="fade" transition="in">
                                      <p:cBhvr>
                                        <p:cTn dur="1000"/>
                                        <p:tgtEl>
                                          <p:spTgt spid="1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3" st="3"/>
                                            </p:txEl>
                                          </p:spTgt>
                                        </p:tgtEl>
                                        <p:attrNameLst>
                                          <p:attrName>style.visibility</p:attrName>
                                        </p:attrNameLst>
                                      </p:cBhvr>
                                      <p:to>
                                        <p:strVal val="visible"/>
                                      </p:to>
                                    </p:set>
                                    <p:animEffect filter="fade" transition="in">
                                      <p:cBhvr>
                                        <p:cTn dur="1000"/>
                                        <p:tgtEl>
                                          <p:spTgt spid="1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4" st="4"/>
                                            </p:txEl>
                                          </p:spTgt>
                                        </p:tgtEl>
                                        <p:attrNameLst>
                                          <p:attrName>style.visibility</p:attrName>
                                        </p:attrNameLst>
                                      </p:cBhvr>
                                      <p:to>
                                        <p:strVal val="visible"/>
                                      </p:to>
                                    </p:set>
                                    <p:animEffect filter="fade" transition="in">
                                      <p:cBhvr>
                                        <p:cTn dur="1000"/>
                                        <p:tgtEl>
                                          <p:spTgt spid="1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5" st="5"/>
                                            </p:txEl>
                                          </p:spTgt>
                                        </p:tgtEl>
                                        <p:attrNameLst>
                                          <p:attrName>style.visibility</p:attrName>
                                        </p:attrNameLst>
                                      </p:cBhvr>
                                      <p:to>
                                        <p:strVal val="visible"/>
                                      </p:to>
                                    </p:set>
                                    <p:animEffect filter="fade" transition="in">
                                      <p:cBhvr>
                                        <p:cTn dur="1000"/>
                                        <p:tgtEl>
                                          <p:spTgt spid="11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6" st="6"/>
                                            </p:txEl>
                                          </p:spTgt>
                                        </p:tgtEl>
                                        <p:attrNameLst>
                                          <p:attrName>style.visibility</p:attrName>
                                        </p:attrNameLst>
                                      </p:cBhvr>
                                      <p:to>
                                        <p:strVal val="visible"/>
                                      </p:to>
                                    </p:set>
                                    <p:animEffect filter="fade" transition="in">
                                      <p:cBhvr>
                                        <p:cTn dur="1000"/>
                                        <p:tgtEl>
                                          <p:spTgt spid="11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7" st="7"/>
                                            </p:txEl>
                                          </p:spTgt>
                                        </p:tgtEl>
                                        <p:attrNameLst>
                                          <p:attrName>style.visibility</p:attrName>
                                        </p:attrNameLst>
                                      </p:cBhvr>
                                      <p:to>
                                        <p:strVal val="visible"/>
                                      </p:to>
                                    </p:set>
                                    <p:animEffect filter="fade" transition="in">
                                      <p:cBhvr>
                                        <p:cTn dur="1000"/>
                                        <p:tgtEl>
                                          <p:spTgt spid="11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Création d’un service</a:t>
            </a:r>
            <a:endParaRPr/>
          </a:p>
        </p:txBody>
      </p:sp>
      <p:sp>
        <p:nvSpPr>
          <p:cNvPr id="778" name="Google Shape;778;p1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Comme pour les composants, on va utiliser CLI</a:t>
            </a:r>
            <a:endParaRPr/>
          </a:p>
          <a:p>
            <a:pPr indent="0" lvl="0" marL="0" rtl="0" algn="l">
              <a:spcBef>
                <a:spcPts val="1600"/>
              </a:spcBef>
              <a:spcAft>
                <a:spcPts val="0"/>
              </a:spcAft>
              <a:buNone/>
            </a:pPr>
            <a:r>
              <a:rPr lang="fr"/>
              <a:t>Naviguer dans le dossier de l’application et dans un terminal, taper :</a:t>
            </a:r>
            <a:endParaRPr/>
          </a:p>
          <a:p>
            <a:pPr indent="0" lvl="0" marL="0" rtl="0" algn="l">
              <a:spcBef>
                <a:spcPts val="1600"/>
              </a:spcBef>
              <a:spcAft>
                <a:spcPts val="0"/>
              </a:spcAft>
              <a:buNone/>
            </a:pPr>
            <a:r>
              <a:rPr b="1" lang="fr">
                <a:solidFill>
                  <a:srgbClr val="FFFFFF"/>
                </a:solidFill>
                <a:latin typeface="Courier New"/>
                <a:ea typeface="Courier New"/>
                <a:cs typeface="Courier New"/>
                <a:sym typeface="Courier New"/>
              </a:rPr>
              <a:t>ng g s &lt;nom-du-service&gt;</a:t>
            </a:r>
            <a:endParaRPr b="1">
              <a:solidFill>
                <a:srgbClr val="FFFFFF"/>
              </a:solidFill>
              <a:latin typeface="Courier New"/>
              <a:ea typeface="Courier New"/>
              <a:cs typeface="Courier New"/>
              <a:sym typeface="Courier New"/>
            </a:endParaRPr>
          </a:p>
          <a:p>
            <a:pPr indent="0" lvl="0" marL="0" rtl="0" algn="l">
              <a:spcBef>
                <a:spcPts val="1600"/>
              </a:spcBef>
              <a:spcAft>
                <a:spcPts val="0"/>
              </a:spcAft>
              <a:buNone/>
            </a:pPr>
            <a:r>
              <a:rPr lang="fr"/>
              <a:t>Et si on ne veut pas de fichier de test unitaires :</a:t>
            </a:r>
            <a:endParaRPr/>
          </a:p>
          <a:p>
            <a:pPr indent="0" lvl="0" marL="0" rtl="0" algn="l">
              <a:spcBef>
                <a:spcPts val="1600"/>
              </a:spcBef>
              <a:spcAft>
                <a:spcPts val="1600"/>
              </a:spcAft>
              <a:buNone/>
            </a:pPr>
            <a:r>
              <a:rPr b="1" lang="fr" sz="2300">
                <a:solidFill>
                  <a:srgbClr val="FF0000"/>
                </a:solidFill>
                <a:latin typeface="Courier New"/>
                <a:ea typeface="Courier New"/>
                <a:cs typeface="Courier New"/>
                <a:sym typeface="Courier New"/>
              </a:rPr>
              <a:t>ng g s --skip-tests=true &lt;nom-du-service&gt;</a:t>
            </a:r>
            <a:endParaRPr sz="2300">
              <a:solidFill>
                <a:srgbClr val="FF0000"/>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23"/>
          <p:cNvSpPr txBox="1"/>
          <p:nvPr>
            <p:ph type="title"/>
          </p:nvPr>
        </p:nvSpPr>
        <p:spPr>
          <a:xfrm>
            <a:off x="311700" y="445025"/>
            <a:ext cx="8520600" cy="9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 d’un service “assignments” dans le folder “shared” de notre application</a:t>
            </a:r>
            <a:endParaRPr/>
          </a:p>
        </p:txBody>
      </p:sp>
      <p:sp>
        <p:nvSpPr>
          <p:cNvPr id="784" name="Google Shape;784;p123"/>
          <p:cNvSpPr txBox="1"/>
          <p:nvPr>
            <p:ph idx="1" type="body"/>
          </p:nvPr>
        </p:nvSpPr>
        <p:spPr>
          <a:xfrm>
            <a:off x="311700" y="1602925"/>
            <a:ext cx="8520600" cy="296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2300">
                <a:solidFill>
                  <a:srgbClr val="FF0000"/>
                </a:solidFill>
                <a:latin typeface="Courier New"/>
                <a:ea typeface="Courier New"/>
                <a:cs typeface="Courier New"/>
                <a:sym typeface="Courier New"/>
              </a:rPr>
              <a:t>cd src/app/shared</a:t>
            </a:r>
            <a:endParaRPr b="1" sz="2300">
              <a:solidFill>
                <a:srgbClr val="FF0000"/>
              </a:solidFill>
              <a:latin typeface="Courier New"/>
              <a:ea typeface="Courier New"/>
              <a:cs typeface="Courier New"/>
              <a:sym typeface="Courier New"/>
            </a:endParaRPr>
          </a:p>
          <a:p>
            <a:pPr indent="0" lvl="0" marL="0" rtl="0" algn="l">
              <a:spcBef>
                <a:spcPts val="1600"/>
              </a:spcBef>
              <a:spcAft>
                <a:spcPts val="0"/>
              </a:spcAft>
              <a:buNone/>
            </a:pPr>
            <a:r>
              <a:rPr b="1" lang="fr" sz="2300">
                <a:solidFill>
                  <a:srgbClr val="FF0000"/>
                </a:solidFill>
                <a:latin typeface="Courier New"/>
                <a:ea typeface="Courier New"/>
                <a:cs typeface="Courier New"/>
                <a:sym typeface="Courier New"/>
              </a:rPr>
              <a:t>ng g s --skip-tests=true assignments</a:t>
            </a:r>
            <a:endParaRPr sz="2300">
              <a:solidFill>
                <a:srgbClr val="FF0000"/>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85" name="Google Shape;785;p123"/>
          <p:cNvPicPr preferRelativeResize="0"/>
          <p:nvPr/>
        </p:nvPicPr>
        <p:blipFill>
          <a:blip r:embed="rId3">
            <a:alphaModFix/>
          </a:blip>
          <a:stretch>
            <a:fillRect/>
          </a:stretch>
        </p:blipFill>
        <p:spPr>
          <a:xfrm>
            <a:off x="136675" y="1679121"/>
            <a:ext cx="9143999" cy="34616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1000"/>
                                        <p:tgtEl>
                                          <p:spTgt spid="7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24"/>
          <p:cNvSpPr txBox="1"/>
          <p:nvPr>
            <p:ph type="title"/>
          </p:nvPr>
        </p:nvSpPr>
        <p:spPr>
          <a:xfrm>
            <a:off x="208025" y="445025"/>
            <a:ext cx="8624400" cy="10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Pas la peine d’ajouter le service créé dans la section “providers” du fichier app.module.ts (vieilles versions)</a:t>
            </a:r>
            <a:endParaRPr/>
          </a:p>
        </p:txBody>
      </p:sp>
      <p:sp>
        <p:nvSpPr>
          <p:cNvPr id="791" name="Google Shape;791;p124"/>
          <p:cNvSpPr txBox="1"/>
          <p:nvPr>
            <p:ph idx="1" type="body"/>
          </p:nvPr>
        </p:nvSpPr>
        <p:spPr>
          <a:xfrm>
            <a:off x="311700" y="1748650"/>
            <a:ext cx="8520600" cy="28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792" name="Google Shape;792;p124"/>
          <p:cNvSpPr txBox="1"/>
          <p:nvPr/>
        </p:nvSpPr>
        <p:spPr>
          <a:xfrm>
            <a:off x="381350" y="1473450"/>
            <a:ext cx="1863600" cy="17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FFFF"/>
                </a:solidFill>
              </a:rPr>
              <a:t>Car</a:t>
            </a:r>
            <a:r>
              <a:rPr lang="fr">
                <a:solidFill>
                  <a:srgbClr val="FFFFFF"/>
                </a:solidFill>
              </a:rPr>
              <a:t> le service est déclaré avec </a:t>
            </a:r>
            <a:r>
              <a:rPr b="1" lang="fr">
                <a:solidFill>
                  <a:srgbClr val="FFFFFF"/>
                </a:solidFill>
                <a:latin typeface="Courier New"/>
                <a:ea typeface="Courier New"/>
                <a:cs typeface="Courier New"/>
                <a:sym typeface="Courier New"/>
              </a:rPr>
              <a:t>providedIn</a:t>
            </a:r>
            <a:r>
              <a:rPr lang="fr">
                <a:solidFill>
                  <a:srgbClr val="FFFFFF"/>
                </a:solidFill>
              </a:rPr>
              <a:t> : ‘root’</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fr">
                <a:solidFill>
                  <a:srgbClr val="FFFFFF"/>
                </a:solidFill>
              </a:rPr>
              <a:t>Voir doc sur les services.</a:t>
            </a:r>
            <a:endParaRPr>
              <a:solidFill>
                <a:srgbClr val="FFFFFF"/>
              </a:solidFill>
            </a:endParaRPr>
          </a:p>
          <a:p>
            <a:pPr indent="0" lvl="0" marL="0" rtl="0" algn="l">
              <a:spcBef>
                <a:spcPts val="0"/>
              </a:spcBef>
              <a:spcAft>
                <a:spcPts val="0"/>
              </a:spcAft>
              <a:buNone/>
            </a:pPr>
            <a:r>
              <a:t/>
            </a:r>
            <a:endParaRPr>
              <a:solidFill>
                <a:srgbClr val="FFFFFF"/>
              </a:solidFill>
            </a:endParaRPr>
          </a:p>
        </p:txBody>
      </p:sp>
      <p:pic>
        <p:nvPicPr>
          <p:cNvPr id="793" name="Google Shape;793;p124"/>
          <p:cNvPicPr preferRelativeResize="0"/>
          <p:nvPr/>
        </p:nvPicPr>
        <p:blipFill>
          <a:blip r:embed="rId3">
            <a:alphaModFix/>
          </a:blip>
          <a:stretch>
            <a:fillRect/>
          </a:stretch>
        </p:blipFill>
        <p:spPr>
          <a:xfrm>
            <a:off x="2147650" y="1579550"/>
            <a:ext cx="6762750" cy="13525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2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Déplacer les données dans le service et l’injecter dans le composant qui va l’utiliser</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Rappel sur “Dependency Injection” (CDI en Java)</a:t>
            </a:r>
            <a:endParaRPr/>
          </a:p>
        </p:txBody>
      </p:sp>
      <p:pic>
        <p:nvPicPr>
          <p:cNvPr id="804" name="Google Shape;804;p126"/>
          <p:cNvPicPr preferRelativeResize="0"/>
          <p:nvPr/>
        </p:nvPicPr>
        <p:blipFill>
          <a:blip r:embed="rId3">
            <a:alphaModFix/>
          </a:blip>
          <a:stretch>
            <a:fillRect/>
          </a:stretch>
        </p:blipFill>
        <p:spPr>
          <a:xfrm>
            <a:off x="939888" y="1198175"/>
            <a:ext cx="7264224" cy="3827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27"/>
          <p:cNvSpPr txBox="1"/>
          <p:nvPr>
            <p:ph type="title"/>
          </p:nvPr>
        </p:nvSpPr>
        <p:spPr>
          <a:xfrm>
            <a:off x="311700" y="445025"/>
            <a:ext cx="8520600" cy="10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Déplacement des données et ajout d’un getter dans le service</a:t>
            </a:r>
            <a:endParaRPr/>
          </a:p>
        </p:txBody>
      </p:sp>
      <p:sp>
        <p:nvSpPr>
          <p:cNvPr id="810" name="Google Shape;810;p127"/>
          <p:cNvSpPr txBox="1"/>
          <p:nvPr>
            <p:ph idx="1" type="body"/>
          </p:nvPr>
        </p:nvSpPr>
        <p:spPr>
          <a:xfrm>
            <a:off x="311700" y="1457225"/>
            <a:ext cx="8520600" cy="31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déplace le tableau des assignments du composant assignments.component.ts vers le service.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fr"/>
              <a:t>On ajoute une méthode </a:t>
            </a:r>
            <a:r>
              <a:rPr lang="fr"/>
              <a:t>getAssignments:Assignment[] {...}</a:t>
            </a:r>
            <a:endParaRPr/>
          </a:p>
          <a:p>
            <a:pPr indent="0" lvl="0" marL="0" rtl="0" algn="l">
              <a:spcBef>
                <a:spcPts val="1600"/>
              </a:spcBef>
              <a:spcAft>
                <a:spcPts val="1600"/>
              </a:spcAft>
              <a:buNone/>
            </a:pPr>
            <a:r>
              <a:t/>
            </a:r>
            <a:endParaRPr/>
          </a:p>
        </p:txBody>
      </p:sp>
      <p:pic>
        <p:nvPicPr>
          <p:cNvPr id="811" name="Google Shape;811;p127"/>
          <p:cNvPicPr preferRelativeResize="0"/>
          <p:nvPr/>
        </p:nvPicPr>
        <p:blipFill>
          <a:blip r:embed="rId3">
            <a:alphaModFix/>
          </a:blip>
          <a:stretch>
            <a:fillRect/>
          </a:stretch>
        </p:blipFill>
        <p:spPr>
          <a:xfrm>
            <a:off x="-6" y="0"/>
            <a:ext cx="6007811" cy="5143499"/>
          </a:xfrm>
          <a:prstGeom prst="rect">
            <a:avLst/>
          </a:prstGeom>
          <a:noFill/>
          <a:ln>
            <a:noFill/>
          </a:ln>
        </p:spPr>
      </p:pic>
      <p:pic>
        <p:nvPicPr>
          <p:cNvPr id="812" name="Google Shape;812;p127"/>
          <p:cNvPicPr preferRelativeResize="0"/>
          <p:nvPr/>
        </p:nvPicPr>
        <p:blipFill>
          <a:blip r:embed="rId4">
            <a:alphaModFix/>
          </a:blip>
          <a:stretch>
            <a:fillRect/>
          </a:stretch>
        </p:blipFill>
        <p:spPr>
          <a:xfrm>
            <a:off x="4829163" y="1166800"/>
            <a:ext cx="4314825" cy="2809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xEl>
                                              <p:pRg end="0" st="0"/>
                                            </p:txEl>
                                          </p:spTgt>
                                        </p:tgtEl>
                                        <p:attrNameLst>
                                          <p:attrName>style.visibility</p:attrName>
                                        </p:attrNameLst>
                                      </p:cBhvr>
                                      <p:to>
                                        <p:strVal val="visible"/>
                                      </p:to>
                                    </p:set>
                                    <p:animEffect filter="fade" transition="in">
                                      <p:cBhvr>
                                        <p:cTn dur="1000"/>
                                        <p:tgtEl>
                                          <p:spTgt spid="8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xEl>
                                              <p:pRg end="1" st="1"/>
                                            </p:txEl>
                                          </p:spTgt>
                                        </p:tgtEl>
                                        <p:attrNameLst>
                                          <p:attrName>style.visibility</p:attrName>
                                        </p:attrNameLst>
                                      </p:cBhvr>
                                      <p:to>
                                        <p:strVal val="visible"/>
                                      </p:to>
                                    </p:set>
                                    <p:animEffect filter="fade" transition="in">
                                      <p:cBhvr>
                                        <p:cTn dur="1000"/>
                                        <p:tgtEl>
                                          <p:spTgt spid="8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xEl>
                                              <p:pRg end="2" st="2"/>
                                            </p:txEl>
                                          </p:spTgt>
                                        </p:tgtEl>
                                        <p:attrNameLst>
                                          <p:attrName>style.visibility</p:attrName>
                                        </p:attrNameLst>
                                      </p:cBhvr>
                                      <p:to>
                                        <p:strVal val="visible"/>
                                      </p:to>
                                    </p:set>
                                    <p:animEffect filter="fade" transition="in">
                                      <p:cBhvr>
                                        <p:cTn dur="1000"/>
                                        <p:tgtEl>
                                          <p:spTgt spid="8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0">
                                            <p:txEl>
                                              <p:pRg end="3" st="3"/>
                                            </p:txEl>
                                          </p:spTgt>
                                        </p:tgtEl>
                                        <p:attrNameLst>
                                          <p:attrName>style.visibility</p:attrName>
                                        </p:attrNameLst>
                                      </p:cBhvr>
                                      <p:to>
                                        <p:strVal val="visible"/>
                                      </p:to>
                                    </p:set>
                                    <p:animEffect filter="fade" transition="in">
                                      <p:cBhvr>
                                        <p:cTn dur="1000"/>
                                        <p:tgtEl>
                                          <p:spTgt spid="8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1000"/>
                                        <p:tgtEl>
                                          <p:spTgt spid="8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Injection du service dans le le composant assignments</a:t>
            </a:r>
            <a:endParaRPr/>
          </a:p>
        </p:txBody>
      </p:sp>
      <p:sp>
        <p:nvSpPr>
          <p:cNvPr id="818" name="Google Shape;818;p128"/>
          <p:cNvSpPr txBox="1"/>
          <p:nvPr>
            <p:ph idx="1" type="body"/>
          </p:nvPr>
        </p:nvSpPr>
        <p:spPr>
          <a:xfrm>
            <a:off x="5043600" y="2874488"/>
            <a:ext cx="3952500" cy="87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Puis vérifier que l’application fonctionne comme avant !</a:t>
            </a:r>
            <a:endParaRPr/>
          </a:p>
        </p:txBody>
      </p:sp>
      <p:pic>
        <p:nvPicPr>
          <p:cNvPr id="819" name="Google Shape;819;p128"/>
          <p:cNvPicPr preferRelativeResize="0"/>
          <p:nvPr/>
        </p:nvPicPr>
        <p:blipFill>
          <a:blip r:embed="rId3">
            <a:alphaModFix/>
          </a:blip>
          <a:stretch>
            <a:fillRect/>
          </a:stretch>
        </p:blipFill>
        <p:spPr>
          <a:xfrm>
            <a:off x="311696" y="1511850"/>
            <a:ext cx="4567944" cy="36030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1000"/>
                                        <p:tgtEl>
                                          <p:spTgt spid="8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Utilisation d’Observables</a:t>
            </a:r>
            <a:endParaRPr/>
          </a:p>
        </p:txBody>
      </p:sp>
      <p:sp>
        <p:nvSpPr>
          <p:cNvPr id="825" name="Google Shape;825;p1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Ca ne vous rappelle rien ? Observer/Observable en Java, le MVC ?</a:t>
            </a:r>
            <a:endParaRPr/>
          </a:p>
          <a:p>
            <a:pPr indent="0" lvl="0" marL="0" rtl="0" algn="l">
              <a:spcBef>
                <a:spcPts val="1600"/>
              </a:spcBef>
              <a:spcAft>
                <a:spcPts val="0"/>
              </a:spcAft>
              <a:buNone/>
            </a:pPr>
            <a:r>
              <a:rPr lang="fr"/>
              <a:t>On va faire un bref rappel de ce que sont des objets “Observables”,</a:t>
            </a:r>
            <a:endParaRPr/>
          </a:p>
          <a:p>
            <a:pPr indent="0" lvl="0" marL="0" rtl="0" algn="l">
              <a:spcBef>
                <a:spcPts val="1600"/>
              </a:spcBef>
              <a:spcAft>
                <a:spcPts val="0"/>
              </a:spcAft>
              <a:buNone/>
            </a:pPr>
            <a:r>
              <a:rPr lang="fr"/>
              <a:t>Comment les déclarer,</a:t>
            </a:r>
            <a:endParaRPr/>
          </a:p>
          <a:p>
            <a:pPr indent="0" lvl="0" marL="0" rtl="0" algn="l">
              <a:spcBef>
                <a:spcPts val="1600"/>
              </a:spcBef>
              <a:spcAft>
                <a:spcPts val="1600"/>
              </a:spcAft>
              <a:buNone/>
            </a:pPr>
            <a:r>
              <a:rPr lang="fr"/>
              <a:t>Comment les manipuler...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xEl>
                                              <p:pRg end="0" st="0"/>
                                            </p:txEl>
                                          </p:spTgt>
                                        </p:tgtEl>
                                        <p:attrNameLst>
                                          <p:attrName>style.visibility</p:attrName>
                                        </p:attrNameLst>
                                      </p:cBhvr>
                                      <p:to>
                                        <p:strVal val="visible"/>
                                      </p:to>
                                    </p:set>
                                    <p:animEffect filter="fade" transition="in">
                                      <p:cBhvr>
                                        <p:cTn dur="1000"/>
                                        <p:tgtEl>
                                          <p:spTgt spid="8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xEl>
                                              <p:pRg end="1" st="1"/>
                                            </p:txEl>
                                          </p:spTgt>
                                        </p:tgtEl>
                                        <p:attrNameLst>
                                          <p:attrName>style.visibility</p:attrName>
                                        </p:attrNameLst>
                                      </p:cBhvr>
                                      <p:to>
                                        <p:strVal val="visible"/>
                                      </p:to>
                                    </p:set>
                                    <p:animEffect filter="fade" transition="in">
                                      <p:cBhvr>
                                        <p:cTn dur="1000"/>
                                        <p:tgtEl>
                                          <p:spTgt spid="8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xEl>
                                              <p:pRg end="2" st="2"/>
                                            </p:txEl>
                                          </p:spTgt>
                                        </p:tgtEl>
                                        <p:attrNameLst>
                                          <p:attrName>style.visibility</p:attrName>
                                        </p:attrNameLst>
                                      </p:cBhvr>
                                      <p:to>
                                        <p:strVal val="visible"/>
                                      </p:to>
                                    </p:set>
                                    <p:animEffect filter="fade" transition="in">
                                      <p:cBhvr>
                                        <p:cTn dur="1000"/>
                                        <p:tgtEl>
                                          <p:spTgt spid="8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xEl>
                                              <p:pRg end="3" st="3"/>
                                            </p:txEl>
                                          </p:spTgt>
                                        </p:tgtEl>
                                        <p:attrNameLst>
                                          <p:attrName>style.visibility</p:attrName>
                                        </p:attrNameLst>
                                      </p:cBhvr>
                                      <p:to>
                                        <p:strVal val="visible"/>
                                      </p:to>
                                    </p:set>
                                    <p:animEffect filter="fade" transition="in">
                                      <p:cBhvr>
                                        <p:cTn dur="1000"/>
                                        <p:tgtEl>
                                          <p:spTgt spid="82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Observable en Angular ?</a:t>
            </a:r>
            <a:endParaRPr/>
          </a:p>
        </p:txBody>
      </p:sp>
      <p:sp>
        <p:nvSpPr>
          <p:cNvPr id="831" name="Google Shape;831;p130"/>
          <p:cNvSpPr txBox="1"/>
          <p:nvPr>
            <p:ph idx="1" type="body"/>
          </p:nvPr>
        </p:nvSpPr>
        <p:spPr>
          <a:xfrm>
            <a:off x="311700" y="1152475"/>
            <a:ext cx="8520600" cy="374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Un Observable va permettre de manipuler des données asynchrones.</a:t>
            </a:r>
            <a:endParaRPr/>
          </a:p>
          <a:p>
            <a:pPr indent="0" lvl="0" marL="0" rtl="0" algn="l">
              <a:spcBef>
                <a:spcPts val="1600"/>
              </a:spcBef>
              <a:spcAft>
                <a:spcPts val="0"/>
              </a:spcAft>
              <a:buNone/>
            </a:pPr>
            <a:r>
              <a:rPr lang="fr"/>
              <a:t>Un Observable va permettre de s’abonner (subscribe) à des données </a:t>
            </a:r>
            <a:r>
              <a:rPr lang="fr"/>
              <a:t>asynchrones</a:t>
            </a:r>
            <a:r>
              <a:rPr lang="fr"/>
              <a:t>.</a:t>
            </a:r>
            <a:endParaRPr/>
          </a:p>
          <a:p>
            <a:pPr indent="-342900" lvl="0" marL="914400" rtl="0" algn="l">
              <a:spcBef>
                <a:spcPts val="1600"/>
              </a:spcBef>
              <a:spcAft>
                <a:spcPts val="0"/>
              </a:spcAft>
              <a:buSzPts val="1800"/>
              <a:buChar char="●"/>
            </a:pPr>
            <a:r>
              <a:rPr lang="fr"/>
              <a:t>Il propose un flux de données qui seront “publiées” et on pourra s’y “abonner”. Oui, c’est la pattern publish/subscribe !</a:t>
            </a:r>
            <a:endParaRPr/>
          </a:p>
          <a:p>
            <a:pPr indent="-342900" lvl="0" marL="914400" rtl="0" algn="l">
              <a:spcBef>
                <a:spcPts val="0"/>
              </a:spcBef>
              <a:spcAft>
                <a:spcPts val="0"/>
              </a:spcAft>
              <a:buSzPts val="1800"/>
              <a:buChar char="●"/>
            </a:pPr>
            <a:r>
              <a:rPr lang="fr"/>
              <a:t>Plusieurs données pourront être émises au cours du temps</a:t>
            </a:r>
            <a:endParaRPr/>
          </a:p>
          <a:p>
            <a:pPr indent="-342900" lvl="0" marL="914400" rtl="0" algn="l">
              <a:spcBef>
                <a:spcPts val="0"/>
              </a:spcBef>
              <a:spcAft>
                <a:spcPts val="0"/>
              </a:spcAft>
              <a:buSzPts val="1800"/>
              <a:buChar char="●"/>
            </a:pPr>
            <a:r>
              <a:rPr lang="fr"/>
              <a:t>Un Observable a des opérateurs comme </a:t>
            </a:r>
            <a:r>
              <a:rPr b="1" lang="fr">
                <a:solidFill>
                  <a:srgbClr val="FFFFFF"/>
                </a:solidFill>
                <a:latin typeface="Courier New"/>
                <a:ea typeface="Courier New"/>
                <a:cs typeface="Courier New"/>
                <a:sym typeface="Courier New"/>
              </a:rPr>
              <a:t>.map()</a:t>
            </a:r>
            <a:r>
              <a:rPr lang="fr"/>
              <a:t>,</a:t>
            </a:r>
            <a:r>
              <a:rPr b="1" lang="fr">
                <a:solidFill>
                  <a:srgbClr val="FFFFFF"/>
                </a:solidFill>
                <a:latin typeface="Courier New"/>
                <a:ea typeface="Courier New"/>
                <a:cs typeface="Courier New"/>
                <a:sym typeface="Courier New"/>
              </a:rPr>
              <a:t> .filter() </a:t>
            </a:r>
            <a:r>
              <a:rPr lang="fr"/>
              <a:t>et </a:t>
            </a:r>
            <a:r>
              <a:rPr b="1" lang="fr">
                <a:solidFill>
                  <a:srgbClr val="FFFFFF"/>
                </a:solidFill>
                <a:latin typeface="Courier New"/>
                <a:ea typeface="Courier New"/>
                <a:cs typeface="Courier New"/>
                <a:sym typeface="Courier New"/>
              </a:rPr>
              <a:t>forEach()</a:t>
            </a:r>
            <a:endParaRPr b="1">
              <a:solidFill>
                <a:srgbClr val="FFFFFF"/>
              </a:solidFill>
              <a:latin typeface="Courier New"/>
              <a:ea typeface="Courier New"/>
              <a:cs typeface="Courier New"/>
              <a:sym typeface="Courier New"/>
            </a:endParaRPr>
          </a:p>
          <a:p>
            <a:pPr indent="0" lvl="0" marL="0" marR="0" rtl="0" algn="l">
              <a:lnSpc>
                <a:spcPct val="115000"/>
              </a:lnSpc>
              <a:spcBef>
                <a:spcPts val="1600"/>
              </a:spcBef>
              <a:spcAft>
                <a:spcPts val="1600"/>
              </a:spcAft>
              <a:buNone/>
            </a:pPr>
            <a:r>
              <a:rPr lang="fr"/>
              <a:t>Les Observables font partie d’un module standard Angular appelé RxJS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xEl>
                                              <p:pRg end="0" st="0"/>
                                            </p:txEl>
                                          </p:spTgt>
                                        </p:tgtEl>
                                        <p:attrNameLst>
                                          <p:attrName>style.visibility</p:attrName>
                                        </p:attrNameLst>
                                      </p:cBhvr>
                                      <p:to>
                                        <p:strVal val="visible"/>
                                      </p:to>
                                    </p:set>
                                    <p:animEffect filter="fade" transition="in">
                                      <p:cBhvr>
                                        <p:cTn dur="1000"/>
                                        <p:tgtEl>
                                          <p:spTgt spid="8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xEl>
                                              <p:pRg end="1" st="1"/>
                                            </p:txEl>
                                          </p:spTgt>
                                        </p:tgtEl>
                                        <p:attrNameLst>
                                          <p:attrName>style.visibility</p:attrName>
                                        </p:attrNameLst>
                                      </p:cBhvr>
                                      <p:to>
                                        <p:strVal val="visible"/>
                                      </p:to>
                                    </p:set>
                                    <p:animEffect filter="fade" transition="in">
                                      <p:cBhvr>
                                        <p:cTn dur="1000"/>
                                        <p:tgtEl>
                                          <p:spTgt spid="8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xEl>
                                              <p:pRg end="2" st="2"/>
                                            </p:txEl>
                                          </p:spTgt>
                                        </p:tgtEl>
                                        <p:attrNameLst>
                                          <p:attrName>style.visibility</p:attrName>
                                        </p:attrNameLst>
                                      </p:cBhvr>
                                      <p:to>
                                        <p:strVal val="visible"/>
                                      </p:to>
                                    </p:set>
                                    <p:animEffect filter="fade" transition="in">
                                      <p:cBhvr>
                                        <p:cTn dur="1000"/>
                                        <p:tgtEl>
                                          <p:spTgt spid="8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xEl>
                                              <p:pRg end="3" st="3"/>
                                            </p:txEl>
                                          </p:spTgt>
                                        </p:tgtEl>
                                        <p:attrNameLst>
                                          <p:attrName>style.visibility</p:attrName>
                                        </p:attrNameLst>
                                      </p:cBhvr>
                                      <p:to>
                                        <p:strVal val="visible"/>
                                      </p:to>
                                    </p:set>
                                    <p:animEffect filter="fade" transition="in">
                                      <p:cBhvr>
                                        <p:cTn dur="1000"/>
                                        <p:tgtEl>
                                          <p:spTgt spid="8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xEl>
                                              <p:pRg end="4" st="4"/>
                                            </p:txEl>
                                          </p:spTgt>
                                        </p:tgtEl>
                                        <p:attrNameLst>
                                          <p:attrName>style.visibility</p:attrName>
                                        </p:attrNameLst>
                                      </p:cBhvr>
                                      <p:to>
                                        <p:strVal val="visible"/>
                                      </p:to>
                                    </p:set>
                                    <p:animEffect filter="fade" transition="in">
                                      <p:cBhvr>
                                        <p:cTn dur="1000"/>
                                        <p:tgtEl>
                                          <p:spTgt spid="8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xEl>
                                              <p:pRg end="5" st="5"/>
                                            </p:txEl>
                                          </p:spTgt>
                                        </p:tgtEl>
                                        <p:attrNameLst>
                                          <p:attrName>style.visibility</p:attrName>
                                        </p:attrNameLst>
                                      </p:cBhvr>
                                      <p:to>
                                        <p:strVal val="visible"/>
                                      </p:to>
                                    </p:set>
                                    <p:animEffect filter="fade" transition="in">
                                      <p:cBhvr>
                                        <p:cTn dur="1000"/>
                                        <p:tgtEl>
                                          <p:spTgt spid="83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Mais… on a déjà les promesses en JavaScript !</a:t>
            </a:r>
            <a:endParaRPr/>
          </a:p>
        </p:txBody>
      </p:sp>
      <p:sp>
        <p:nvSpPr>
          <p:cNvPr id="837" name="Google Shape;837;p1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Observables :</a:t>
            </a:r>
            <a:endParaRPr/>
          </a:p>
          <a:p>
            <a:pPr indent="-317500" lvl="1" marL="914400" rtl="0" algn="l">
              <a:spcBef>
                <a:spcPts val="0"/>
              </a:spcBef>
              <a:spcAft>
                <a:spcPts val="0"/>
              </a:spcAft>
              <a:buSzPts val="1400"/>
              <a:buChar char="○"/>
            </a:pPr>
            <a:r>
              <a:rPr lang="fr"/>
              <a:t>Un flux de données qui reste ouvert,</a:t>
            </a:r>
            <a:endParaRPr/>
          </a:p>
          <a:p>
            <a:pPr indent="-317500" lvl="1" marL="914400" rtl="0" algn="l">
              <a:spcBef>
                <a:spcPts val="0"/>
              </a:spcBef>
              <a:spcAft>
                <a:spcPts val="0"/>
              </a:spcAft>
              <a:buSzPts val="1400"/>
              <a:buChar char="○"/>
            </a:pPr>
            <a:r>
              <a:rPr lang="fr"/>
              <a:t>Un Observable peut être “annulé” (cancelled),</a:t>
            </a:r>
            <a:endParaRPr/>
          </a:p>
          <a:p>
            <a:pPr indent="-317500" lvl="1" marL="914400" rtl="0" algn="l">
              <a:spcBef>
                <a:spcPts val="0"/>
              </a:spcBef>
              <a:spcAft>
                <a:spcPts val="0"/>
              </a:spcAft>
              <a:buSzPts val="1400"/>
              <a:buChar char="○"/>
            </a:pPr>
            <a:r>
              <a:rPr lang="fr"/>
              <a:t>Fournit des opérateurs (map, forEach…)</a:t>
            </a:r>
            <a:endParaRPr/>
          </a:p>
          <a:p>
            <a:pPr indent="-317500" lvl="1" marL="914400" rtl="0" algn="l">
              <a:spcBef>
                <a:spcPts val="0"/>
              </a:spcBef>
              <a:spcAft>
                <a:spcPts val="0"/>
              </a:spcAft>
              <a:buSzPts val="1400"/>
              <a:buChar char="○"/>
            </a:pPr>
            <a:r>
              <a:rPr lang="fr"/>
              <a:t>Mécanisme assez lourd (à la JavaEE, patterns, encore des patterns)</a:t>
            </a:r>
            <a:endParaRPr/>
          </a:p>
          <a:p>
            <a:pPr indent="-317500" lvl="1" marL="914400" rtl="0" algn="l">
              <a:spcBef>
                <a:spcPts val="0"/>
              </a:spcBef>
              <a:spcAft>
                <a:spcPts val="0"/>
              </a:spcAft>
              <a:buSzPts val="1400"/>
              <a:buChar char="○"/>
            </a:pPr>
            <a:r>
              <a:rPr lang="fr"/>
              <a:t>Au coeur de modules comme HttpClient qui sert aux requêtes REST.</a:t>
            </a:r>
            <a:br>
              <a:rPr lang="fr"/>
            </a:br>
            <a:endParaRPr/>
          </a:p>
          <a:p>
            <a:pPr indent="-342900" lvl="0" marL="457200" marR="0" rtl="0" algn="l">
              <a:lnSpc>
                <a:spcPct val="115000"/>
              </a:lnSpc>
              <a:spcBef>
                <a:spcPts val="0"/>
              </a:spcBef>
              <a:spcAft>
                <a:spcPts val="0"/>
              </a:spcAft>
              <a:buSzPts val="1800"/>
              <a:buChar char="●"/>
            </a:pPr>
            <a:r>
              <a:rPr lang="fr"/>
              <a:t>Promesses :</a:t>
            </a:r>
            <a:endParaRPr/>
          </a:p>
          <a:p>
            <a:pPr indent="-317500" lvl="1" marL="914400" marR="0" rtl="0" algn="l">
              <a:lnSpc>
                <a:spcPct val="115000"/>
              </a:lnSpc>
              <a:spcBef>
                <a:spcPts val="0"/>
              </a:spcBef>
              <a:spcAft>
                <a:spcPts val="0"/>
              </a:spcAft>
              <a:buSzPts val="1400"/>
              <a:buChar char="○"/>
            </a:pPr>
            <a:r>
              <a:rPr lang="fr"/>
              <a:t>Se résolvent une fois que les données sont reçues,</a:t>
            </a:r>
            <a:endParaRPr/>
          </a:p>
          <a:p>
            <a:pPr indent="-317500" lvl="1" marL="914400" marR="0" rtl="0" algn="l">
              <a:lnSpc>
                <a:spcPct val="115000"/>
              </a:lnSpc>
              <a:spcBef>
                <a:spcPts val="0"/>
              </a:spcBef>
              <a:spcAft>
                <a:spcPts val="0"/>
              </a:spcAft>
              <a:buSzPts val="1400"/>
              <a:buChar char="○"/>
            </a:pPr>
            <a:r>
              <a:rPr lang="fr"/>
              <a:t>Ne peuvent être annulées,</a:t>
            </a:r>
            <a:endParaRPr/>
          </a:p>
          <a:p>
            <a:pPr indent="-317500" lvl="1" marL="914400" marR="0" rtl="0" algn="l">
              <a:lnSpc>
                <a:spcPct val="115000"/>
              </a:lnSpc>
              <a:spcBef>
                <a:spcPts val="0"/>
              </a:spcBef>
              <a:spcAft>
                <a:spcPts val="0"/>
              </a:spcAft>
              <a:buSzPts val="1400"/>
              <a:buChar char="○"/>
            </a:pPr>
            <a:r>
              <a:rPr lang="fr"/>
              <a:t>Pas d’opérateur</a:t>
            </a:r>
            <a:endParaRPr/>
          </a:p>
          <a:p>
            <a:pPr indent="-317500" lvl="1" marL="914400" marR="0" rtl="0" algn="l">
              <a:lnSpc>
                <a:spcPct val="115000"/>
              </a:lnSpc>
              <a:spcBef>
                <a:spcPts val="0"/>
              </a:spcBef>
              <a:spcAft>
                <a:spcPts val="0"/>
              </a:spcAft>
              <a:buSzPts val="1400"/>
              <a:buChar char="○"/>
            </a:pPr>
            <a:r>
              <a:rPr lang="fr"/>
              <a:t>Mécanisme léger, à la JS (simples à utiliser avec async/await/Promise.All etc.)</a:t>
            </a:r>
            <a:endParaRPr/>
          </a:p>
          <a:p>
            <a:pPr indent="0" lvl="0" marL="0" marR="0" rtl="0" algn="l">
              <a:lnSpc>
                <a:spcPct val="115000"/>
              </a:lnSpc>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xEl>
                                              <p:pRg end="0" st="0"/>
                                            </p:txEl>
                                          </p:spTgt>
                                        </p:tgtEl>
                                        <p:attrNameLst>
                                          <p:attrName>style.visibility</p:attrName>
                                        </p:attrNameLst>
                                      </p:cBhvr>
                                      <p:to>
                                        <p:strVal val="visible"/>
                                      </p:to>
                                    </p:set>
                                    <p:animEffect filter="fade" transition="in">
                                      <p:cBhvr>
                                        <p:cTn dur="1000"/>
                                        <p:tgtEl>
                                          <p:spTgt spid="8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xEl>
                                              <p:pRg end="1" st="1"/>
                                            </p:txEl>
                                          </p:spTgt>
                                        </p:tgtEl>
                                        <p:attrNameLst>
                                          <p:attrName>style.visibility</p:attrName>
                                        </p:attrNameLst>
                                      </p:cBhvr>
                                      <p:to>
                                        <p:strVal val="visible"/>
                                      </p:to>
                                    </p:set>
                                    <p:animEffect filter="fade" transition="in">
                                      <p:cBhvr>
                                        <p:cTn dur="1000"/>
                                        <p:tgtEl>
                                          <p:spTgt spid="8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xEl>
                                              <p:pRg end="2" st="2"/>
                                            </p:txEl>
                                          </p:spTgt>
                                        </p:tgtEl>
                                        <p:attrNameLst>
                                          <p:attrName>style.visibility</p:attrName>
                                        </p:attrNameLst>
                                      </p:cBhvr>
                                      <p:to>
                                        <p:strVal val="visible"/>
                                      </p:to>
                                    </p:set>
                                    <p:animEffect filter="fade" transition="in">
                                      <p:cBhvr>
                                        <p:cTn dur="1000"/>
                                        <p:tgtEl>
                                          <p:spTgt spid="8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xEl>
                                              <p:pRg end="3" st="3"/>
                                            </p:txEl>
                                          </p:spTgt>
                                        </p:tgtEl>
                                        <p:attrNameLst>
                                          <p:attrName>style.visibility</p:attrName>
                                        </p:attrNameLst>
                                      </p:cBhvr>
                                      <p:to>
                                        <p:strVal val="visible"/>
                                      </p:to>
                                    </p:set>
                                    <p:animEffect filter="fade" transition="in">
                                      <p:cBhvr>
                                        <p:cTn dur="1000"/>
                                        <p:tgtEl>
                                          <p:spTgt spid="8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xEl>
                                              <p:pRg end="4" st="4"/>
                                            </p:txEl>
                                          </p:spTgt>
                                        </p:tgtEl>
                                        <p:attrNameLst>
                                          <p:attrName>style.visibility</p:attrName>
                                        </p:attrNameLst>
                                      </p:cBhvr>
                                      <p:to>
                                        <p:strVal val="visible"/>
                                      </p:to>
                                    </p:set>
                                    <p:animEffect filter="fade" transition="in">
                                      <p:cBhvr>
                                        <p:cTn dur="1000"/>
                                        <p:tgtEl>
                                          <p:spTgt spid="83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xEl>
                                              <p:pRg end="5" st="5"/>
                                            </p:txEl>
                                          </p:spTgt>
                                        </p:tgtEl>
                                        <p:attrNameLst>
                                          <p:attrName>style.visibility</p:attrName>
                                        </p:attrNameLst>
                                      </p:cBhvr>
                                      <p:to>
                                        <p:strVal val="visible"/>
                                      </p:to>
                                    </p:set>
                                    <p:animEffect filter="fade" transition="in">
                                      <p:cBhvr>
                                        <p:cTn dur="1000"/>
                                        <p:tgtEl>
                                          <p:spTgt spid="83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xEl>
                                              <p:pRg end="6" st="6"/>
                                            </p:txEl>
                                          </p:spTgt>
                                        </p:tgtEl>
                                        <p:attrNameLst>
                                          <p:attrName>style.visibility</p:attrName>
                                        </p:attrNameLst>
                                      </p:cBhvr>
                                      <p:to>
                                        <p:strVal val="visible"/>
                                      </p:to>
                                    </p:set>
                                    <p:animEffect filter="fade" transition="in">
                                      <p:cBhvr>
                                        <p:cTn dur="1000"/>
                                        <p:tgtEl>
                                          <p:spTgt spid="83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xEl>
                                              <p:pRg end="7" st="7"/>
                                            </p:txEl>
                                          </p:spTgt>
                                        </p:tgtEl>
                                        <p:attrNameLst>
                                          <p:attrName>style.visibility</p:attrName>
                                        </p:attrNameLst>
                                      </p:cBhvr>
                                      <p:to>
                                        <p:strVal val="visible"/>
                                      </p:to>
                                    </p:set>
                                    <p:animEffect filter="fade" transition="in">
                                      <p:cBhvr>
                                        <p:cTn dur="1000"/>
                                        <p:tgtEl>
                                          <p:spTgt spid="83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xEl>
                                              <p:pRg end="8" st="8"/>
                                            </p:txEl>
                                          </p:spTgt>
                                        </p:tgtEl>
                                        <p:attrNameLst>
                                          <p:attrName>style.visibility</p:attrName>
                                        </p:attrNameLst>
                                      </p:cBhvr>
                                      <p:to>
                                        <p:strVal val="visible"/>
                                      </p:to>
                                    </p:set>
                                    <p:animEffect filter="fade" transition="in">
                                      <p:cBhvr>
                                        <p:cTn dur="1000"/>
                                        <p:tgtEl>
                                          <p:spTgt spid="83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xEl>
                                              <p:pRg end="9" st="9"/>
                                            </p:txEl>
                                          </p:spTgt>
                                        </p:tgtEl>
                                        <p:attrNameLst>
                                          <p:attrName>style.visibility</p:attrName>
                                        </p:attrNameLst>
                                      </p:cBhvr>
                                      <p:to>
                                        <p:strVal val="visible"/>
                                      </p:to>
                                    </p:set>
                                    <p:animEffect filter="fade" transition="in">
                                      <p:cBhvr>
                                        <p:cTn dur="1000"/>
                                        <p:tgtEl>
                                          <p:spTgt spid="83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xEl>
                                              <p:pRg end="10" st="10"/>
                                            </p:txEl>
                                          </p:spTgt>
                                        </p:tgtEl>
                                        <p:attrNameLst>
                                          <p:attrName>style.visibility</p:attrName>
                                        </p:attrNameLst>
                                      </p:cBhvr>
                                      <p:to>
                                        <p:strVal val="visible"/>
                                      </p:to>
                                    </p:set>
                                    <p:animEffect filter="fade" transition="in">
                                      <p:cBhvr>
                                        <p:cTn dur="1000"/>
                                        <p:tgtEl>
                                          <p:spTgt spid="83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xEl>
                                              <p:pRg end="11" st="11"/>
                                            </p:txEl>
                                          </p:spTgt>
                                        </p:tgtEl>
                                        <p:attrNameLst>
                                          <p:attrName>style.visibility</p:attrName>
                                        </p:attrNameLst>
                                      </p:cBhvr>
                                      <p:to>
                                        <p:strVal val="visible"/>
                                      </p:to>
                                    </p:set>
                                    <p:animEffect filter="fade" transition="in">
                                      <p:cBhvr>
                                        <p:cTn dur="1000"/>
                                        <p:tgtEl>
                                          <p:spTgt spid="837">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3400"/>
              <a:t>Créer sa première application en mode CLI</a:t>
            </a:r>
            <a:endParaRPr sz="34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 d’un Observable dans le service assignments</a:t>
            </a:r>
            <a:endParaRPr/>
          </a:p>
        </p:txBody>
      </p:sp>
      <p:sp>
        <p:nvSpPr>
          <p:cNvPr id="843" name="Google Shape;843;p1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va importer la classe </a:t>
            </a:r>
            <a:r>
              <a:rPr b="1" lang="fr">
                <a:solidFill>
                  <a:srgbClr val="FFFFFF"/>
                </a:solidFill>
                <a:latin typeface="Courier New"/>
                <a:ea typeface="Courier New"/>
                <a:cs typeface="Courier New"/>
                <a:sym typeface="Courier New"/>
              </a:rPr>
              <a:t>Observable</a:t>
            </a:r>
            <a:r>
              <a:rPr lang="fr"/>
              <a:t> de </a:t>
            </a:r>
            <a:r>
              <a:rPr b="1" lang="fr">
                <a:solidFill>
                  <a:srgbClr val="FFFFFF"/>
                </a:solidFill>
                <a:latin typeface="Courier New"/>
                <a:ea typeface="Courier New"/>
                <a:cs typeface="Courier New"/>
                <a:sym typeface="Courier New"/>
              </a:rPr>
              <a:t>rxjs</a:t>
            </a:r>
            <a:endParaRPr/>
          </a:p>
          <a:p>
            <a:pPr indent="0" lvl="0" marL="0" marR="0" rtl="0" algn="l">
              <a:lnSpc>
                <a:spcPct val="115000"/>
              </a:lnSpc>
              <a:spcBef>
                <a:spcPts val="1600"/>
              </a:spcBef>
              <a:spcAft>
                <a:spcPts val="0"/>
              </a:spcAft>
              <a:buNone/>
            </a:pPr>
            <a:r>
              <a:rPr lang="fr"/>
              <a:t>Au lieu de retourner le tableau des assignments, on va retourner un </a:t>
            </a:r>
            <a:r>
              <a:rPr b="1" lang="fr">
                <a:solidFill>
                  <a:srgbClr val="FFFFFF"/>
                </a:solidFill>
                <a:latin typeface="Courier New"/>
                <a:ea typeface="Courier New"/>
                <a:cs typeface="Courier New"/>
                <a:sym typeface="Courier New"/>
              </a:rPr>
              <a:t>Observable</a:t>
            </a:r>
            <a:r>
              <a:rPr lang="fr"/>
              <a:t>. </a:t>
            </a:r>
            <a:endParaRPr/>
          </a:p>
          <a:p>
            <a:pPr indent="0" lvl="0" marL="0" marR="0" rtl="0" algn="l">
              <a:lnSpc>
                <a:spcPct val="115000"/>
              </a:lnSpc>
              <a:spcBef>
                <a:spcPts val="1600"/>
              </a:spcBef>
              <a:spcAft>
                <a:spcPts val="0"/>
              </a:spcAft>
              <a:buNone/>
            </a:pPr>
            <a:r>
              <a:rPr lang="fr"/>
              <a:t>Cela se fait au travers du package </a:t>
            </a:r>
            <a:r>
              <a:rPr b="1" lang="fr">
                <a:solidFill>
                  <a:srgbClr val="FFFFFF"/>
                </a:solidFill>
                <a:latin typeface="Courier New"/>
                <a:ea typeface="Courier New"/>
                <a:cs typeface="Courier New"/>
                <a:sym typeface="Courier New"/>
              </a:rPr>
              <a:t>of </a:t>
            </a:r>
            <a:r>
              <a:rPr lang="fr"/>
              <a:t>(operator function)</a:t>
            </a:r>
            <a:r>
              <a:rPr lang="fr"/>
              <a:t> proposé par le module </a:t>
            </a:r>
            <a:r>
              <a:rPr b="1" lang="fr">
                <a:solidFill>
                  <a:srgbClr val="FFFFFF"/>
                </a:solidFill>
                <a:latin typeface="Courier New"/>
                <a:ea typeface="Courier New"/>
                <a:cs typeface="Courier New"/>
                <a:sym typeface="Courier New"/>
              </a:rPr>
              <a:t>rxjs</a:t>
            </a:r>
            <a:endParaRPr/>
          </a:p>
          <a:p>
            <a:pPr indent="0" lvl="0" marL="0" rtl="0" algn="l">
              <a:spcBef>
                <a:spcPts val="1600"/>
              </a:spcBef>
              <a:spcAft>
                <a:spcPts val="1600"/>
              </a:spcAft>
              <a:buNone/>
            </a:pPr>
            <a:r>
              <a:t/>
            </a:r>
            <a:endParaRPr/>
          </a:p>
        </p:txBody>
      </p:sp>
      <p:pic>
        <p:nvPicPr>
          <p:cNvPr id="844" name="Google Shape;844;p132"/>
          <p:cNvPicPr preferRelativeResize="0"/>
          <p:nvPr/>
        </p:nvPicPr>
        <p:blipFill>
          <a:blip r:embed="rId3">
            <a:alphaModFix/>
          </a:blip>
          <a:stretch>
            <a:fillRect/>
          </a:stretch>
        </p:blipFill>
        <p:spPr>
          <a:xfrm>
            <a:off x="311700" y="2666700"/>
            <a:ext cx="6229350" cy="1485900"/>
          </a:xfrm>
          <a:prstGeom prst="rect">
            <a:avLst/>
          </a:prstGeom>
          <a:noFill/>
          <a:ln>
            <a:noFill/>
          </a:ln>
        </p:spPr>
      </p:pic>
      <p:pic>
        <p:nvPicPr>
          <p:cNvPr id="845" name="Google Shape;845;p132"/>
          <p:cNvPicPr preferRelativeResize="0"/>
          <p:nvPr/>
        </p:nvPicPr>
        <p:blipFill>
          <a:blip r:embed="rId4">
            <a:alphaModFix/>
          </a:blip>
          <a:stretch>
            <a:fillRect/>
          </a:stretch>
        </p:blipFill>
        <p:spPr>
          <a:xfrm>
            <a:off x="4860363" y="4152600"/>
            <a:ext cx="3971925" cy="838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3">
                                            <p:txEl>
                                              <p:pRg end="0" st="0"/>
                                            </p:txEl>
                                          </p:spTgt>
                                        </p:tgtEl>
                                        <p:attrNameLst>
                                          <p:attrName>style.visibility</p:attrName>
                                        </p:attrNameLst>
                                      </p:cBhvr>
                                      <p:to>
                                        <p:strVal val="visible"/>
                                      </p:to>
                                    </p:set>
                                    <p:animEffect filter="fade" transition="in">
                                      <p:cBhvr>
                                        <p:cTn dur="1000"/>
                                        <p:tgtEl>
                                          <p:spTgt spid="8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3">
                                            <p:txEl>
                                              <p:pRg end="1" st="1"/>
                                            </p:txEl>
                                          </p:spTgt>
                                        </p:tgtEl>
                                        <p:attrNameLst>
                                          <p:attrName>style.visibility</p:attrName>
                                        </p:attrNameLst>
                                      </p:cBhvr>
                                      <p:to>
                                        <p:strVal val="visible"/>
                                      </p:to>
                                    </p:set>
                                    <p:animEffect filter="fade" transition="in">
                                      <p:cBhvr>
                                        <p:cTn dur="1000"/>
                                        <p:tgtEl>
                                          <p:spTgt spid="8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3">
                                            <p:txEl>
                                              <p:pRg end="2" st="2"/>
                                            </p:txEl>
                                          </p:spTgt>
                                        </p:tgtEl>
                                        <p:attrNameLst>
                                          <p:attrName>style.visibility</p:attrName>
                                        </p:attrNameLst>
                                      </p:cBhvr>
                                      <p:to>
                                        <p:strVal val="visible"/>
                                      </p:to>
                                    </p:set>
                                    <p:animEffect filter="fade" transition="in">
                                      <p:cBhvr>
                                        <p:cTn dur="1000"/>
                                        <p:tgtEl>
                                          <p:spTgt spid="8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3">
                                            <p:txEl>
                                              <p:pRg end="3" st="3"/>
                                            </p:txEl>
                                          </p:spTgt>
                                        </p:tgtEl>
                                        <p:attrNameLst>
                                          <p:attrName>style.visibility</p:attrName>
                                        </p:attrNameLst>
                                      </p:cBhvr>
                                      <p:to>
                                        <p:strVal val="visible"/>
                                      </p:to>
                                    </p:set>
                                    <p:animEffect filter="fade" transition="in">
                                      <p:cBhvr>
                                        <p:cTn dur="1000"/>
                                        <p:tgtEl>
                                          <p:spTgt spid="8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33"/>
          <p:cNvSpPr txBox="1"/>
          <p:nvPr>
            <p:ph type="title"/>
          </p:nvPr>
        </p:nvSpPr>
        <p:spPr>
          <a:xfrm>
            <a:off x="311700" y="445025"/>
            <a:ext cx="8520600" cy="9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ne va plus manipuler les assignments de la même manière dans le composant assignments</a:t>
            </a:r>
            <a:endParaRPr/>
          </a:p>
        </p:txBody>
      </p:sp>
      <p:pic>
        <p:nvPicPr>
          <p:cNvPr id="851" name="Google Shape;851;p133"/>
          <p:cNvPicPr preferRelativeResize="0"/>
          <p:nvPr/>
        </p:nvPicPr>
        <p:blipFill>
          <a:blip r:embed="rId3">
            <a:alphaModFix/>
          </a:blip>
          <a:stretch>
            <a:fillRect/>
          </a:stretch>
        </p:blipFill>
        <p:spPr>
          <a:xfrm>
            <a:off x="389474" y="1518025"/>
            <a:ext cx="5380351" cy="3401375"/>
          </a:xfrm>
          <a:prstGeom prst="rect">
            <a:avLst/>
          </a:prstGeom>
          <a:noFill/>
          <a:ln>
            <a:noFill/>
          </a:ln>
        </p:spPr>
      </p:pic>
      <p:sp>
        <p:nvSpPr>
          <p:cNvPr id="852" name="Google Shape;852;p133"/>
          <p:cNvSpPr txBox="1"/>
          <p:nvPr>
            <p:ph idx="1" type="body"/>
          </p:nvPr>
        </p:nvSpPr>
        <p:spPr>
          <a:xfrm>
            <a:off x="5887925" y="2739550"/>
            <a:ext cx="3040800" cy="110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Puis vérifier que l’application fonctionne comme avant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1000"/>
                                        <p:tgtEl>
                                          <p:spTgt spid="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1000"/>
                                        <p:tgtEl>
                                          <p:spTgt spid="8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3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Ajout de méthodes ADD et DELETE dans le service</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 d’une méthode addAssignment </a:t>
            </a:r>
            <a:endParaRPr/>
          </a:p>
        </p:txBody>
      </p:sp>
      <p:sp>
        <p:nvSpPr>
          <p:cNvPr id="863" name="Google Shape;863;p1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Rappel : on va renvoyer un Observable (pour cette fois, juste une chaine de caractère qui indiquera que l’ajout a été effectué)</a:t>
            </a:r>
            <a:endParaRPr/>
          </a:p>
          <a:p>
            <a:pPr indent="0" lvl="0" marL="0" rtl="0" algn="l">
              <a:spcBef>
                <a:spcPts val="1600"/>
              </a:spcBef>
              <a:spcAft>
                <a:spcPts val="1600"/>
              </a:spcAft>
              <a:buNone/>
            </a:pPr>
            <a:r>
              <a:t/>
            </a:r>
            <a:endParaRPr/>
          </a:p>
        </p:txBody>
      </p:sp>
      <p:pic>
        <p:nvPicPr>
          <p:cNvPr id="864" name="Google Shape;864;p135"/>
          <p:cNvPicPr preferRelativeResize="0"/>
          <p:nvPr/>
        </p:nvPicPr>
        <p:blipFill>
          <a:blip r:embed="rId3">
            <a:alphaModFix/>
          </a:blip>
          <a:stretch>
            <a:fillRect/>
          </a:stretch>
        </p:blipFill>
        <p:spPr>
          <a:xfrm>
            <a:off x="1482675" y="1946275"/>
            <a:ext cx="5638800" cy="1828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1000"/>
                                        <p:tgtEl>
                                          <p:spTgt spid="8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Et modification du composant assignments</a:t>
            </a:r>
            <a:endParaRPr/>
          </a:p>
        </p:txBody>
      </p:sp>
      <p:sp>
        <p:nvSpPr>
          <p:cNvPr id="870" name="Google Shape;870;p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71" name="Google Shape;871;p136"/>
          <p:cNvPicPr preferRelativeResize="0"/>
          <p:nvPr/>
        </p:nvPicPr>
        <p:blipFill>
          <a:blip r:embed="rId3">
            <a:alphaModFix/>
          </a:blip>
          <a:stretch>
            <a:fillRect/>
          </a:stretch>
        </p:blipFill>
        <p:spPr>
          <a:xfrm>
            <a:off x="311700" y="1900238"/>
            <a:ext cx="5645500" cy="1920875"/>
          </a:xfrm>
          <a:prstGeom prst="rect">
            <a:avLst/>
          </a:prstGeom>
          <a:noFill/>
          <a:ln>
            <a:noFill/>
          </a:ln>
        </p:spPr>
      </p:pic>
      <p:sp>
        <p:nvSpPr>
          <p:cNvPr id="872" name="Google Shape;872;p136"/>
          <p:cNvSpPr txBox="1"/>
          <p:nvPr>
            <p:ph idx="1" type="body"/>
          </p:nvPr>
        </p:nvSpPr>
        <p:spPr>
          <a:xfrm>
            <a:off x="5957200" y="2307175"/>
            <a:ext cx="3040800" cy="110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Puis vérifier que l’application fonctionne comme avant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Ajoute d’une méthode UPDATE</a:t>
            </a:r>
            <a:endParaRPr/>
          </a:p>
        </p:txBody>
      </p:sp>
      <p:sp>
        <p:nvSpPr>
          <p:cNvPr id="878" name="Google Shape;878;p137"/>
          <p:cNvSpPr txBox="1"/>
          <p:nvPr>
            <p:ph idx="1" type="body"/>
          </p:nvPr>
        </p:nvSpPr>
        <p:spPr>
          <a:xfrm>
            <a:off x="311700" y="1872675"/>
            <a:ext cx="8520600" cy="2696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79" name="Google Shape;879;p137"/>
          <p:cNvPicPr preferRelativeResize="0"/>
          <p:nvPr/>
        </p:nvPicPr>
        <p:blipFill>
          <a:blip r:embed="rId3">
            <a:alphaModFix/>
          </a:blip>
          <a:stretch>
            <a:fillRect/>
          </a:stretch>
        </p:blipFill>
        <p:spPr>
          <a:xfrm>
            <a:off x="228600" y="1512675"/>
            <a:ext cx="8686800" cy="31242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Exercice	</a:t>
            </a:r>
            <a:endParaRPr/>
          </a:p>
        </p:txBody>
      </p:sp>
      <p:sp>
        <p:nvSpPr>
          <p:cNvPr id="885" name="Google Shape;885;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Modifier le composant “detail” :</a:t>
            </a:r>
            <a:endParaRPr/>
          </a:p>
          <a:p>
            <a:pPr indent="-342900" lvl="0" marL="457200" rtl="0" algn="l">
              <a:spcBef>
                <a:spcPts val="1600"/>
              </a:spcBef>
              <a:spcAft>
                <a:spcPts val="0"/>
              </a:spcAft>
              <a:buSzPts val="1800"/>
              <a:buAutoNum type="arabicPeriod"/>
            </a:pPr>
            <a:r>
              <a:rPr lang="fr"/>
              <a:t>Pour que la checkbox de mise à jour mette à jour l’assignment en utilisant la méthode du slide précédent,</a:t>
            </a:r>
            <a:endParaRPr/>
          </a:p>
          <a:p>
            <a:pPr indent="-342900" lvl="0" marL="457200" rtl="0" algn="l">
              <a:spcBef>
                <a:spcPts val="0"/>
              </a:spcBef>
              <a:spcAft>
                <a:spcPts val="0"/>
              </a:spcAft>
              <a:buSzPts val="1800"/>
              <a:buAutoNum type="arabicPeriod"/>
            </a:pPr>
            <a:r>
              <a:rPr lang="fr"/>
              <a:t>Pour que le bouton “delete” que vous aviez ajouté en tant qu’exercice dans une leçon précédente, permette de supprimer l’assignment.</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39"/>
          <p:cNvSpPr txBox="1"/>
          <p:nvPr>
            <p:ph type="title"/>
          </p:nvPr>
        </p:nvSpPr>
        <p:spPr>
          <a:xfrm>
            <a:off x="311700" y="445025"/>
            <a:ext cx="8520600" cy="93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Correction pour l’update...voici le composant “détail” modifié</a:t>
            </a:r>
            <a:endParaRPr/>
          </a:p>
        </p:txBody>
      </p:sp>
      <p:sp>
        <p:nvSpPr>
          <p:cNvPr id="891" name="Google Shape;891;p139"/>
          <p:cNvSpPr txBox="1"/>
          <p:nvPr>
            <p:ph idx="1" type="body"/>
          </p:nvPr>
        </p:nvSpPr>
        <p:spPr>
          <a:xfrm>
            <a:off x="311700" y="1501500"/>
            <a:ext cx="8520600" cy="306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92" name="Google Shape;892;p139"/>
          <p:cNvPicPr preferRelativeResize="0"/>
          <p:nvPr/>
        </p:nvPicPr>
        <p:blipFill>
          <a:blip r:embed="rId3">
            <a:alphaModFix/>
          </a:blip>
          <a:stretch>
            <a:fillRect/>
          </a:stretch>
        </p:blipFill>
        <p:spPr>
          <a:xfrm>
            <a:off x="2379490" y="1602725"/>
            <a:ext cx="4385024" cy="35407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Correction pour le DELETE</a:t>
            </a:r>
            <a:endParaRPr/>
          </a:p>
        </p:txBody>
      </p:sp>
      <p:sp>
        <p:nvSpPr>
          <p:cNvPr id="898" name="Google Shape;898;p1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Partie 1 ajout d’un bouton DELETE + CSS dans le composant detail</a:t>
            </a:r>
            <a:endParaRPr/>
          </a:p>
          <a:p>
            <a:pPr indent="0" lvl="0" marL="0" rtl="0" algn="l">
              <a:spcBef>
                <a:spcPts val="1600"/>
              </a:spcBef>
              <a:spcAft>
                <a:spcPts val="1600"/>
              </a:spcAft>
              <a:buNone/>
            </a:pPr>
            <a:r>
              <a:t/>
            </a:r>
            <a:endParaRPr/>
          </a:p>
        </p:txBody>
      </p:sp>
      <p:pic>
        <p:nvPicPr>
          <p:cNvPr id="899" name="Google Shape;899;p140"/>
          <p:cNvPicPr preferRelativeResize="0"/>
          <p:nvPr/>
        </p:nvPicPr>
        <p:blipFill>
          <a:blip r:embed="rId3">
            <a:alphaModFix/>
          </a:blip>
          <a:stretch>
            <a:fillRect/>
          </a:stretch>
        </p:blipFill>
        <p:spPr>
          <a:xfrm>
            <a:off x="3105150" y="3352800"/>
            <a:ext cx="6038850" cy="1790700"/>
          </a:xfrm>
          <a:prstGeom prst="rect">
            <a:avLst/>
          </a:prstGeom>
          <a:noFill/>
          <a:ln>
            <a:noFill/>
          </a:ln>
        </p:spPr>
      </p:pic>
      <p:pic>
        <p:nvPicPr>
          <p:cNvPr id="900" name="Google Shape;900;p140"/>
          <p:cNvPicPr preferRelativeResize="0"/>
          <p:nvPr/>
        </p:nvPicPr>
        <p:blipFill>
          <a:blip r:embed="rId4">
            <a:alphaModFix/>
          </a:blip>
          <a:stretch>
            <a:fillRect/>
          </a:stretch>
        </p:blipFill>
        <p:spPr>
          <a:xfrm>
            <a:off x="531513" y="1491950"/>
            <a:ext cx="5991225" cy="1790700"/>
          </a:xfrm>
          <a:prstGeom prst="rect">
            <a:avLst/>
          </a:prstGeom>
          <a:noFill/>
          <a:ln>
            <a:noFill/>
          </a:ln>
        </p:spPr>
      </p:pic>
      <p:pic>
        <p:nvPicPr>
          <p:cNvPr id="901" name="Google Shape;901;p140"/>
          <p:cNvPicPr preferRelativeResize="0"/>
          <p:nvPr/>
        </p:nvPicPr>
        <p:blipFill>
          <a:blip r:embed="rId5">
            <a:alphaModFix/>
          </a:blip>
          <a:stretch>
            <a:fillRect/>
          </a:stretch>
        </p:blipFill>
        <p:spPr>
          <a:xfrm>
            <a:off x="-28250" y="2323355"/>
            <a:ext cx="9144001" cy="1502040"/>
          </a:xfrm>
          <a:prstGeom prst="rect">
            <a:avLst/>
          </a:prstGeom>
          <a:noFill/>
          <a:ln>
            <a:noFill/>
          </a:ln>
        </p:spPr>
      </p:pic>
      <p:pic>
        <p:nvPicPr>
          <p:cNvPr id="902" name="Google Shape;902;p140"/>
          <p:cNvPicPr preferRelativeResize="0"/>
          <p:nvPr/>
        </p:nvPicPr>
        <p:blipFill>
          <a:blip r:embed="rId6">
            <a:alphaModFix/>
          </a:blip>
          <a:stretch>
            <a:fillRect/>
          </a:stretch>
        </p:blipFill>
        <p:spPr>
          <a:xfrm>
            <a:off x="-28250" y="3756871"/>
            <a:ext cx="9143999" cy="154355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Correction pour le DELETE</a:t>
            </a:r>
            <a:endParaRPr/>
          </a:p>
        </p:txBody>
      </p:sp>
      <p:sp>
        <p:nvSpPr>
          <p:cNvPr id="908" name="Google Shape;908;p1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Dans le service :</a:t>
            </a:r>
            <a:endParaRPr/>
          </a:p>
          <a:p>
            <a:pPr indent="0" lvl="0" marL="0" rtl="0" algn="l">
              <a:spcBef>
                <a:spcPts val="1600"/>
              </a:spcBef>
              <a:spcAft>
                <a:spcPts val="1600"/>
              </a:spcAft>
              <a:buNone/>
            </a:pPr>
            <a:r>
              <a:t/>
            </a:r>
            <a:endParaRPr/>
          </a:p>
        </p:txBody>
      </p:sp>
      <p:pic>
        <p:nvPicPr>
          <p:cNvPr id="909" name="Google Shape;909;p141"/>
          <p:cNvPicPr preferRelativeResize="0"/>
          <p:nvPr/>
        </p:nvPicPr>
        <p:blipFill>
          <a:blip r:embed="rId3">
            <a:alphaModFix/>
          </a:blip>
          <a:stretch>
            <a:fillRect/>
          </a:stretch>
        </p:blipFill>
        <p:spPr>
          <a:xfrm>
            <a:off x="719138" y="1552575"/>
            <a:ext cx="7705725" cy="2038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267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De quoi a-t-on besoin ?</a:t>
            </a:r>
            <a:endParaRPr/>
          </a:p>
        </p:txBody>
      </p:sp>
      <p:sp>
        <p:nvSpPr>
          <p:cNvPr id="127" name="Google Shape;127;p25"/>
          <p:cNvSpPr txBox="1"/>
          <p:nvPr>
            <p:ph idx="1" type="body"/>
          </p:nvPr>
        </p:nvSpPr>
        <p:spPr>
          <a:xfrm>
            <a:off x="311700" y="920100"/>
            <a:ext cx="4362900" cy="390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fr" sz="1500"/>
              <a:t>NodeJS et npm à jour</a:t>
            </a:r>
            <a:endParaRPr sz="1500"/>
          </a:p>
          <a:p>
            <a:pPr indent="-323850" lvl="0" marL="457200" rtl="0" algn="l">
              <a:spcBef>
                <a:spcPts val="0"/>
              </a:spcBef>
              <a:spcAft>
                <a:spcPts val="0"/>
              </a:spcAft>
              <a:buSzPts val="1500"/>
              <a:buChar char="●"/>
            </a:pPr>
            <a:r>
              <a:rPr lang="fr" sz="1500"/>
              <a:t>Un bon éditeur de code source (recommandé : Visual Studio Code ou WebStorm ou équivalent)</a:t>
            </a:r>
            <a:endParaRPr sz="1500"/>
          </a:p>
          <a:p>
            <a:pPr indent="-323850" lvl="0" marL="457200" rtl="0" algn="l">
              <a:spcBef>
                <a:spcPts val="0"/>
              </a:spcBef>
              <a:spcAft>
                <a:spcPts val="0"/>
              </a:spcAft>
              <a:buSzPts val="1500"/>
              <a:buChar char="●"/>
            </a:pPr>
            <a:r>
              <a:rPr lang="fr" sz="1500"/>
              <a:t>SAVOIR QU’ON NE </a:t>
            </a:r>
            <a:r>
              <a:rPr lang="fr" sz="1500"/>
              <a:t>DÉVELOPPE</a:t>
            </a:r>
            <a:r>
              <a:rPr lang="fr" sz="1500"/>
              <a:t> PAS UNE APPLI SANS AVOIR TOUT LE TEMPS LE DEBUGGER DU NAVIGATEUR OUVERT</a:t>
            </a:r>
            <a:endParaRPr sz="1500"/>
          </a:p>
          <a:p>
            <a:pPr indent="-323850" lvl="0" marL="457200" rtl="0" algn="l">
              <a:spcBef>
                <a:spcPts val="0"/>
              </a:spcBef>
              <a:spcAft>
                <a:spcPts val="0"/>
              </a:spcAft>
              <a:buSzPts val="1500"/>
              <a:buChar char="●"/>
            </a:pPr>
            <a:r>
              <a:rPr lang="fr" sz="1500"/>
              <a:t>ET L’OPTION “disable cache when devtools open” </a:t>
            </a:r>
            <a:r>
              <a:rPr lang="fr" sz="1500"/>
              <a:t>ACTIVÉE</a:t>
            </a:r>
            <a:r>
              <a:rPr lang="fr" sz="1500"/>
              <a:t> !</a:t>
            </a:r>
            <a:endParaRPr sz="1500"/>
          </a:p>
          <a:p>
            <a:pPr indent="-323850" lvl="0" marL="457200" rtl="0" algn="l">
              <a:spcBef>
                <a:spcPts val="0"/>
              </a:spcBef>
              <a:spcAft>
                <a:spcPts val="0"/>
              </a:spcAft>
              <a:buSzPts val="1500"/>
              <a:buChar char="●"/>
            </a:pPr>
            <a:r>
              <a:rPr lang="fr" sz="1500"/>
              <a:t>Savoir utiliser les devtools (console, network, debugger, inspecter les éléments, etc.)</a:t>
            </a:r>
            <a:endParaRPr sz="1500"/>
          </a:p>
          <a:p>
            <a:pPr indent="-323850" lvl="0" marL="457200" rtl="0" algn="l">
              <a:spcBef>
                <a:spcPts val="0"/>
              </a:spcBef>
              <a:spcAft>
                <a:spcPts val="0"/>
              </a:spcAft>
              <a:buSzPts val="1500"/>
              <a:buChar char="●"/>
            </a:pPr>
            <a:r>
              <a:rPr lang="fr" sz="1500"/>
              <a:t>De bookmarquer le site </a:t>
            </a:r>
            <a:r>
              <a:rPr lang="fr" sz="1500" u="sng">
                <a:solidFill>
                  <a:schemeClr val="hlink"/>
                </a:solidFill>
                <a:hlinkClick r:id="rId3"/>
              </a:rPr>
              <a:t>https://angular.io/</a:t>
            </a:r>
            <a:r>
              <a:rPr lang="fr" sz="1500"/>
              <a:t> et </a:t>
            </a:r>
            <a:r>
              <a:rPr lang="fr" sz="1500" u="sng">
                <a:solidFill>
                  <a:schemeClr val="hlink"/>
                </a:solidFill>
                <a:hlinkClick r:id="rId4"/>
              </a:rPr>
              <a:t>https://cli.angular.io/</a:t>
            </a:r>
            <a:endParaRPr sz="1500"/>
          </a:p>
        </p:txBody>
      </p:sp>
      <p:pic>
        <p:nvPicPr>
          <p:cNvPr id="128" name="Google Shape;128;p25"/>
          <p:cNvPicPr preferRelativeResize="0"/>
          <p:nvPr/>
        </p:nvPicPr>
        <p:blipFill>
          <a:blip r:embed="rId5">
            <a:alphaModFix/>
          </a:blip>
          <a:stretch>
            <a:fillRect/>
          </a:stretch>
        </p:blipFill>
        <p:spPr>
          <a:xfrm>
            <a:off x="4674600" y="1373175"/>
            <a:ext cx="4220674" cy="29986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0" st="0"/>
                                            </p:txEl>
                                          </p:spTgt>
                                        </p:tgtEl>
                                        <p:attrNameLst>
                                          <p:attrName>style.visibility</p:attrName>
                                        </p:attrNameLst>
                                      </p:cBhvr>
                                      <p:to>
                                        <p:strVal val="visible"/>
                                      </p:to>
                                    </p:set>
                                    <p:animEffect filter="fade" transition="in">
                                      <p:cBhvr>
                                        <p:cTn dur="1000"/>
                                        <p:tgtEl>
                                          <p:spTgt spid="1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1" st="1"/>
                                            </p:txEl>
                                          </p:spTgt>
                                        </p:tgtEl>
                                        <p:attrNameLst>
                                          <p:attrName>style.visibility</p:attrName>
                                        </p:attrNameLst>
                                      </p:cBhvr>
                                      <p:to>
                                        <p:strVal val="visible"/>
                                      </p:to>
                                    </p:set>
                                    <p:animEffect filter="fade" transition="in">
                                      <p:cBhvr>
                                        <p:cTn dur="1000"/>
                                        <p:tgtEl>
                                          <p:spTgt spid="1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2" st="2"/>
                                            </p:txEl>
                                          </p:spTgt>
                                        </p:tgtEl>
                                        <p:attrNameLst>
                                          <p:attrName>style.visibility</p:attrName>
                                        </p:attrNameLst>
                                      </p:cBhvr>
                                      <p:to>
                                        <p:strVal val="visible"/>
                                      </p:to>
                                    </p:set>
                                    <p:animEffect filter="fade" transition="in">
                                      <p:cBhvr>
                                        <p:cTn dur="1000"/>
                                        <p:tgtEl>
                                          <p:spTgt spid="1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3" st="3"/>
                                            </p:txEl>
                                          </p:spTgt>
                                        </p:tgtEl>
                                        <p:attrNameLst>
                                          <p:attrName>style.visibility</p:attrName>
                                        </p:attrNameLst>
                                      </p:cBhvr>
                                      <p:to>
                                        <p:strVal val="visible"/>
                                      </p:to>
                                    </p:set>
                                    <p:animEffect filter="fade" transition="in">
                                      <p:cBhvr>
                                        <p:cTn dur="1000"/>
                                        <p:tgtEl>
                                          <p:spTgt spid="1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4" st="4"/>
                                            </p:txEl>
                                          </p:spTgt>
                                        </p:tgtEl>
                                        <p:attrNameLst>
                                          <p:attrName>style.visibility</p:attrName>
                                        </p:attrNameLst>
                                      </p:cBhvr>
                                      <p:to>
                                        <p:strVal val="visible"/>
                                      </p:to>
                                    </p:set>
                                    <p:animEffect filter="fade" transition="in">
                                      <p:cBhvr>
                                        <p:cTn dur="1000"/>
                                        <p:tgtEl>
                                          <p:spTgt spid="12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5" st="5"/>
                                            </p:txEl>
                                          </p:spTgt>
                                        </p:tgtEl>
                                        <p:attrNameLst>
                                          <p:attrName>style.visibility</p:attrName>
                                        </p:attrNameLst>
                                      </p:cBhvr>
                                      <p:to>
                                        <p:strVal val="visible"/>
                                      </p:to>
                                    </p:set>
                                    <p:animEffect filter="fade" transition="in">
                                      <p:cBhvr>
                                        <p:cTn dur="1000"/>
                                        <p:tgtEl>
                                          <p:spTgt spid="12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Correction pour le DELETE</a:t>
            </a:r>
            <a:endParaRPr/>
          </a:p>
        </p:txBody>
      </p:sp>
      <p:sp>
        <p:nvSpPr>
          <p:cNvPr id="915" name="Google Shape;915;p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Dans le composant détail :</a:t>
            </a:r>
            <a:endParaRPr/>
          </a:p>
          <a:p>
            <a:pPr indent="0" lvl="0" marL="0" rtl="0" algn="l">
              <a:spcBef>
                <a:spcPts val="1600"/>
              </a:spcBef>
              <a:spcAft>
                <a:spcPts val="1600"/>
              </a:spcAft>
              <a:buNone/>
            </a:pPr>
            <a:r>
              <a:t/>
            </a:r>
            <a:endParaRPr/>
          </a:p>
        </p:txBody>
      </p:sp>
      <p:pic>
        <p:nvPicPr>
          <p:cNvPr id="916" name="Google Shape;916;p142"/>
          <p:cNvPicPr preferRelativeResize="0"/>
          <p:nvPr/>
        </p:nvPicPr>
        <p:blipFill>
          <a:blip r:embed="rId3">
            <a:alphaModFix/>
          </a:blip>
          <a:stretch>
            <a:fillRect/>
          </a:stretch>
        </p:blipFill>
        <p:spPr>
          <a:xfrm>
            <a:off x="510975" y="2073776"/>
            <a:ext cx="8122050" cy="2286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Soucis : la carte avec le detail reste affichée...</a:t>
            </a:r>
            <a:endParaRPr/>
          </a:p>
        </p:txBody>
      </p:sp>
      <p:sp>
        <p:nvSpPr>
          <p:cNvPr id="922" name="Google Shape;922;p143"/>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500"/>
              <a:t>Il faut mettre l’</a:t>
            </a:r>
            <a:r>
              <a:rPr lang="fr" sz="1500">
                <a:latin typeface="Courier New"/>
                <a:ea typeface="Courier New"/>
                <a:cs typeface="Courier New"/>
                <a:sym typeface="Courier New"/>
              </a:rPr>
              <a:t>assignmentTransmis</a:t>
            </a:r>
            <a:r>
              <a:rPr lang="fr" sz="1500"/>
              <a:t> à null ou undefined pour que la carte n’affiche plus le détail.</a:t>
            </a:r>
            <a:endParaRPr sz="15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fr" sz="1300">
                <a:solidFill>
                  <a:srgbClr val="FF0000"/>
                </a:solidFill>
              </a:rPr>
              <a:t>NOTE : si jamais vous êtes en mode “strict”, deux possibilités :</a:t>
            </a:r>
            <a:endParaRPr sz="1300">
              <a:solidFill>
                <a:srgbClr val="FF0000"/>
              </a:solidFill>
            </a:endParaRPr>
          </a:p>
          <a:p>
            <a:pPr indent="-304800" lvl="0" marL="457200" rtl="0" algn="l">
              <a:spcBef>
                <a:spcPts val="1600"/>
              </a:spcBef>
              <a:spcAft>
                <a:spcPts val="0"/>
              </a:spcAft>
              <a:buSzPts val="1200"/>
              <a:buAutoNum type="arabicPeriod"/>
            </a:pPr>
            <a:r>
              <a:rPr lang="fr" sz="1200"/>
              <a:t>ajouter : </a:t>
            </a:r>
            <a:r>
              <a:rPr b="1" lang="fr" sz="1200">
                <a:solidFill>
                  <a:schemeClr val="dk1"/>
                </a:solidFill>
                <a:latin typeface="Courier New"/>
                <a:ea typeface="Courier New"/>
                <a:cs typeface="Courier New"/>
                <a:sym typeface="Courier New"/>
              </a:rPr>
              <a:t>i</a:t>
            </a:r>
            <a:r>
              <a:rPr b="1" lang="fr" sz="1200">
                <a:solidFill>
                  <a:schemeClr val="dk1"/>
                </a:solidFill>
                <a:latin typeface="Courier New"/>
                <a:ea typeface="Courier New"/>
                <a:cs typeface="Courier New"/>
                <a:sym typeface="Courier New"/>
              </a:rPr>
              <a:t>f (!this.assignmentTransmis) return;</a:t>
            </a:r>
            <a:r>
              <a:rPr lang="fr" sz="1200"/>
              <a:t> à la première ligne dans la fonction!</a:t>
            </a:r>
            <a:endParaRPr sz="1200"/>
          </a:p>
          <a:p>
            <a:pPr indent="-304800" lvl="0" marL="457200" rtl="0" algn="l">
              <a:spcBef>
                <a:spcPts val="0"/>
              </a:spcBef>
              <a:spcAft>
                <a:spcPts val="0"/>
              </a:spcAft>
              <a:buSzPts val="1200"/>
              <a:buAutoNum type="arabicPeriod"/>
            </a:pPr>
            <a:r>
              <a:rPr lang="fr" sz="1200"/>
              <a:t>Ou bien désactiver le mode strict: </a:t>
            </a:r>
            <a:r>
              <a:rPr lang="fr" sz="1200">
                <a:solidFill>
                  <a:schemeClr val="dk1"/>
                </a:solidFill>
              </a:rPr>
              <a:t>éditer</a:t>
            </a:r>
            <a:r>
              <a:rPr b="1" lang="fr" sz="1200">
                <a:solidFill>
                  <a:schemeClr val="dk1"/>
                </a:solidFill>
                <a:latin typeface="Courier New"/>
                <a:ea typeface="Courier New"/>
                <a:cs typeface="Courier New"/>
                <a:sym typeface="Courier New"/>
              </a:rPr>
              <a:t> tsconfig.json </a:t>
            </a:r>
            <a:r>
              <a:rPr b="1" lang="fr" sz="1200">
                <a:solidFill>
                  <a:schemeClr val="dk1"/>
                </a:solidFill>
              </a:rPr>
              <a:t>et changer</a:t>
            </a:r>
            <a:r>
              <a:rPr b="1" lang="fr" sz="1200">
                <a:solidFill>
                  <a:schemeClr val="dk1"/>
                </a:solidFill>
                <a:latin typeface="Courier New"/>
                <a:ea typeface="Courier New"/>
                <a:cs typeface="Courier New"/>
                <a:sym typeface="Courier New"/>
              </a:rPr>
              <a:t> strict:true, en strict:false</a:t>
            </a:r>
            <a:endParaRPr sz="1200"/>
          </a:p>
          <a:p>
            <a:pPr indent="0" lvl="0" marL="0" rtl="0" algn="l">
              <a:spcBef>
                <a:spcPts val="1600"/>
              </a:spcBef>
              <a:spcAft>
                <a:spcPts val="1600"/>
              </a:spcAft>
              <a:buNone/>
            </a:pPr>
            <a:r>
              <a:t/>
            </a:r>
            <a:endParaRPr/>
          </a:p>
        </p:txBody>
      </p:sp>
      <p:pic>
        <p:nvPicPr>
          <p:cNvPr id="923" name="Google Shape;923;p143"/>
          <p:cNvPicPr preferRelativeResize="0"/>
          <p:nvPr/>
        </p:nvPicPr>
        <p:blipFill>
          <a:blip r:embed="rId3">
            <a:alphaModFix/>
          </a:blip>
          <a:stretch>
            <a:fillRect/>
          </a:stretch>
        </p:blipFill>
        <p:spPr>
          <a:xfrm>
            <a:off x="540538" y="1593951"/>
            <a:ext cx="8124924" cy="2477889"/>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4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Injecter un service dans un autre service</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Exemple avec un “logging service”</a:t>
            </a:r>
            <a:endParaRPr/>
          </a:p>
        </p:txBody>
      </p:sp>
      <p:sp>
        <p:nvSpPr>
          <p:cNvPr id="934" name="Google Shape;934;p1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rgbClr val="FFFFFF"/>
                </a:solidFill>
                <a:latin typeface="Courier New"/>
                <a:ea typeface="Courier New"/>
                <a:cs typeface="Courier New"/>
                <a:sym typeface="Courier New"/>
              </a:rPr>
              <a:t>cd src/app/shared</a:t>
            </a:r>
            <a:endParaRPr b="1">
              <a:solidFill>
                <a:srgbClr val="FFFFFF"/>
              </a:solidFill>
              <a:latin typeface="Courier New"/>
              <a:ea typeface="Courier New"/>
              <a:cs typeface="Courier New"/>
              <a:sym typeface="Courier New"/>
            </a:endParaRPr>
          </a:p>
          <a:p>
            <a:pPr indent="0" lvl="0" marL="0" rtl="0" algn="l">
              <a:spcBef>
                <a:spcPts val="1600"/>
              </a:spcBef>
              <a:spcAft>
                <a:spcPts val="1600"/>
              </a:spcAft>
              <a:buNone/>
            </a:pPr>
            <a:r>
              <a:rPr b="1" lang="fr">
                <a:solidFill>
                  <a:srgbClr val="FFFFFF"/>
                </a:solidFill>
                <a:latin typeface="Courier New"/>
                <a:ea typeface="Courier New"/>
                <a:cs typeface="Courier New"/>
                <a:sym typeface="Courier New"/>
              </a:rPr>
              <a:t>ng g s --skip-tests=true logging</a:t>
            </a:r>
            <a:endParaRPr b="1">
              <a:solidFill>
                <a:srgbClr val="FFFFFF"/>
              </a:solidFill>
              <a:latin typeface="Courier New"/>
              <a:ea typeface="Courier New"/>
              <a:cs typeface="Courier New"/>
              <a:sym typeface="Courier New"/>
            </a:endParaRPr>
          </a:p>
        </p:txBody>
      </p:sp>
      <p:pic>
        <p:nvPicPr>
          <p:cNvPr id="935" name="Google Shape;935;p145"/>
          <p:cNvPicPr preferRelativeResize="0"/>
          <p:nvPr/>
        </p:nvPicPr>
        <p:blipFill>
          <a:blip r:embed="rId3">
            <a:alphaModFix/>
          </a:blip>
          <a:stretch>
            <a:fillRect/>
          </a:stretch>
        </p:blipFill>
        <p:spPr>
          <a:xfrm>
            <a:off x="352425" y="2171113"/>
            <a:ext cx="8439150" cy="282892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 d’une méthode log(nomAssignment, action)</a:t>
            </a:r>
            <a:endParaRPr/>
          </a:p>
        </p:txBody>
      </p:sp>
      <p:sp>
        <p:nvSpPr>
          <p:cNvPr id="941" name="Google Shape;941;p1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ajoute une méthode qui va par exemple afficher dans la console :</a:t>
            </a:r>
            <a:endParaRPr/>
          </a:p>
          <a:p>
            <a:pPr indent="0" lvl="0" marL="0" rtl="0" algn="l">
              <a:spcBef>
                <a:spcPts val="1600"/>
              </a:spcBef>
              <a:spcAft>
                <a:spcPts val="0"/>
              </a:spcAft>
              <a:buNone/>
            </a:pPr>
            <a:r>
              <a:rPr lang="fr"/>
              <a:t>assignment </a:t>
            </a:r>
            <a:r>
              <a:rPr lang="fr">
                <a:solidFill>
                  <a:srgbClr val="00FFFF"/>
                </a:solidFill>
              </a:rPr>
              <a:t>TP1 angular</a:t>
            </a:r>
            <a:r>
              <a:rPr lang="fr"/>
              <a:t> </a:t>
            </a:r>
            <a:r>
              <a:rPr lang="fr">
                <a:solidFill>
                  <a:srgbClr val="FFFF00"/>
                </a:solidFill>
              </a:rPr>
              <a:t>ajouté</a:t>
            </a:r>
            <a:r>
              <a:rPr lang="fr"/>
              <a:t>, assignment </a:t>
            </a:r>
            <a:r>
              <a:rPr lang="fr">
                <a:solidFill>
                  <a:srgbClr val="00FFFF"/>
                </a:solidFill>
              </a:rPr>
              <a:t>TP2 React</a:t>
            </a:r>
            <a:r>
              <a:rPr lang="fr"/>
              <a:t> </a:t>
            </a:r>
            <a:r>
              <a:rPr lang="fr">
                <a:solidFill>
                  <a:srgbClr val="FFFF00"/>
                </a:solidFill>
              </a:rPr>
              <a:t>supprimé </a:t>
            </a:r>
            <a:r>
              <a:rPr lang="fr"/>
              <a:t>etc.</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fr"/>
              <a:t>Ce service va être utilisé par les autres services dans src/app/shared, il va être un “sous-service” local, pas besoin de le déclarer dans les app.module.ts, il suffira de l’importer...</a:t>
            </a:r>
            <a:endParaRPr/>
          </a:p>
        </p:txBody>
      </p:sp>
      <p:pic>
        <p:nvPicPr>
          <p:cNvPr id="942" name="Google Shape;942;p146"/>
          <p:cNvPicPr preferRelativeResize="0"/>
          <p:nvPr/>
        </p:nvPicPr>
        <p:blipFill>
          <a:blip r:embed="rId3">
            <a:alphaModFix/>
          </a:blip>
          <a:stretch>
            <a:fillRect/>
          </a:stretch>
        </p:blipFill>
        <p:spPr>
          <a:xfrm>
            <a:off x="1048928" y="2231428"/>
            <a:ext cx="6681499" cy="94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xEl>
                                              <p:pRg end="0" st="0"/>
                                            </p:txEl>
                                          </p:spTgt>
                                        </p:tgtEl>
                                        <p:attrNameLst>
                                          <p:attrName>style.visibility</p:attrName>
                                        </p:attrNameLst>
                                      </p:cBhvr>
                                      <p:to>
                                        <p:strVal val="visible"/>
                                      </p:to>
                                    </p:set>
                                    <p:animEffect filter="fade" transition="in">
                                      <p:cBhvr>
                                        <p:cTn dur="1000"/>
                                        <p:tgtEl>
                                          <p:spTgt spid="9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xEl>
                                              <p:pRg end="1" st="1"/>
                                            </p:txEl>
                                          </p:spTgt>
                                        </p:tgtEl>
                                        <p:attrNameLst>
                                          <p:attrName>style.visibility</p:attrName>
                                        </p:attrNameLst>
                                      </p:cBhvr>
                                      <p:to>
                                        <p:strVal val="visible"/>
                                      </p:to>
                                    </p:set>
                                    <p:animEffect filter="fade" transition="in">
                                      <p:cBhvr>
                                        <p:cTn dur="1000"/>
                                        <p:tgtEl>
                                          <p:spTgt spid="9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xEl>
                                              <p:pRg end="2" st="2"/>
                                            </p:txEl>
                                          </p:spTgt>
                                        </p:tgtEl>
                                        <p:attrNameLst>
                                          <p:attrName>style.visibility</p:attrName>
                                        </p:attrNameLst>
                                      </p:cBhvr>
                                      <p:to>
                                        <p:strVal val="visible"/>
                                      </p:to>
                                    </p:set>
                                    <p:animEffect filter="fade" transition="in">
                                      <p:cBhvr>
                                        <p:cTn dur="1000"/>
                                        <p:tgtEl>
                                          <p:spTgt spid="9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xEl>
                                              <p:pRg end="3" st="3"/>
                                            </p:txEl>
                                          </p:spTgt>
                                        </p:tgtEl>
                                        <p:attrNameLst>
                                          <p:attrName>style.visibility</p:attrName>
                                        </p:attrNameLst>
                                      </p:cBhvr>
                                      <p:to>
                                        <p:strVal val="visible"/>
                                      </p:to>
                                    </p:set>
                                    <p:animEffect filter="fade" transition="in">
                                      <p:cBhvr>
                                        <p:cTn dur="1000"/>
                                        <p:tgtEl>
                                          <p:spTgt spid="9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xEl>
                                              <p:pRg end="4" st="4"/>
                                            </p:txEl>
                                          </p:spTgt>
                                        </p:tgtEl>
                                        <p:attrNameLst>
                                          <p:attrName>style.visibility</p:attrName>
                                        </p:attrNameLst>
                                      </p:cBhvr>
                                      <p:to>
                                        <p:strVal val="visible"/>
                                      </p:to>
                                    </p:set>
                                    <p:animEffect filter="fade" transition="in">
                                      <p:cBhvr>
                                        <p:cTn dur="1000"/>
                                        <p:tgtEl>
                                          <p:spTgt spid="94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Injection de ce service dans le service assignments</a:t>
            </a:r>
            <a:endParaRPr/>
          </a:p>
        </p:txBody>
      </p:sp>
      <p:sp>
        <p:nvSpPr>
          <p:cNvPr id="948" name="Google Shape;948;p1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49" name="Google Shape;949;p147"/>
          <p:cNvPicPr preferRelativeResize="0"/>
          <p:nvPr/>
        </p:nvPicPr>
        <p:blipFill>
          <a:blip r:embed="rId3">
            <a:alphaModFix/>
          </a:blip>
          <a:stretch>
            <a:fillRect/>
          </a:stretch>
        </p:blipFill>
        <p:spPr>
          <a:xfrm>
            <a:off x="1157275" y="1426925"/>
            <a:ext cx="6829425" cy="3409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1000"/>
                                        <p:tgtEl>
                                          <p:spTgt spid="9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Qu’a-t-on appris ?</a:t>
            </a:r>
            <a:endParaRPr/>
          </a:p>
        </p:txBody>
      </p:sp>
      <p:sp>
        <p:nvSpPr>
          <p:cNvPr id="955" name="Google Shape;955;p1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 utiliser la notion de service pour exposer des données à des composants de manière centralisée</a:t>
            </a:r>
            <a:endParaRPr/>
          </a:p>
          <a:p>
            <a:pPr indent="0" lvl="0" marL="0" rtl="0" algn="l">
              <a:spcBef>
                <a:spcPts val="1600"/>
              </a:spcBef>
              <a:spcAft>
                <a:spcPts val="0"/>
              </a:spcAft>
              <a:buNone/>
            </a:pPr>
            <a:r>
              <a:rPr lang="fr"/>
              <a:t>A les injecter dans les composants (à propos, combien d’instances sont </a:t>
            </a:r>
            <a:r>
              <a:rPr lang="fr"/>
              <a:t>créés</a:t>
            </a:r>
            <a:r>
              <a:rPr lang="fr"/>
              <a:t> ?)</a:t>
            </a:r>
            <a:endParaRPr/>
          </a:p>
          <a:p>
            <a:pPr indent="0" lvl="0" marL="0" rtl="0" algn="l">
              <a:spcBef>
                <a:spcPts val="1600"/>
              </a:spcBef>
              <a:spcAft>
                <a:spcPts val="0"/>
              </a:spcAft>
              <a:buNone/>
            </a:pPr>
            <a:r>
              <a:rPr lang="fr"/>
              <a:t>La notion d’Observable pour des données </a:t>
            </a:r>
            <a:r>
              <a:rPr lang="fr"/>
              <a:t>asynchrones</a:t>
            </a:r>
            <a:r>
              <a:rPr lang="fr"/>
              <a:t> (publish/subscribe)</a:t>
            </a:r>
            <a:endParaRPr/>
          </a:p>
          <a:p>
            <a:pPr indent="0" lvl="0" marL="0" rtl="0" algn="l">
              <a:spcBef>
                <a:spcPts val="1600"/>
              </a:spcBef>
              <a:spcAft>
                <a:spcPts val="0"/>
              </a:spcAft>
              <a:buNone/>
            </a:pPr>
            <a:r>
              <a:rPr lang="fr"/>
              <a:t>Utiliser des observables</a:t>
            </a:r>
            <a:endParaRPr/>
          </a:p>
          <a:p>
            <a:pPr indent="0" lvl="0" marL="0" rtl="0" algn="l">
              <a:spcBef>
                <a:spcPts val="1600"/>
              </a:spcBef>
              <a:spcAft>
                <a:spcPts val="0"/>
              </a:spcAft>
              <a:buNone/>
            </a:pPr>
            <a:r>
              <a:rPr lang="fr"/>
              <a:t>A implémenter l’équivalent d’un service RESTFUL/CRUD</a:t>
            </a:r>
            <a:endParaRPr/>
          </a:p>
          <a:p>
            <a:pPr indent="0" lvl="0" marL="0" rtl="0" algn="l">
              <a:spcBef>
                <a:spcPts val="1600"/>
              </a:spcBef>
              <a:spcAft>
                <a:spcPts val="1600"/>
              </a:spcAft>
              <a:buNone/>
            </a:pPr>
            <a:r>
              <a:rPr lang="fr"/>
              <a:t>A créer un service local et à l’injecter dans un autre service (logging)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5">
                                            <p:txEl>
                                              <p:pRg end="0" st="0"/>
                                            </p:txEl>
                                          </p:spTgt>
                                        </p:tgtEl>
                                        <p:attrNameLst>
                                          <p:attrName>style.visibility</p:attrName>
                                        </p:attrNameLst>
                                      </p:cBhvr>
                                      <p:to>
                                        <p:strVal val="visible"/>
                                      </p:to>
                                    </p:set>
                                    <p:animEffect filter="fade" transition="in">
                                      <p:cBhvr>
                                        <p:cTn dur="1000"/>
                                        <p:tgtEl>
                                          <p:spTgt spid="9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5">
                                            <p:txEl>
                                              <p:pRg end="1" st="1"/>
                                            </p:txEl>
                                          </p:spTgt>
                                        </p:tgtEl>
                                        <p:attrNameLst>
                                          <p:attrName>style.visibility</p:attrName>
                                        </p:attrNameLst>
                                      </p:cBhvr>
                                      <p:to>
                                        <p:strVal val="visible"/>
                                      </p:to>
                                    </p:set>
                                    <p:animEffect filter="fade" transition="in">
                                      <p:cBhvr>
                                        <p:cTn dur="1000"/>
                                        <p:tgtEl>
                                          <p:spTgt spid="9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5">
                                            <p:txEl>
                                              <p:pRg end="2" st="2"/>
                                            </p:txEl>
                                          </p:spTgt>
                                        </p:tgtEl>
                                        <p:attrNameLst>
                                          <p:attrName>style.visibility</p:attrName>
                                        </p:attrNameLst>
                                      </p:cBhvr>
                                      <p:to>
                                        <p:strVal val="visible"/>
                                      </p:to>
                                    </p:set>
                                    <p:animEffect filter="fade" transition="in">
                                      <p:cBhvr>
                                        <p:cTn dur="1000"/>
                                        <p:tgtEl>
                                          <p:spTgt spid="9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5">
                                            <p:txEl>
                                              <p:pRg end="3" st="3"/>
                                            </p:txEl>
                                          </p:spTgt>
                                        </p:tgtEl>
                                        <p:attrNameLst>
                                          <p:attrName>style.visibility</p:attrName>
                                        </p:attrNameLst>
                                      </p:cBhvr>
                                      <p:to>
                                        <p:strVal val="visible"/>
                                      </p:to>
                                    </p:set>
                                    <p:animEffect filter="fade" transition="in">
                                      <p:cBhvr>
                                        <p:cTn dur="1000"/>
                                        <p:tgtEl>
                                          <p:spTgt spid="9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5">
                                            <p:txEl>
                                              <p:pRg end="4" st="4"/>
                                            </p:txEl>
                                          </p:spTgt>
                                        </p:tgtEl>
                                        <p:attrNameLst>
                                          <p:attrName>style.visibility</p:attrName>
                                        </p:attrNameLst>
                                      </p:cBhvr>
                                      <p:to>
                                        <p:strVal val="visible"/>
                                      </p:to>
                                    </p:set>
                                    <p:animEffect filter="fade" transition="in">
                                      <p:cBhvr>
                                        <p:cTn dur="1000"/>
                                        <p:tgtEl>
                                          <p:spTgt spid="9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5">
                                            <p:txEl>
                                              <p:pRg end="5" st="5"/>
                                            </p:txEl>
                                          </p:spTgt>
                                        </p:tgtEl>
                                        <p:attrNameLst>
                                          <p:attrName>style.visibility</p:attrName>
                                        </p:attrNameLst>
                                      </p:cBhvr>
                                      <p:to>
                                        <p:strVal val="visible"/>
                                      </p:to>
                                    </p:set>
                                    <p:animEffect filter="fade" transition="in">
                                      <p:cBhvr>
                                        <p:cTn dur="1000"/>
                                        <p:tgtEl>
                                          <p:spTgt spid="95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4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Partie 7 - Utilisation d’un routeur</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Ce que l’on va voir</a:t>
            </a:r>
            <a:endParaRPr/>
          </a:p>
        </p:txBody>
      </p:sp>
      <p:sp>
        <p:nvSpPr>
          <p:cNvPr id="966" name="Google Shape;966;p1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La notion de “routes” en Angular</a:t>
            </a:r>
            <a:endParaRPr/>
          </a:p>
          <a:p>
            <a:pPr indent="-342900" lvl="0" marL="457200" rtl="0" algn="l">
              <a:spcBef>
                <a:spcPts val="0"/>
              </a:spcBef>
              <a:spcAft>
                <a:spcPts val="0"/>
              </a:spcAft>
              <a:buSzPts val="1800"/>
              <a:buChar char="●"/>
            </a:pPr>
            <a:r>
              <a:rPr lang="fr"/>
              <a:t>Initialisation des routes</a:t>
            </a:r>
            <a:endParaRPr/>
          </a:p>
          <a:p>
            <a:pPr indent="-342900" lvl="0" marL="457200" rtl="0" algn="l">
              <a:spcBef>
                <a:spcPts val="0"/>
              </a:spcBef>
              <a:spcAft>
                <a:spcPts val="0"/>
              </a:spcAft>
              <a:buSzPts val="1800"/>
              <a:buChar char="●"/>
            </a:pPr>
            <a:r>
              <a:rPr lang="fr"/>
              <a:t>Naviguer dynamiquement dans l’application</a:t>
            </a:r>
            <a:endParaRPr/>
          </a:p>
          <a:p>
            <a:pPr indent="-342900" lvl="0" marL="457200" rtl="0" algn="l">
              <a:spcBef>
                <a:spcPts val="0"/>
              </a:spcBef>
              <a:spcAft>
                <a:spcPts val="0"/>
              </a:spcAft>
              <a:buSzPts val="1800"/>
              <a:buChar char="●"/>
            </a:pPr>
            <a:r>
              <a:rPr lang="fr"/>
              <a:t>“Queries” et routes</a:t>
            </a:r>
            <a:endParaRPr/>
          </a:p>
          <a:p>
            <a:pPr indent="-342900" lvl="0" marL="457200" rtl="0" algn="l">
              <a:spcBef>
                <a:spcPts val="0"/>
              </a:spcBef>
              <a:spcAft>
                <a:spcPts val="0"/>
              </a:spcAft>
              <a:buSzPts val="1800"/>
              <a:buChar char="●"/>
            </a:pPr>
            <a:r>
              <a:rPr lang="fr"/>
              <a:t>Protéger des routes</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6">
                                            <p:txEl>
                                              <p:pRg end="0" st="0"/>
                                            </p:txEl>
                                          </p:spTgt>
                                        </p:tgtEl>
                                        <p:attrNameLst>
                                          <p:attrName>style.visibility</p:attrName>
                                        </p:attrNameLst>
                                      </p:cBhvr>
                                      <p:to>
                                        <p:strVal val="visible"/>
                                      </p:to>
                                    </p:set>
                                    <p:animEffect filter="fade" transition="in">
                                      <p:cBhvr>
                                        <p:cTn dur="1000"/>
                                        <p:tgtEl>
                                          <p:spTgt spid="9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6">
                                            <p:txEl>
                                              <p:pRg end="1" st="1"/>
                                            </p:txEl>
                                          </p:spTgt>
                                        </p:tgtEl>
                                        <p:attrNameLst>
                                          <p:attrName>style.visibility</p:attrName>
                                        </p:attrNameLst>
                                      </p:cBhvr>
                                      <p:to>
                                        <p:strVal val="visible"/>
                                      </p:to>
                                    </p:set>
                                    <p:animEffect filter="fade" transition="in">
                                      <p:cBhvr>
                                        <p:cTn dur="1000"/>
                                        <p:tgtEl>
                                          <p:spTgt spid="9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6">
                                            <p:txEl>
                                              <p:pRg end="2" st="2"/>
                                            </p:txEl>
                                          </p:spTgt>
                                        </p:tgtEl>
                                        <p:attrNameLst>
                                          <p:attrName>style.visibility</p:attrName>
                                        </p:attrNameLst>
                                      </p:cBhvr>
                                      <p:to>
                                        <p:strVal val="visible"/>
                                      </p:to>
                                    </p:set>
                                    <p:animEffect filter="fade" transition="in">
                                      <p:cBhvr>
                                        <p:cTn dur="1000"/>
                                        <p:tgtEl>
                                          <p:spTgt spid="9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6">
                                            <p:txEl>
                                              <p:pRg end="3" st="3"/>
                                            </p:txEl>
                                          </p:spTgt>
                                        </p:tgtEl>
                                        <p:attrNameLst>
                                          <p:attrName>style.visibility</p:attrName>
                                        </p:attrNameLst>
                                      </p:cBhvr>
                                      <p:to>
                                        <p:strVal val="visible"/>
                                      </p:to>
                                    </p:set>
                                    <p:animEffect filter="fade" transition="in">
                                      <p:cBhvr>
                                        <p:cTn dur="1000"/>
                                        <p:tgtEl>
                                          <p:spTgt spid="9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6">
                                            <p:txEl>
                                              <p:pRg end="4" st="4"/>
                                            </p:txEl>
                                          </p:spTgt>
                                        </p:tgtEl>
                                        <p:attrNameLst>
                                          <p:attrName>style.visibility</p:attrName>
                                        </p:attrNameLst>
                                      </p:cBhvr>
                                      <p:to>
                                        <p:strVal val="visible"/>
                                      </p:to>
                                    </p:set>
                                    <p:animEffect filter="fade" transition="in">
                                      <p:cBhvr>
                                        <p:cTn dur="1000"/>
                                        <p:tgtEl>
                                          <p:spTgt spid="96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6">
                                            <p:txEl>
                                              <p:pRg end="5" st="5"/>
                                            </p:txEl>
                                          </p:spTgt>
                                        </p:tgtEl>
                                        <p:attrNameLst>
                                          <p:attrName>style.visibility</p:attrName>
                                        </p:attrNameLst>
                                      </p:cBhvr>
                                      <p:to>
                                        <p:strVal val="visible"/>
                                      </p:to>
                                    </p:set>
                                    <p:animEffect filter="fade" transition="in">
                                      <p:cBhvr>
                                        <p:cTn dur="1000"/>
                                        <p:tgtEl>
                                          <p:spTgt spid="96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5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Les bases des “routes”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Allez ! Au travail !</a:t>
            </a:r>
            <a:endParaRPr/>
          </a:p>
        </p:txBody>
      </p:sp>
      <p:sp>
        <p:nvSpPr>
          <p:cNvPr id="134" name="Google Shape;134;p26"/>
          <p:cNvSpPr txBox="1"/>
          <p:nvPr>
            <p:ph idx="1" type="body"/>
          </p:nvPr>
        </p:nvSpPr>
        <p:spPr>
          <a:xfrm>
            <a:off x="311700" y="1152475"/>
            <a:ext cx="5346900" cy="3416400"/>
          </a:xfrm>
          <a:prstGeom prst="rect">
            <a:avLst/>
          </a:prstGeom>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fr"/>
              <a:t>Installez angular CLI (en super utilisateur):</a:t>
            </a:r>
            <a:endParaRPr/>
          </a:p>
          <a:p>
            <a:pPr indent="-361950" lvl="1" marL="914400" rtl="0" algn="l">
              <a:spcBef>
                <a:spcPts val="0"/>
              </a:spcBef>
              <a:spcAft>
                <a:spcPts val="0"/>
              </a:spcAft>
              <a:buClr>
                <a:srgbClr val="FF0000"/>
              </a:buClr>
              <a:buSzPts val="2100"/>
              <a:buChar char="○"/>
            </a:pPr>
            <a:r>
              <a:rPr b="1" lang="fr" sz="1850">
                <a:solidFill>
                  <a:srgbClr val="FF0000"/>
                </a:solidFill>
                <a:highlight>
                  <a:srgbClr val="1E1E1E"/>
                </a:highlight>
                <a:latin typeface="Courier New"/>
                <a:ea typeface="Courier New"/>
                <a:cs typeface="Courier New"/>
                <a:sym typeface="Courier New"/>
              </a:rPr>
              <a:t>npm install -g @angular/cli</a:t>
            </a:r>
            <a:endParaRPr b="1" sz="1850">
              <a:solidFill>
                <a:srgbClr val="FF0000"/>
              </a:solidFill>
              <a:highlight>
                <a:srgbClr val="1E1E1E"/>
              </a:highlight>
              <a:latin typeface="Courier New"/>
              <a:ea typeface="Courier New"/>
              <a:cs typeface="Courier New"/>
              <a:sym typeface="Courier New"/>
            </a:endParaRPr>
          </a:p>
          <a:p>
            <a:pPr indent="-361950" lvl="1" marL="914400" rtl="0" algn="l">
              <a:spcBef>
                <a:spcPts val="0"/>
              </a:spcBef>
              <a:spcAft>
                <a:spcPts val="0"/>
              </a:spcAft>
              <a:buSzPts val="2100"/>
              <a:buChar char="○"/>
            </a:pPr>
            <a:r>
              <a:rPr lang="fr" sz="1850">
                <a:solidFill>
                  <a:srgbClr val="FFFFFF"/>
                </a:solidFill>
                <a:highlight>
                  <a:srgbClr val="1E1E1E"/>
                </a:highlight>
              </a:rPr>
              <a:t>Note: </a:t>
            </a:r>
            <a:r>
              <a:rPr lang="fr" sz="1850">
                <a:solidFill>
                  <a:srgbClr val="FFFFFF"/>
                </a:solidFill>
                <a:highlight>
                  <a:srgbClr val="1E1E1E"/>
                </a:highlight>
              </a:rPr>
              <a:t>Être</a:t>
            </a:r>
            <a:r>
              <a:rPr lang="fr" sz="1850">
                <a:solidFill>
                  <a:srgbClr val="FFFFFF"/>
                </a:solidFill>
                <a:highlight>
                  <a:srgbClr val="1E1E1E"/>
                </a:highlight>
              </a:rPr>
              <a:t> en mode admin ou sudo</a:t>
            </a:r>
            <a:endParaRPr sz="1850">
              <a:solidFill>
                <a:srgbClr val="FFFFFF"/>
              </a:solidFill>
              <a:highlight>
                <a:srgbClr val="1E1E1E"/>
              </a:highlight>
            </a:endParaRPr>
          </a:p>
          <a:p>
            <a:pPr indent="-361950" lvl="1" marL="914400" rtl="0" algn="l">
              <a:spcBef>
                <a:spcPts val="0"/>
              </a:spcBef>
              <a:spcAft>
                <a:spcPts val="0"/>
              </a:spcAft>
              <a:buSzPts val="2100"/>
              <a:buChar char="○"/>
            </a:pPr>
            <a:r>
              <a:rPr lang="fr" sz="1850">
                <a:solidFill>
                  <a:srgbClr val="FFFFFF"/>
                </a:solidFill>
                <a:highlight>
                  <a:srgbClr val="1E1E1E"/>
                </a:highlight>
              </a:rPr>
              <a:t>Répondre aux questions en appuyant sur </a:t>
            </a:r>
            <a:r>
              <a:rPr lang="fr" sz="1850">
                <a:solidFill>
                  <a:srgbClr val="FFFFFF"/>
                </a:solidFill>
                <a:highlight>
                  <a:srgbClr val="1E1E1E"/>
                </a:highlight>
              </a:rPr>
              <a:t>ENTRÉE</a:t>
            </a:r>
            <a:r>
              <a:rPr lang="fr" sz="1850">
                <a:solidFill>
                  <a:srgbClr val="FFFFFF"/>
                </a:solidFill>
                <a:highlight>
                  <a:srgbClr val="1E1E1E"/>
                </a:highlight>
              </a:rPr>
              <a:t> (default)</a:t>
            </a:r>
            <a:endParaRPr sz="1850">
              <a:solidFill>
                <a:srgbClr val="FFFFFF"/>
              </a:solidFill>
              <a:highlight>
                <a:srgbClr val="1E1E1E"/>
              </a:highlight>
              <a:latin typeface="Courier New"/>
              <a:ea typeface="Courier New"/>
              <a:cs typeface="Courier New"/>
              <a:sym typeface="Courier New"/>
            </a:endParaRPr>
          </a:p>
          <a:p>
            <a:pPr indent="-301625" lvl="0" marL="457200" rtl="0" algn="l">
              <a:spcBef>
                <a:spcPts val="0"/>
              </a:spcBef>
              <a:spcAft>
                <a:spcPts val="0"/>
              </a:spcAft>
              <a:buClr>
                <a:srgbClr val="FFFFFF"/>
              </a:buClr>
              <a:buSzPts val="1150"/>
              <a:buFont typeface="Courier New"/>
              <a:buAutoNum type="arabicPeriod"/>
            </a:pPr>
            <a:r>
              <a:rPr lang="fr"/>
              <a:t>Créer un premier projet :</a:t>
            </a:r>
            <a:endParaRPr/>
          </a:p>
          <a:p>
            <a:pPr indent="-317500" lvl="1" marL="914400" rtl="0" algn="l">
              <a:spcBef>
                <a:spcPts val="0"/>
              </a:spcBef>
              <a:spcAft>
                <a:spcPts val="0"/>
              </a:spcAft>
              <a:buClr>
                <a:srgbClr val="FF0000"/>
              </a:buClr>
              <a:buSzPts val="1400"/>
              <a:buChar char="○"/>
            </a:pPr>
            <a:r>
              <a:rPr b="1" lang="fr" sz="1850">
                <a:solidFill>
                  <a:srgbClr val="FF0000"/>
                </a:solidFill>
                <a:highlight>
                  <a:srgbClr val="1E1E1E"/>
                </a:highlight>
                <a:latin typeface="Courier New"/>
                <a:ea typeface="Courier New"/>
                <a:cs typeface="Courier New"/>
                <a:sym typeface="Courier New"/>
              </a:rPr>
              <a:t>ng new assignment-app</a:t>
            </a:r>
            <a:endParaRPr b="1">
              <a:solidFill>
                <a:srgbClr val="FF0000"/>
              </a:solidFill>
            </a:endParaRPr>
          </a:p>
          <a:p>
            <a:pPr indent="-342900" lvl="0" marL="457200" rtl="0" algn="l">
              <a:spcBef>
                <a:spcPts val="0"/>
              </a:spcBef>
              <a:spcAft>
                <a:spcPts val="0"/>
              </a:spcAft>
              <a:buSzPts val="1800"/>
              <a:buAutoNum type="arabicPeriod"/>
            </a:pPr>
            <a:r>
              <a:rPr lang="fr"/>
              <a:t>Ouvrir Visual Studio sur le répertoire créé</a:t>
            </a:r>
            <a:endParaRPr/>
          </a:p>
          <a:p>
            <a:pPr indent="-342900" lvl="0" marL="457200" rtl="0" algn="l">
              <a:spcBef>
                <a:spcPts val="0"/>
              </a:spcBef>
              <a:spcAft>
                <a:spcPts val="0"/>
              </a:spcAft>
              <a:buSzPts val="1800"/>
              <a:buAutoNum type="arabicPeriod"/>
            </a:pPr>
            <a:r>
              <a:rPr lang="fr"/>
              <a:t>La suite se passe en live coding… on regarde dans un premier temps ce qui a été généré...</a:t>
            </a:r>
            <a:endParaRPr/>
          </a:p>
        </p:txBody>
      </p:sp>
      <p:pic>
        <p:nvPicPr>
          <p:cNvPr id="135" name="Google Shape;135;p26"/>
          <p:cNvPicPr preferRelativeResize="0"/>
          <p:nvPr/>
        </p:nvPicPr>
        <p:blipFill>
          <a:blip r:embed="rId3">
            <a:alphaModFix/>
          </a:blip>
          <a:stretch>
            <a:fillRect/>
          </a:stretch>
        </p:blipFill>
        <p:spPr>
          <a:xfrm>
            <a:off x="5975025" y="950188"/>
            <a:ext cx="2680917" cy="3820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0" st="0"/>
                                            </p:txEl>
                                          </p:spTgt>
                                        </p:tgtEl>
                                        <p:attrNameLst>
                                          <p:attrName>style.visibility</p:attrName>
                                        </p:attrNameLst>
                                      </p:cBhvr>
                                      <p:to>
                                        <p:strVal val="visible"/>
                                      </p:to>
                                    </p:set>
                                    <p:animEffect filter="fade" transition="in">
                                      <p:cBhvr>
                                        <p:cTn dur="1000"/>
                                        <p:tgtEl>
                                          <p:spTgt spid="1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1" st="1"/>
                                            </p:txEl>
                                          </p:spTgt>
                                        </p:tgtEl>
                                        <p:attrNameLst>
                                          <p:attrName>style.visibility</p:attrName>
                                        </p:attrNameLst>
                                      </p:cBhvr>
                                      <p:to>
                                        <p:strVal val="visible"/>
                                      </p:to>
                                    </p:set>
                                    <p:animEffect filter="fade" transition="in">
                                      <p:cBhvr>
                                        <p:cTn dur="1000"/>
                                        <p:tgtEl>
                                          <p:spTgt spid="1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2" st="2"/>
                                            </p:txEl>
                                          </p:spTgt>
                                        </p:tgtEl>
                                        <p:attrNameLst>
                                          <p:attrName>style.visibility</p:attrName>
                                        </p:attrNameLst>
                                      </p:cBhvr>
                                      <p:to>
                                        <p:strVal val="visible"/>
                                      </p:to>
                                    </p:set>
                                    <p:animEffect filter="fade" transition="in">
                                      <p:cBhvr>
                                        <p:cTn dur="1000"/>
                                        <p:tgtEl>
                                          <p:spTgt spid="1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3" st="3"/>
                                            </p:txEl>
                                          </p:spTgt>
                                        </p:tgtEl>
                                        <p:attrNameLst>
                                          <p:attrName>style.visibility</p:attrName>
                                        </p:attrNameLst>
                                      </p:cBhvr>
                                      <p:to>
                                        <p:strVal val="visible"/>
                                      </p:to>
                                    </p:set>
                                    <p:animEffect filter="fade" transition="in">
                                      <p:cBhvr>
                                        <p:cTn dur="1000"/>
                                        <p:tgtEl>
                                          <p:spTgt spid="1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4" st="4"/>
                                            </p:txEl>
                                          </p:spTgt>
                                        </p:tgtEl>
                                        <p:attrNameLst>
                                          <p:attrName>style.visibility</p:attrName>
                                        </p:attrNameLst>
                                      </p:cBhvr>
                                      <p:to>
                                        <p:strVal val="visible"/>
                                      </p:to>
                                    </p:set>
                                    <p:animEffect filter="fade" transition="in">
                                      <p:cBhvr>
                                        <p:cTn dur="1000"/>
                                        <p:tgtEl>
                                          <p:spTgt spid="1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5" st="5"/>
                                            </p:txEl>
                                          </p:spTgt>
                                        </p:tgtEl>
                                        <p:attrNameLst>
                                          <p:attrName>style.visibility</p:attrName>
                                        </p:attrNameLst>
                                      </p:cBhvr>
                                      <p:to>
                                        <p:strVal val="visible"/>
                                      </p:to>
                                    </p:set>
                                    <p:animEffect filter="fade" transition="in">
                                      <p:cBhvr>
                                        <p:cTn dur="1000"/>
                                        <p:tgtEl>
                                          <p:spTgt spid="13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6" st="6"/>
                                            </p:txEl>
                                          </p:spTgt>
                                        </p:tgtEl>
                                        <p:attrNameLst>
                                          <p:attrName>style.visibility</p:attrName>
                                        </p:attrNameLst>
                                      </p:cBhvr>
                                      <p:to>
                                        <p:strVal val="visible"/>
                                      </p:to>
                                    </p:set>
                                    <p:animEffect filter="fade" transition="in">
                                      <p:cBhvr>
                                        <p:cTn dur="1000"/>
                                        <p:tgtEl>
                                          <p:spTgt spid="13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7" st="7"/>
                                            </p:txEl>
                                          </p:spTgt>
                                        </p:tgtEl>
                                        <p:attrNameLst>
                                          <p:attrName>style.visibility</p:attrName>
                                        </p:attrNameLst>
                                      </p:cBhvr>
                                      <p:to>
                                        <p:strVal val="visible"/>
                                      </p:to>
                                    </p:set>
                                    <p:animEffect filter="fade" transition="in">
                                      <p:cBhvr>
                                        <p:cTn dur="1000"/>
                                        <p:tgtEl>
                                          <p:spTgt spid="13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5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Routeur Angular</a:t>
            </a:r>
            <a:endParaRPr/>
          </a:p>
        </p:txBody>
      </p:sp>
      <p:sp>
        <p:nvSpPr>
          <p:cNvPr id="977" name="Google Shape;977;p152"/>
          <p:cNvSpPr txBox="1"/>
          <p:nvPr>
            <p:ph idx="1" type="body"/>
          </p:nvPr>
        </p:nvSpPr>
        <p:spPr>
          <a:xfrm>
            <a:off x="311700" y="1000075"/>
            <a:ext cx="6278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Angular </a:t>
            </a:r>
            <a:r>
              <a:rPr lang="fr" u="sng">
                <a:solidFill>
                  <a:schemeClr val="hlink"/>
                </a:solidFill>
                <a:hlinkClick r:id="rId3"/>
              </a:rPr>
              <a:t>vient avec un module “routeur” en standard </a:t>
            </a:r>
            <a:r>
              <a:rPr lang="fr"/>
              <a:t>(contrairement à React et Vue)</a:t>
            </a:r>
            <a:endParaRPr/>
          </a:p>
          <a:p>
            <a:pPr indent="-342900" lvl="0" marL="457200" rtl="0" algn="l">
              <a:spcBef>
                <a:spcPts val="0"/>
              </a:spcBef>
              <a:spcAft>
                <a:spcPts val="0"/>
              </a:spcAft>
              <a:buSzPts val="1800"/>
              <a:buChar char="●"/>
            </a:pPr>
            <a:r>
              <a:rPr lang="fr"/>
              <a:t>Le routeur Angular reprend le modèle de navigation du navigateur Web</a:t>
            </a:r>
            <a:endParaRPr/>
          </a:p>
          <a:p>
            <a:pPr indent="-317500" lvl="1" marL="914400" rtl="0" algn="l">
              <a:spcBef>
                <a:spcPts val="0"/>
              </a:spcBef>
              <a:spcAft>
                <a:spcPts val="0"/>
              </a:spcAft>
              <a:buSzPts val="1400"/>
              <a:buChar char="○"/>
            </a:pPr>
            <a:r>
              <a:rPr lang="fr"/>
              <a:t>On entre un URL pour naviguer vers une “page”.</a:t>
            </a:r>
            <a:endParaRPr/>
          </a:p>
          <a:p>
            <a:pPr indent="-317500" lvl="1" marL="914400" rtl="0" algn="l">
              <a:spcBef>
                <a:spcPts val="0"/>
              </a:spcBef>
              <a:spcAft>
                <a:spcPts val="0"/>
              </a:spcAft>
              <a:buSzPts val="1400"/>
              <a:buChar char="○"/>
            </a:pPr>
            <a:r>
              <a:rPr lang="fr"/>
              <a:t>Ou bien on clique sur un lien dans une page pour naviguer vers une autre page.</a:t>
            </a:r>
            <a:endParaRPr/>
          </a:p>
          <a:p>
            <a:pPr indent="-317500" lvl="1" marL="914400" rtl="0" algn="l">
              <a:spcBef>
                <a:spcPts val="0"/>
              </a:spcBef>
              <a:spcAft>
                <a:spcPts val="0"/>
              </a:spcAft>
              <a:buSzPts val="1400"/>
              <a:buChar char="○"/>
            </a:pPr>
            <a:r>
              <a:rPr lang="fr"/>
              <a:t>On peut utiliser l’historique de navigation et les boutons en forme de flèche du navigateur pour revenir à la page précédente ou aller à la page qu’on a déjà consultée.</a:t>
            </a:r>
            <a:endParaRPr/>
          </a:p>
          <a:p>
            <a:pPr indent="-342900" lvl="0" marL="457200" rtl="0" algn="l">
              <a:spcBef>
                <a:spcPts val="0"/>
              </a:spcBef>
              <a:spcAft>
                <a:spcPts val="0"/>
              </a:spcAft>
              <a:buSzPts val="1800"/>
              <a:buChar char="●"/>
            </a:pPr>
            <a:r>
              <a:rPr lang="fr"/>
              <a:t>Rappel on a pas de vraies “pages” car les applications Angular sont des Single-Page WebApps</a:t>
            </a:r>
            <a:endParaRPr/>
          </a:p>
          <a:p>
            <a:pPr indent="-317500" lvl="1" marL="914400" rtl="0" algn="l">
              <a:spcBef>
                <a:spcPts val="0"/>
              </a:spcBef>
              <a:spcAft>
                <a:spcPts val="0"/>
              </a:spcAft>
              <a:buSzPts val="1400"/>
              <a:buChar char="○"/>
            </a:pPr>
            <a:r>
              <a:rPr lang="fr"/>
              <a:t>Mais on imaginera une page comme un “état affiché” à un instant donné, et associé à un URL.</a:t>
            </a:r>
            <a:endParaRPr/>
          </a:p>
        </p:txBody>
      </p:sp>
      <p:pic>
        <p:nvPicPr>
          <p:cNvPr id="978" name="Google Shape;978;p152">
            <a:hlinkClick r:id="rId4"/>
          </p:cNvPr>
          <p:cNvPicPr preferRelativeResize="0"/>
          <p:nvPr/>
        </p:nvPicPr>
        <p:blipFill>
          <a:blip r:embed="rId5">
            <a:alphaModFix/>
          </a:blip>
          <a:stretch>
            <a:fillRect/>
          </a:stretch>
        </p:blipFill>
        <p:spPr>
          <a:xfrm>
            <a:off x="6952288" y="1684338"/>
            <a:ext cx="1781175" cy="2047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xEl>
                                              <p:pRg end="0" st="0"/>
                                            </p:txEl>
                                          </p:spTgt>
                                        </p:tgtEl>
                                        <p:attrNameLst>
                                          <p:attrName>style.visibility</p:attrName>
                                        </p:attrNameLst>
                                      </p:cBhvr>
                                      <p:to>
                                        <p:strVal val="visible"/>
                                      </p:to>
                                    </p:set>
                                    <p:animEffect filter="fade" transition="in">
                                      <p:cBhvr>
                                        <p:cTn dur="1000"/>
                                        <p:tgtEl>
                                          <p:spTgt spid="9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xEl>
                                              <p:pRg end="1" st="1"/>
                                            </p:txEl>
                                          </p:spTgt>
                                        </p:tgtEl>
                                        <p:attrNameLst>
                                          <p:attrName>style.visibility</p:attrName>
                                        </p:attrNameLst>
                                      </p:cBhvr>
                                      <p:to>
                                        <p:strVal val="visible"/>
                                      </p:to>
                                    </p:set>
                                    <p:animEffect filter="fade" transition="in">
                                      <p:cBhvr>
                                        <p:cTn dur="1000"/>
                                        <p:tgtEl>
                                          <p:spTgt spid="9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xEl>
                                              <p:pRg end="2" st="2"/>
                                            </p:txEl>
                                          </p:spTgt>
                                        </p:tgtEl>
                                        <p:attrNameLst>
                                          <p:attrName>style.visibility</p:attrName>
                                        </p:attrNameLst>
                                      </p:cBhvr>
                                      <p:to>
                                        <p:strVal val="visible"/>
                                      </p:to>
                                    </p:set>
                                    <p:animEffect filter="fade" transition="in">
                                      <p:cBhvr>
                                        <p:cTn dur="1000"/>
                                        <p:tgtEl>
                                          <p:spTgt spid="9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xEl>
                                              <p:pRg end="3" st="3"/>
                                            </p:txEl>
                                          </p:spTgt>
                                        </p:tgtEl>
                                        <p:attrNameLst>
                                          <p:attrName>style.visibility</p:attrName>
                                        </p:attrNameLst>
                                      </p:cBhvr>
                                      <p:to>
                                        <p:strVal val="visible"/>
                                      </p:to>
                                    </p:set>
                                    <p:animEffect filter="fade" transition="in">
                                      <p:cBhvr>
                                        <p:cTn dur="1000"/>
                                        <p:tgtEl>
                                          <p:spTgt spid="9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xEl>
                                              <p:pRg end="4" st="4"/>
                                            </p:txEl>
                                          </p:spTgt>
                                        </p:tgtEl>
                                        <p:attrNameLst>
                                          <p:attrName>style.visibility</p:attrName>
                                        </p:attrNameLst>
                                      </p:cBhvr>
                                      <p:to>
                                        <p:strVal val="visible"/>
                                      </p:to>
                                    </p:set>
                                    <p:animEffect filter="fade" transition="in">
                                      <p:cBhvr>
                                        <p:cTn dur="1000"/>
                                        <p:tgtEl>
                                          <p:spTgt spid="9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xEl>
                                              <p:pRg end="5" st="5"/>
                                            </p:txEl>
                                          </p:spTgt>
                                        </p:tgtEl>
                                        <p:attrNameLst>
                                          <p:attrName>style.visibility</p:attrName>
                                        </p:attrNameLst>
                                      </p:cBhvr>
                                      <p:to>
                                        <p:strVal val="visible"/>
                                      </p:to>
                                    </p:set>
                                    <p:animEffect filter="fade" transition="in">
                                      <p:cBhvr>
                                        <p:cTn dur="1000"/>
                                        <p:tgtEl>
                                          <p:spTgt spid="97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xEl>
                                              <p:pRg end="6" st="6"/>
                                            </p:txEl>
                                          </p:spTgt>
                                        </p:tgtEl>
                                        <p:attrNameLst>
                                          <p:attrName>style.visibility</p:attrName>
                                        </p:attrNameLst>
                                      </p:cBhvr>
                                      <p:to>
                                        <p:strVal val="visible"/>
                                      </p:to>
                                    </p:set>
                                    <p:animEffect filter="fade" transition="in">
                                      <p:cBhvr>
                                        <p:cTn dur="1000"/>
                                        <p:tgtEl>
                                          <p:spTgt spid="97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Pourquoi a-t-on besoin des routes ?</a:t>
            </a:r>
            <a:endParaRPr/>
          </a:p>
        </p:txBody>
      </p:sp>
      <p:sp>
        <p:nvSpPr>
          <p:cNvPr id="984" name="Google Shape;984;p1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Car les URLs sont utiles !</a:t>
            </a:r>
            <a:endParaRPr/>
          </a:p>
          <a:p>
            <a:pPr indent="0" lvl="0" marL="0" rtl="0" algn="l">
              <a:spcBef>
                <a:spcPts val="1600"/>
              </a:spcBef>
              <a:spcAft>
                <a:spcPts val="0"/>
              </a:spcAft>
              <a:buNone/>
            </a:pPr>
            <a:r>
              <a:rPr lang="fr"/>
              <a:t>Ils peuvent êtres partagés, via mail, chat etc. et permettent d’aller directement à une page donnée (ex: lien vers un produit Amazon, une vidéo YouTube etc.)</a:t>
            </a:r>
            <a:endParaRPr/>
          </a:p>
          <a:p>
            <a:pPr indent="0" lvl="0" marL="0" rtl="0" algn="l">
              <a:spcBef>
                <a:spcPts val="1600"/>
              </a:spcBef>
              <a:spcAft>
                <a:spcPts val="0"/>
              </a:spcAft>
              <a:buNone/>
            </a:pPr>
            <a:r>
              <a:rPr lang="fr"/>
              <a:t>Sans routeur et sans routes notre application sur les Assignments a un seul URL : </a:t>
            </a:r>
            <a:r>
              <a:rPr lang="fr" u="sng">
                <a:solidFill>
                  <a:schemeClr val="hlink"/>
                </a:solidFill>
                <a:hlinkClick r:id="rId3"/>
              </a:rPr>
              <a:t>http://localhost:4200</a:t>
            </a:r>
            <a:r>
              <a:rPr lang="fr"/>
              <a:t> !</a:t>
            </a:r>
            <a:endParaRPr/>
          </a:p>
          <a:p>
            <a:pPr indent="-342900" lvl="0" marL="457200" rtl="0" algn="l">
              <a:spcBef>
                <a:spcPts val="1600"/>
              </a:spcBef>
              <a:spcAft>
                <a:spcPts val="0"/>
              </a:spcAft>
              <a:buSzPts val="1800"/>
              <a:buChar char="●"/>
            </a:pPr>
            <a:r>
              <a:rPr lang="fr"/>
              <a:t>On voudrait peut-être avoir un URL unique quand un assignment est affiché en détails ?</a:t>
            </a:r>
            <a:endParaRPr/>
          </a:p>
          <a:p>
            <a:pPr indent="0" lvl="0" marL="0" rtl="0" algn="l">
              <a:spcBef>
                <a:spcPts val="1600"/>
              </a:spcBef>
              <a:spcAft>
                <a:spcPts val="1600"/>
              </a:spcAft>
              <a:buNone/>
            </a:pPr>
            <a:r>
              <a:rPr lang="fr"/>
              <a:t>Ceci n’est pas pratique. Dans de vraies applications, 99% du temps on aura besoin d’un routeur.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xEl>
                                              <p:pRg end="0" st="0"/>
                                            </p:txEl>
                                          </p:spTgt>
                                        </p:tgtEl>
                                        <p:attrNameLst>
                                          <p:attrName>style.visibility</p:attrName>
                                        </p:attrNameLst>
                                      </p:cBhvr>
                                      <p:to>
                                        <p:strVal val="visible"/>
                                      </p:to>
                                    </p:set>
                                    <p:animEffect filter="fade" transition="in">
                                      <p:cBhvr>
                                        <p:cTn dur="1000"/>
                                        <p:tgtEl>
                                          <p:spTgt spid="9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xEl>
                                              <p:pRg end="1" st="1"/>
                                            </p:txEl>
                                          </p:spTgt>
                                        </p:tgtEl>
                                        <p:attrNameLst>
                                          <p:attrName>style.visibility</p:attrName>
                                        </p:attrNameLst>
                                      </p:cBhvr>
                                      <p:to>
                                        <p:strVal val="visible"/>
                                      </p:to>
                                    </p:set>
                                    <p:animEffect filter="fade" transition="in">
                                      <p:cBhvr>
                                        <p:cTn dur="1000"/>
                                        <p:tgtEl>
                                          <p:spTgt spid="9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xEl>
                                              <p:pRg end="2" st="2"/>
                                            </p:txEl>
                                          </p:spTgt>
                                        </p:tgtEl>
                                        <p:attrNameLst>
                                          <p:attrName>style.visibility</p:attrName>
                                        </p:attrNameLst>
                                      </p:cBhvr>
                                      <p:to>
                                        <p:strVal val="visible"/>
                                      </p:to>
                                    </p:set>
                                    <p:animEffect filter="fade" transition="in">
                                      <p:cBhvr>
                                        <p:cTn dur="1000"/>
                                        <p:tgtEl>
                                          <p:spTgt spid="9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xEl>
                                              <p:pRg end="3" st="3"/>
                                            </p:txEl>
                                          </p:spTgt>
                                        </p:tgtEl>
                                        <p:attrNameLst>
                                          <p:attrName>style.visibility</p:attrName>
                                        </p:attrNameLst>
                                      </p:cBhvr>
                                      <p:to>
                                        <p:strVal val="visible"/>
                                      </p:to>
                                    </p:set>
                                    <p:animEffect filter="fade" transition="in">
                                      <p:cBhvr>
                                        <p:cTn dur="1000"/>
                                        <p:tgtEl>
                                          <p:spTgt spid="9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4">
                                            <p:txEl>
                                              <p:pRg end="4" st="4"/>
                                            </p:txEl>
                                          </p:spTgt>
                                        </p:tgtEl>
                                        <p:attrNameLst>
                                          <p:attrName>style.visibility</p:attrName>
                                        </p:attrNameLst>
                                      </p:cBhvr>
                                      <p:to>
                                        <p:strVal val="visible"/>
                                      </p:to>
                                    </p:set>
                                    <p:animEffect filter="fade" transition="in">
                                      <p:cBhvr>
                                        <p:cTn dur="1000"/>
                                        <p:tgtEl>
                                          <p:spTgt spid="98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54"/>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va modifier notre application !!!</a:t>
            </a:r>
            <a:endParaRPr/>
          </a:p>
        </p:txBody>
      </p:sp>
      <p:sp>
        <p:nvSpPr>
          <p:cNvPr id="990" name="Google Shape;990;p154"/>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va donner un titre à l’application et on va lui donner un URL nommé !</a:t>
            </a:r>
            <a:endParaRPr/>
          </a:p>
          <a:p>
            <a:pPr indent="0" lvl="0" marL="0" rtl="0" algn="l">
              <a:spcBef>
                <a:spcPts val="1600"/>
              </a:spcBef>
              <a:spcAft>
                <a:spcPts val="0"/>
              </a:spcAft>
              <a:buNone/>
            </a:pPr>
            <a:r>
              <a:rPr lang="fr"/>
              <a:t>On modifie le composant “root” app.component.ts et son template</a:t>
            </a:r>
            <a:endParaRPr/>
          </a:p>
          <a:p>
            <a:pPr indent="0" lvl="0" marL="0" rtl="0" algn="l">
              <a:spcBef>
                <a:spcPts val="1600"/>
              </a:spcBef>
              <a:spcAft>
                <a:spcPts val="1600"/>
              </a:spcAft>
              <a:buNone/>
            </a:pPr>
            <a:r>
              <a:t/>
            </a:r>
            <a:endParaRPr/>
          </a:p>
        </p:txBody>
      </p:sp>
      <p:pic>
        <p:nvPicPr>
          <p:cNvPr id="991" name="Google Shape;991;p154"/>
          <p:cNvPicPr preferRelativeResize="0"/>
          <p:nvPr/>
        </p:nvPicPr>
        <p:blipFill>
          <a:blip r:embed="rId3">
            <a:alphaModFix/>
          </a:blip>
          <a:stretch>
            <a:fillRect/>
          </a:stretch>
        </p:blipFill>
        <p:spPr>
          <a:xfrm>
            <a:off x="491400" y="1837138"/>
            <a:ext cx="7410450" cy="3381375"/>
          </a:xfrm>
          <a:prstGeom prst="rect">
            <a:avLst/>
          </a:prstGeom>
          <a:noFill/>
          <a:ln>
            <a:noFill/>
          </a:ln>
        </p:spPr>
      </p:pic>
      <p:pic>
        <p:nvPicPr>
          <p:cNvPr id="992" name="Google Shape;992;p154"/>
          <p:cNvPicPr preferRelativeResize="0"/>
          <p:nvPr/>
        </p:nvPicPr>
        <p:blipFill>
          <a:blip r:embed="rId4">
            <a:alphaModFix/>
          </a:blip>
          <a:stretch>
            <a:fillRect/>
          </a:stretch>
        </p:blipFill>
        <p:spPr>
          <a:xfrm>
            <a:off x="3559571" y="2255946"/>
            <a:ext cx="5227249" cy="2749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0" st="0"/>
                                            </p:txEl>
                                          </p:spTgt>
                                        </p:tgtEl>
                                        <p:attrNameLst>
                                          <p:attrName>style.visibility</p:attrName>
                                        </p:attrNameLst>
                                      </p:cBhvr>
                                      <p:to>
                                        <p:strVal val="visible"/>
                                      </p:to>
                                    </p:set>
                                    <p:animEffect filter="fade" transition="in">
                                      <p:cBhvr>
                                        <p:cTn dur="1000"/>
                                        <p:tgtEl>
                                          <p:spTgt spid="9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1" st="1"/>
                                            </p:txEl>
                                          </p:spTgt>
                                        </p:tgtEl>
                                        <p:attrNameLst>
                                          <p:attrName>style.visibility</p:attrName>
                                        </p:attrNameLst>
                                      </p:cBhvr>
                                      <p:to>
                                        <p:strVal val="visible"/>
                                      </p:to>
                                    </p:set>
                                    <p:animEffect filter="fade" transition="in">
                                      <p:cBhvr>
                                        <p:cTn dur="1000"/>
                                        <p:tgtEl>
                                          <p:spTgt spid="9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0">
                                            <p:txEl>
                                              <p:pRg end="2" st="2"/>
                                            </p:txEl>
                                          </p:spTgt>
                                        </p:tgtEl>
                                        <p:attrNameLst>
                                          <p:attrName>style.visibility</p:attrName>
                                        </p:attrNameLst>
                                      </p:cBhvr>
                                      <p:to>
                                        <p:strVal val="visible"/>
                                      </p:to>
                                    </p:set>
                                    <p:animEffect filter="fade" transition="in">
                                      <p:cBhvr>
                                        <p:cTn dur="1000"/>
                                        <p:tgtEl>
                                          <p:spTgt spid="9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1000"/>
                                        <p:tgtEl>
                                          <p:spTgt spid="9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1000"/>
                                        <p:tgtEl>
                                          <p:spTgt spid="9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teste l’application</a:t>
            </a:r>
            <a:endParaRPr/>
          </a:p>
        </p:txBody>
      </p:sp>
      <p:sp>
        <p:nvSpPr>
          <p:cNvPr id="998" name="Google Shape;998;p1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Sans rien faire d’autre l’application fonctionne mais l’attribut routerLink ne fonctionne p</a:t>
            </a:r>
            <a:r>
              <a:rPr lang="fr"/>
              <a:t>as</a:t>
            </a:r>
            <a:r>
              <a:rPr lang="fr"/>
              <a:t>.</a:t>
            </a:r>
            <a:endParaRPr/>
          </a:p>
          <a:p>
            <a:pPr indent="0" lvl="0" marL="0" rtl="0" algn="l">
              <a:spcBef>
                <a:spcPts val="1600"/>
              </a:spcBef>
              <a:spcAft>
                <a:spcPts val="1600"/>
              </a:spcAft>
              <a:buNone/>
            </a:pPr>
            <a:r>
              <a:rPr lang="fr"/>
              <a:t>C’est normal, par défaut les navigateurs ignorent simplement les tags html inconnus et les attributs inconnus.</a:t>
            </a:r>
            <a:endParaRPr/>
          </a:p>
        </p:txBody>
      </p:sp>
      <p:pic>
        <p:nvPicPr>
          <p:cNvPr id="999" name="Google Shape;999;p155"/>
          <p:cNvPicPr preferRelativeResize="0"/>
          <p:nvPr/>
        </p:nvPicPr>
        <p:blipFill>
          <a:blip r:embed="rId3">
            <a:alphaModFix/>
          </a:blip>
          <a:stretch>
            <a:fillRect/>
          </a:stretch>
        </p:blipFill>
        <p:spPr>
          <a:xfrm>
            <a:off x="1333525" y="2891400"/>
            <a:ext cx="4959324" cy="2163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8">
                                            <p:txEl>
                                              <p:pRg end="0" st="0"/>
                                            </p:txEl>
                                          </p:spTgt>
                                        </p:tgtEl>
                                        <p:attrNameLst>
                                          <p:attrName>style.visibility</p:attrName>
                                        </p:attrNameLst>
                                      </p:cBhvr>
                                      <p:to>
                                        <p:strVal val="visible"/>
                                      </p:to>
                                    </p:set>
                                    <p:animEffect filter="fade" transition="in">
                                      <p:cBhvr>
                                        <p:cTn dur="1000"/>
                                        <p:tgtEl>
                                          <p:spTgt spid="9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8">
                                            <p:txEl>
                                              <p:pRg end="1" st="1"/>
                                            </p:txEl>
                                          </p:spTgt>
                                        </p:tgtEl>
                                        <p:attrNameLst>
                                          <p:attrName>style.visibility</p:attrName>
                                        </p:attrNameLst>
                                      </p:cBhvr>
                                      <p:to>
                                        <p:strVal val="visible"/>
                                      </p:to>
                                    </p:set>
                                    <p:animEffect filter="fade" transition="in">
                                      <p:cBhvr>
                                        <p:cTn dur="1000"/>
                                        <p:tgtEl>
                                          <p:spTgt spid="99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56"/>
          <p:cNvSpPr txBox="1"/>
          <p:nvPr>
            <p:ph type="title"/>
          </p:nvPr>
        </p:nvSpPr>
        <p:spPr>
          <a:xfrm>
            <a:off x="311700" y="312500"/>
            <a:ext cx="8520600" cy="9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Initialisation des routes : ça se passe dans app.module.ts !</a:t>
            </a:r>
            <a:endParaRPr/>
          </a:p>
        </p:txBody>
      </p:sp>
      <p:sp>
        <p:nvSpPr>
          <p:cNvPr id="1005" name="Google Shape;1005;p156"/>
          <p:cNvSpPr txBox="1"/>
          <p:nvPr>
            <p:ph idx="1" type="body"/>
          </p:nvPr>
        </p:nvSpPr>
        <p:spPr>
          <a:xfrm>
            <a:off x="311700" y="1530800"/>
            <a:ext cx="8520600" cy="303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06" name="Google Shape;1006;p156"/>
          <p:cNvPicPr preferRelativeResize="0"/>
          <p:nvPr/>
        </p:nvPicPr>
        <p:blipFill>
          <a:blip r:embed="rId3">
            <a:alphaModFix/>
          </a:blip>
          <a:stretch>
            <a:fillRect/>
          </a:stretch>
        </p:blipFill>
        <p:spPr>
          <a:xfrm>
            <a:off x="238275" y="1478575"/>
            <a:ext cx="6211950" cy="3263450"/>
          </a:xfrm>
          <a:prstGeom prst="rect">
            <a:avLst/>
          </a:prstGeom>
          <a:noFill/>
          <a:ln>
            <a:noFill/>
          </a:ln>
        </p:spPr>
      </p:pic>
      <p:pic>
        <p:nvPicPr>
          <p:cNvPr id="1007" name="Google Shape;1007;p156"/>
          <p:cNvPicPr preferRelativeResize="0"/>
          <p:nvPr/>
        </p:nvPicPr>
        <p:blipFill>
          <a:blip r:embed="rId4">
            <a:alphaModFix/>
          </a:blip>
          <a:stretch>
            <a:fillRect/>
          </a:stretch>
        </p:blipFill>
        <p:spPr>
          <a:xfrm>
            <a:off x="4738700" y="80025"/>
            <a:ext cx="4900686" cy="3342701"/>
          </a:xfrm>
          <a:prstGeom prst="rect">
            <a:avLst/>
          </a:prstGeom>
          <a:noFill/>
          <a:ln>
            <a:noFill/>
          </a:ln>
        </p:spPr>
      </p:pic>
      <p:pic>
        <p:nvPicPr>
          <p:cNvPr id="1008" name="Google Shape;1008;p156"/>
          <p:cNvPicPr preferRelativeResize="0"/>
          <p:nvPr/>
        </p:nvPicPr>
        <p:blipFill>
          <a:blip r:embed="rId5">
            <a:alphaModFix/>
          </a:blip>
          <a:stretch>
            <a:fillRect/>
          </a:stretch>
        </p:blipFill>
        <p:spPr>
          <a:xfrm>
            <a:off x="1940838" y="4568900"/>
            <a:ext cx="6981825" cy="495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000"/>
                                        <p:tgtEl>
                                          <p:spTgt spid="10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1000"/>
                                        <p:tgtEl>
                                          <p:spTgt spid="10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1000"/>
                                        <p:tgtEl>
                                          <p:spTgt spid="10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 routeur est ok, les routes aussi,</a:t>
            </a:r>
            <a:endParaRPr/>
          </a:p>
          <a:p>
            <a:pPr indent="0" lvl="0" marL="0" rtl="0" algn="l">
              <a:spcBef>
                <a:spcPts val="0"/>
              </a:spcBef>
              <a:spcAft>
                <a:spcPts val="0"/>
              </a:spcAft>
              <a:buNone/>
            </a:pPr>
            <a:r>
              <a:rPr lang="fr"/>
              <a:t>Il reste à déclarer </a:t>
            </a:r>
            <a:r>
              <a:rPr b="1" lang="fr">
                <a:latin typeface="Courier New"/>
                <a:ea typeface="Courier New"/>
                <a:cs typeface="Courier New"/>
                <a:sym typeface="Courier New"/>
              </a:rPr>
              <a:t>&lt;router-outlet&gt;</a:t>
            </a:r>
            <a:r>
              <a:rPr lang="fr"/>
              <a:t> dans le template du composant root</a:t>
            </a:r>
            <a:endParaRPr/>
          </a:p>
        </p:txBody>
      </p:sp>
      <p:sp>
        <p:nvSpPr>
          <p:cNvPr id="1014" name="Google Shape;1014;p157"/>
          <p:cNvSpPr txBox="1"/>
          <p:nvPr>
            <p:ph idx="1" type="body"/>
          </p:nvPr>
        </p:nvSpPr>
        <p:spPr>
          <a:xfrm>
            <a:off x="311700" y="1936650"/>
            <a:ext cx="8520600" cy="263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15" name="Google Shape;1015;p157"/>
          <p:cNvPicPr preferRelativeResize="0"/>
          <p:nvPr/>
        </p:nvPicPr>
        <p:blipFill>
          <a:blip r:embed="rId3">
            <a:alphaModFix/>
          </a:blip>
          <a:stretch>
            <a:fillRect/>
          </a:stretch>
        </p:blipFill>
        <p:spPr>
          <a:xfrm>
            <a:off x="311700" y="1892572"/>
            <a:ext cx="6770275" cy="2962475"/>
          </a:xfrm>
          <a:prstGeom prst="rect">
            <a:avLst/>
          </a:prstGeom>
          <a:noFill/>
          <a:ln>
            <a:noFill/>
          </a:ln>
        </p:spPr>
      </p:pic>
      <p:sp>
        <p:nvSpPr>
          <p:cNvPr id="1016" name="Google Shape;1016;p157"/>
          <p:cNvSpPr txBox="1"/>
          <p:nvPr>
            <p:ph idx="1" type="body"/>
          </p:nvPr>
        </p:nvSpPr>
        <p:spPr>
          <a:xfrm>
            <a:off x="7237050" y="2307175"/>
            <a:ext cx="1761000" cy="110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On teste l’application !</a:t>
            </a:r>
            <a:endParaRPr/>
          </a:p>
        </p:txBody>
      </p:sp>
      <p:pic>
        <p:nvPicPr>
          <p:cNvPr id="1017" name="Google Shape;1017;p157"/>
          <p:cNvPicPr preferRelativeResize="0"/>
          <p:nvPr/>
        </p:nvPicPr>
        <p:blipFill>
          <a:blip r:embed="rId4">
            <a:alphaModFix/>
          </a:blip>
          <a:stretch>
            <a:fillRect/>
          </a:stretch>
        </p:blipFill>
        <p:spPr>
          <a:xfrm>
            <a:off x="1298425" y="1973027"/>
            <a:ext cx="7401624" cy="3113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1000"/>
                                        <p:tgtEl>
                                          <p:spTgt spid="10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1000"/>
                                        <p:tgtEl>
                                          <p:spTgt spid="10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1000"/>
                                        <p:tgtEl>
                                          <p:spTgt spid="10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 d’une route </a:t>
            </a:r>
            <a:r>
              <a:rPr b="1" lang="fr">
                <a:latin typeface="Courier New"/>
                <a:ea typeface="Courier New"/>
                <a:cs typeface="Courier New"/>
                <a:sym typeface="Courier New"/>
              </a:rPr>
              <a:t>/add</a:t>
            </a:r>
            <a:r>
              <a:rPr lang="fr"/>
              <a:t> pour l’ajout d’un assignment</a:t>
            </a:r>
            <a:endParaRPr/>
          </a:p>
        </p:txBody>
      </p:sp>
      <p:sp>
        <p:nvSpPr>
          <p:cNvPr id="1023" name="Google Shape;1023;p158"/>
          <p:cNvSpPr txBox="1"/>
          <p:nvPr>
            <p:ph idx="1" type="body"/>
          </p:nvPr>
        </p:nvSpPr>
        <p:spPr>
          <a:xfrm>
            <a:off x="311700" y="1152475"/>
            <a:ext cx="8722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 de la route dans app.module.ts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024" name="Google Shape;1024;p158"/>
          <p:cNvPicPr preferRelativeResize="0"/>
          <p:nvPr/>
        </p:nvPicPr>
        <p:blipFill>
          <a:blip r:embed="rId3">
            <a:alphaModFix/>
          </a:blip>
          <a:stretch>
            <a:fillRect/>
          </a:stretch>
        </p:blipFill>
        <p:spPr>
          <a:xfrm>
            <a:off x="281113" y="1777950"/>
            <a:ext cx="8581775" cy="2790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1000"/>
                                        <p:tgtEl>
                                          <p:spTgt spid="10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Modification du template de app.assignments.html</a:t>
            </a:r>
            <a:endParaRPr/>
          </a:p>
        </p:txBody>
      </p:sp>
      <p:sp>
        <p:nvSpPr>
          <p:cNvPr id="1030" name="Google Shape;1030;p159"/>
          <p:cNvSpPr txBox="1"/>
          <p:nvPr>
            <p:ph idx="1" type="body"/>
          </p:nvPr>
        </p:nvSpPr>
        <p:spPr>
          <a:xfrm>
            <a:off x="311700" y="1152475"/>
            <a:ext cx="3745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n’a plus besoin des </a:t>
            </a:r>
            <a:r>
              <a:rPr b="1" lang="fr">
                <a:solidFill>
                  <a:srgbClr val="FFFFFF"/>
                </a:solidFill>
                <a:latin typeface="Courier New"/>
                <a:ea typeface="Courier New"/>
                <a:cs typeface="Courier New"/>
                <a:sym typeface="Courier New"/>
              </a:rPr>
              <a:t>*ngIf=”formVisible”</a:t>
            </a:r>
            <a:r>
              <a:rPr lang="fr"/>
              <a:t> puisque c’est le </a:t>
            </a:r>
            <a:r>
              <a:rPr b="1" lang="fr">
                <a:solidFill>
                  <a:srgbClr val="FFFFFF"/>
                </a:solidFill>
                <a:latin typeface="Courier New"/>
                <a:ea typeface="Courier New"/>
                <a:cs typeface="Courier New"/>
                <a:sym typeface="Courier New"/>
              </a:rPr>
              <a:t>&lt;router-outlet&gt;</a:t>
            </a:r>
            <a:r>
              <a:rPr lang="fr"/>
              <a:t> qui affichera tel ou tel composant. Plus besoin de cacher des parties de la page…</a:t>
            </a:r>
            <a:endParaRPr/>
          </a:p>
          <a:p>
            <a:pPr indent="0" lvl="0" marL="0" rtl="0" algn="l">
              <a:spcBef>
                <a:spcPts val="1600"/>
              </a:spcBef>
              <a:spcAft>
                <a:spcPts val="0"/>
              </a:spcAft>
              <a:buNone/>
            </a:pPr>
            <a:r>
              <a:rPr lang="fr"/>
              <a:t>On a va ajouter un attribut</a:t>
            </a:r>
            <a:r>
              <a:rPr b="1" lang="fr">
                <a:solidFill>
                  <a:srgbClr val="FFFFFF"/>
                </a:solidFill>
                <a:latin typeface="Courier New"/>
                <a:ea typeface="Courier New"/>
                <a:cs typeface="Courier New"/>
                <a:sym typeface="Courier New"/>
              </a:rPr>
              <a:t> routerLink</a:t>
            </a:r>
            <a:r>
              <a:rPr lang="fr"/>
              <a:t> au bouton d’ajout</a:t>
            </a:r>
            <a:endParaRPr/>
          </a:p>
          <a:p>
            <a:pPr indent="0" lvl="0" marL="0" rtl="0" algn="l">
              <a:spcBef>
                <a:spcPts val="1600"/>
              </a:spcBef>
              <a:spcAft>
                <a:spcPts val="1600"/>
              </a:spcAft>
              <a:buNone/>
            </a:pPr>
            <a:r>
              <a:rPr lang="fr"/>
              <a:t>Et on teste que cela fonctionne encore au niveau de la navigation...</a:t>
            </a:r>
            <a:endParaRPr/>
          </a:p>
        </p:txBody>
      </p:sp>
      <p:pic>
        <p:nvPicPr>
          <p:cNvPr id="1031" name="Google Shape;1031;p159"/>
          <p:cNvPicPr preferRelativeResize="0"/>
          <p:nvPr/>
        </p:nvPicPr>
        <p:blipFill>
          <a:blip r:embed="rId3">
            <a:alphaModFix/>
          </a:blip>
          <a:stretch>
            <a:fillRect/>
          </a:stretch>
        </p:blipFill>
        <p:spPr>
          <a:xfrm>
            <a:off x="4056897" y="1056400"/>
            <a:ext cx="4963876" cy="36085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t>On va localiser l’ajout dans </a:t>
            </a:r>
            <a:r>
              <a:rPr b="1" lang="fr" sz="2400">
                <a:solidFill>
                  <a:srgbClr val="FFFFFF"/>
                </a:solidFill>
                <a:latin typeface="Courier New"/>
                <a:ea typeface="Courier New"/>
                <a:cs typeface="Courier New"/>
                <a:sym typeface="Courier New"/>
              </a:rPr>
              <a:t>add-assignment.component</a:t>
            </a:r>
            <a:endParaRPr b="1" sz="2400">
              <a:solidFill>
                <a:srgbClr val="FFFFFF"/>
              </a:solidFill>
              <a:latin typeface="Courier New"/>
              <a:ea typeface="Courier New"/>
              <a:cs typeface="Courier New"/>
              <a:sym typeface="Courier New"/>
            </a:endParaRPr>
          </a:p>
        </p:txBody>
      </p:sp>
      <p:sp>
        <p:nvSpPr>
          <p:cNvPr id="1037" name="Google Shape;1037;p1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On supprime l’utilisation du service dans app.assignments</a:t>
            </a:r>
            <a:endParaRPr/>
          </a:p>
        </p:txBody>
      </p:sp>
      <p:pic>
        <p:nvPicPr>
          <p:cNvPr id="1038" name="Google Shape;1038;p160"/>
          <p:cNvPicPr preferRelativeResize="0"/>
          <p:nvPr/>
        </p:nvPicPr>
        <p:blipFill>
          <a:blip r:embed="rId3">
            <a:alphaModFix/>
          </a:blip>
          <a:stretch>
            <a:fillRect/>
          </a:stretch>
        </p:blipFill>
        <p:spPr>
          <a:xfrm>
            <a:off x="311700" y="1629250"/>
            <a:ext cx="4681374" cy="3330549"/>
          </a:xfrm>
          <a:prstGeom prst="rect">
            <a:avLst/>
          </a:prstGeom>
          <a:noFill/>
          <a:ln>
            <a:noFill/>
          </a:ln>
        </p:spPr>
      </p:pic>
      <p:pic>
        <p:nvPicPr>
          <p:cNvPr id="1039" name="Google Shape;1039;p160"/>
          <p:cNvPicPr preferRelativeResize="0"/>
          <p:nvPr/>
        </p:nvPicPr>
        <p:blipFill>
          <a:blip r:embed="rId4">
            <a:alphaModFix/>
          </a:blip>
          <a:stretch>
            <a:fillRect/>
          </a:stretch>
        </p:blipFill>
        <p:spPr>
          <a:xfrm>
            <a:off x="3859676" y="2045575"/>
            <a:ext cx="4972626" cy="3034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7">
                                            <p:txEl>
                                              <p:pRg end="0" st="0"/>
                                            </p:txEl>
                                          </p:spTgt>
                                        </p:tgtEl>
                                        <p:attrNameLst>
                                          <p:attrName>style.visibility</p:attrName>
                                        </p:attrNameLst>
                                      </p:cBhvr>
                                      <p:to>
                                        <p:strVal val="visible"/>
                                      </p:to>
                                    </p:set>
                                    <p:animEffect filter="fade" transition="in">
                                      <p:cBhvr>
                                        <p:cTn dur="1000"/>
                                        <p:tgtEl>
                                          <p:spTgt spid="10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1000"/>
                                        <p:tgtEl>
                                          <p:spTgt spid="10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1000"/>
                                        <p:tgtEl>
                                          <p:spTgt spid="10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t>On va localiser l’ajout dans </a:t>
            </a:r>
            <a:r>
              <a:rPr b="1" lang="fr" sz="2400">
                <a:solidFill>
                  <a:srgbClr val="FFFFFF"/>
                </a:solidFill>
                <a:latin typeface="Courier New"/>
                <a:ea typeface="Courier New"/>
                <a:cs typeface="Courier New"/>
                <a:sym typeface="Courier New"/>
              </a:rPr>
              <a:t>add-assignment.component</a:t>
            </a:r>
            <a:endParaRPr b="1" sz="2400">
              <a:solidFill>
                <a:srgbClr val="FFFFFF"/>
              </a:solidFill>
              <a:latin typeface="Courier New"/>
              <a:ea typeface="Courier New"/>
              <a:cs typeface="Courier New"/>
              <a:sym typeface="Courier New"/>
            </a:endParaRPr>
          </a:p>
        </p:txBody>
      </p:sp>
      <p:sp>
        <p:nvSpPr>
          <p:cNvPr id="1045" name="Google Shape;1045;p1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va utiliser </a:t>
            </a:r>
            <a:r>
              <a:rPr b="1" lang="fr">
                <a:solidFill>
                  <a:srgbClr val="FFFFFF"/>
                </a:solidFill>
                <a:latin typeface="Courier New"/>
                <a:ea typeface="Courier New"/>
                <a:cs typeface="Courier New"/>
                <a:sym typeface="Courier New"/>
              </a:rPr>
              <a:t>assignements.service</a:t>
            </a:r>
            <a:r>
              <a:rPr lang="fr"/>
              <a:t> directement dans le composant d’ajout</a:t>
            </a:r>
            <a:endParaRPr/>
          </a:p>
          <a:p>
            <a:pPr indent="0" lvl="0" marL="0" rtl="0" algn="l">
              <a:spcBef>
                <a:spcPts val="1600"/>
              </a:spcBef>
              <a:spcAft>
                <a:spcPts val="1600"/>
              </a:spcAft>
              <a:buNone/>
            </a:pPr>
            <a:r>
              <a:t/>
            </a:r>
            <a:endParaRPr/>
          </a:p>
        </p:txBody>
      </p:sp>
      <p:pic>
        <p:nvPicPr>
          <p:cNvPr id="1046" name="Google Shape;1046;p161"/>
          <p:cNvPicPr preferRelativeResize="0"/>
          <p:nvPr/>
        </p:nvPicPr>
        <p:blipFill>
          <a:blip r:embed="rId3">
            <a:alphaModFix/>
          </a:blip>
          <a:stretch>
            <a:fillRect/>
          </a:stretch>
        </p:blipFill>
        <p:spPr>
          <a:xfrm>
            <a:off x="345925" y="1585951"/>
            <a:ext cx="6652875" cy="3098775"/>
          </a:xfrm>
          <a:prstGeom prst="rect">
            <a:avLst/>
          </a:prstGeom>
          <a:noFill/>
          <a:ln>
            <a:noFill/>
          </a:ln>
        </p:spPr>
      </p:pic>
      <p:pic>
        <p:nvPicPr>
          <p:cNvPr id="1047" name="Google Shape;1047;p161"/>
          <p:cNvPicPr preferRelativeResize="0"/>
          <p:nvPr/>
        </p:nvPicPr>
        <p:blipFill>
          <a:blip r:embed="rId4">
            <a:alphaModFix/>
          </a:blip>
          <a:stretch>
            <a:fillRect/>
          </a:stretch>
        </p:blipFill>
        <p:spPr>
          <a:xfrm>
            <a:off x="9" y="0"/>
            <a:ext cx="5768533" cy="5143500"/>
          </a:xfrm>
          <a:prstGeom prst="rect">
            <a:avLst/>
          </a:prstGeom>
          <a:noFill/>
          <a:ln>
            <a:noFill/>
          </a:ln>
        </p:spPr>
      </p:pic>
      <p:sp>
        <p:nvSpPr>
          <p:cNvPr id="1048" name="Google Shape;1048;p161"/>
          <p:cNvSpPr txBox="1"/>
          <p:nvPr>
            <p:ph idx="1" type="body"/>
          </p:nvPr>
        </p:nvSpPr>
        <p:spPr>
          <a:xfrm>
            <a:off x="6998800" y="2307175"/>
            <a:ext cx="1999200" cy="149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Puis vérifier que l’application fonctionne comme avant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5"/>
                                        </p:tgtEl>
                                        <p:attrNameLst>
                                          <p:attrName>style.visibility</p:attrName>
                                        </p:attrNameLst>
                                      </p:cBhvr>
                                      <p:to>
                                        <p:strVal val="visible"/>
                                      </p:to>
                                    </p:set>
                                    <p:animEffect filter="fade" transition="in">
                                      <p:cBhvr>
                                        <p:cTn dur="1000"/>
                                        <p:tgtEl>
                                          <p:spTgt spid="10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6"/>
                                        </p:tgtEl>
                                        <p:attrNameLst>
                                          <p:attrName>style.visibility</p:attrName>
                                        </p:attrNameLst>
                                      </p:cBhvr>
                                      <p:to>
                                        <p:strVal val="visible"/>
                                      </p:to>
                                    </p:set>
                                    <p:animEffect filter="fade" transition="in">
                                      <p:cBhvr>
                                        <p:cTn dur="1000"/>
                                        <p:tgtEl>
                                          <p:spTgt spid="10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0"/>
                                        <p:tgtEl>
                                          <p:spTgt spid="10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1000"/>
                                        <p:tgtEl>
                                          <p:spTgt spid="10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Exécuter le projet !</a:t>
            </a:r>
            <a:endParaRPr/>
          </a:p>
        </p:txBody>
      </p:sp>
      <p:sp>
        <p:nvSpPr>
          <p:cNvPr id="141" name="Google Shape;141;p27"/>
          <p:cNvSpPr txBox="1"/>
          <p:nvPr>
            <p:ph idx="1" type="body"/>
          </p:nvPr>
        </p:nvSpPr>
        <p:spPr>
          <a:xfrm>
            <a:off x="311700" y="1152475"/>
            <a:ext cx="209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Dans Visual Studio :</a:t>
            </a:r>
            <a:endParaRPr/>
          </a:p>
          <a:p>
            <a:pPr indent="-342900" lvl="0" marL="457200" rtl="0" algn="l">
              <a:spcBef>
                <a:spcPts val="1600"/>
              </a:spcBef>
              <a:spcAft>
                <a:spcPts val="0"/>
              </a:spcAft>
              <a:buSzPts val="1800"/>
              <a:buChar char="●"/>
            </a:pPr>
            <a:r>
              <a:rPr lang="fr"/>
              <a:t>Activer l’auto-save,</a:t>
            </a:r>
            <a:endParaRPr/>
          </a:p>
          <a:p>
            <a:pPr indent="-342900" lvl="0" marL="457200" rtl="0" algn="l">
              <a:spcBef>
                <a:spcPts val="0"/>
              </a:spcBef>
              <a:spcAft>
                <a:spcPts val="0"/>
              </a:spcAft>
              <a:buSzPts val="1800"/>
              <a:buChar char="●"/>
            </a:pPr>
            <a:r>
              <a:rPr lang="fr"/>
              <a:t>Lancez les commandes dans les Terminaux !</a:t>
            </a:r>
            <a:endParaRPr/>
          </a:p>
        </p:txBody>
      </p:sp>
      <p:pic>
        <p:nvPicPr>
          <p:cNvPr id="142" name="Google Shape;142;p27"/>
          <p:cNvPicPr preferRelativeResize="0"/>
          <p:nvPr/>
        </p:nvPicPr>
        <p:blipFill>
          <a:blip r:embed="rId3">
            <a:alphaModFix/>
          </a:blip>
          <a:stretch>
            <a:fillRect/>
          </a:stretch>
        </p:blipFill>
        <p:spPr>
          <a:xfrm>
            <a:off x="2405599" y="803225"/>
            <a:ext cx="6738400" cy="4340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0" st="0"/>
                                            </p:txEl>
                                          </p:spTgt>
                                        </p:tgtEl>
                                        <p:attrNameLst>
                                          <p:attrName>style.visibility</p:attrName>
                                        </p:attrNameLst>
                                      </p:cBhvr>
                                      <p:to>
                                        <p:strVal val="visible"/>
                                      </p:to>
                                    </p:set>
                                    <p:animEffect filter="fade" transition="in">
                                      <p:cBhvr>
                                        <p:cTn dur="1000"/>
                                        <p:tgtEl>
                                          <p:spTgt spid="1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1" st="1"/>
                                            </p:txEl>
                                          </p:spTgt>
                                        </p:tgtEl>
                                        <p:attrNameLst>
                                          <p:attrName>style.visibility</p:attrName>
                                        </p:attrNameLst>
                                      </p:cBhvr>
                                      <p:to>
                                        <p:strVal val="visible"/>
                                      </p:to>
                                    </p:set>
                                    <p:animEffect filter="fade" transition="in">
                                      <p:cBhvr>
                                        <p:cTn dur="1000"/>
                                        <p:tgtEl>
                                          <p:spTgt spid="1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2" st="2"/>
                                            </p:txEl>
                                          </p:spTgt>
                                        </p:tgtEl>
                                        <p:attrNameLst>
                                          <p:attrName>style.visibility</p:attrName>
                                        </p:attrNameLst>
                                      </p:cBhvr>
                                      <p:to>
                                        <p:strVal val="visible"/>
                                      </p:to>
                                    </p:set>
                                    <p:animEffect filter="fade" transition="in">
                                      <p:cBhvr>
                                        <p:cTn dur="1000"/>
                                        <p:tgtEl>
                                          <p:spTgt spid="1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6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Navigation dynamique</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63"/>
          <p:cNvSpPr txBox="1"/>
          <p:nvPr>
            <p:ph type="title"/>
          </p:nvPr>
        </p:nvSpPr>
        <p:spPr>
          <a:xfrm>
            <a:off x="311700" y="445025"/>
            <a:ext cx="8520600" cy="99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Associer un URL unique à chaque assignment</a:t>
            </a:r>
            <a:endParaRPr/>
          </a:p>
          <a:p>
            <a:pPr indent="0" lvl="0" marL="0" rtl="0" algn="l">
              <a:spcBef>
                <a:spcPts val="0"/>
              </a:spcBef>
              <a:spcAft>
                <a:spcPts val="0"/>
              </a:spcAft>
              <a:buNone/>
            </a:pPr>
            <a:r>
              <a:rPr lang="fr"/>
              <a:t>dans la vue “détail”</a:t>
            </a:r>
            <a:endParaRPr/>
          </a:p>
        </p:txBody>
      </p:sp>
      <p:sp>
        <p:nvSpPr>
          <p:cNvPr id="1059" name="Google Shape;1059;p163"/>
          <p:cNvSpPr txBox="1"/>
          <p:nvPr>
            <p:ph idx="1" type="body"/>
          </p:nvPr>
        </p:nvSpPr>
        <p:spPr>
          <a:xfrm>
            <a:off x="311700" y="1467600"/>
            <a:ext cx="8520600" cy="31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Il va falloir générer des “URLs dynamiques” à la volée en fonction de l’assignment cliqué.</a:t>
            </a:r>
            <a:endParaRPr/>
          </a:p>
          <a:p>
            <a:pPr indent="0" lvl="0" marL="0" rtl="0" algn="l">
              <a:spcBef>
                <a:spcPts val="1600"/>
              </a:spcBef>
              <a:spcAft>
                <a:spcPts val="0"/>
              </a:spcAft>
              <a:buNone/>
            </a:pPr>
            <a:r>
              <a:rPr lang="fr"/>
              <a:t>Un peu comme avec le module “express” de NodeJS, on va pouvoir indiquer dans les routes les parties “variables”. Ca se passe dans </a:t>
            </a:r>
            <a:r>
              <a:rPr b="1" lang="fr">
                <a:solidFill>
                  <a:srgbClr val="FFFFFF"/>
                </a:solidFill>
                <a:latin typeface="Courier New"/>
                <a:ea typeface="Courier New"/>
                <a:cs typeface="Courier New"/>
                <a:sym typeface="Courier New"/>
              </a:rPr>
              <a:t>app.module.ts</a:t>
            </a:r>
            <a:r>
              <a:rPr lang="fr"/>
              <a:t> :</a:t>
            </a:r>
            <a:endParaRPr/>
          </a:p>
          <a:p>
            <a:pPr indent="0" lvl="0" marL="0" rtl="0" algn="l">
              <a:spcBef>
                <a:spcPts val="1600"/>
              </a:spcBef>
              <a:spcAft>
                <a:spcPts val="1600"/>
              </a:spcAft>
              <a:buNone/>
            </a:pPr>
            <a:r>
              <a:t/>
            </a:r>
            <a:endParaRPr/>
          </a:p>
        </p:txBody>
      </p:sp>
      <p:pic>
        <p:nvPicPr>
          <p:cNvPr id="1060" name="Google Shape;1060;p163"/>
          <p:cNvPicPr preferRelativeResize="0"/>
          <p:nvPr/>
        </p:nvPicPr>
        <p:blipFill>
          <a:blip r:embed="rId3">
            <a:alphaModFix/>
          </a:blip>
          <a:stretch>
            <a:fillRect/>
          </a:stretch>
        </p:blipFill>
        <p:spPr>
          <a:xfrm>
            <a:off x="411800" y="3083225"/>
            <a:ext cx="5011249" cy="1799825"/>
          </a:xfrm>
          <a:prstGeom prst="rect">
            <a:avLst/>
          </a:prstGeom>
          <a:noFill/>
          <a:ln>
            <a:noFill/>
          </a:ln>
        </p:spPr>
      </p:pic>
      <p:sp>
        <p:nvSpPr>
          <p:cNvPr id="1061" name="Google Shape;1061;p163"/>
          <p:cNvSpPr txBox="1"/>
          <p:nvPr/>
        </p:nvSpPr>
        <p:spPr>
          <a:xfrm>
            <a:off x="5637825" y="3085000"/>
            <a:ext cx="2770200" cy="176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fr" sz="1800">
                <a:solidFill>
                  <a:srgbClr val="FFFFFF"/>
                </a:solidFill>
                <a:latin typeface="Courier New"/>
                <a:ea typeface="Courier New"/>
                <a:cs typeface="Courier New"/>
                <a:sym typeface="Courier New"/>
              </a:rPr>
              <a:t>:id</a:t>
            </a:r>
            <a:r>
              <a:rPr lang="fr" sz="1800">
                <a:solidFill>
                  <a:schemeClr val="lt2"/>
                </a:solidFill>
              </a:rPr>
              <a:t> va agir comme une “propriété dynamique, que l’on pourra voir dans le code TypeScript du composant détail.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9">
                                            <p:txEl>
                                              <p:pRg end="0" st="0"/>
                                            </p:txEl>
                                          </p:spTgt>
                                        </p:tgtEl>
                                        <p:attrNameLst>
                                          <p:attrName>style.visibility</p:attrName>
                                        </p:attrNameLst>
                                      </p:cBhvr>
                                      <p:to>
                                        <p:strVal val="visible"/>
                                      </p:to>
                                    </p:set>
                                    <p:animEffect filter="fade" transition="in">
                                      <p:cBhvr>
                                        <p:cTn dur="1000"/>
                                        <p:tgtEl>
                                          <p:spTgt spid="10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9">
                                            <p:txEl>
                                              <p:pRg end="1" st="1"/>
                                            </p:txEl>
                                          </p:spTgt>
                                        </p:tgtEl>
                                        <p:attrNameLst>
                                          <p:attrName>style.visibility</p:attrName>
                                        </p:attrNameLst>
                                      </p:cBhvr>
                                      <p:to>
                                        <p:strVal val="visible"/>
                                      </p:to>
                                    </p:set>
                                    <p:animEffect filter="fade" transition="in">
                                      <p:cBhvr>
                                        <p:cTn dur="1000"/>
                                        <p:tgtEl>
                                          <p:spTgt spid="10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9">
                                            <p:txEl>
                                              <p:pRg end="2" st="2"/>
                                            </p:txEl>
                                          </p:spTgt>
                                        </p:tgtEl>
                                        <p:attrNameLst>
                                          <p:attrName>style.visibility</p:attrName>
                                        </p:attrNameLst>
                                      </p:cBhvr>
                                      <p:to>
                                        <p:strVal val="visible"/>
                                      </p:to>
                                    </p:set>
                                    <p:animEffect filter="fade" transition="in">
                                      <p:cBhvr>
                                        <p:cTn dur="1000"/>
                                        <p:tgtEl>
                                          <p:spTgt spid="10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gtEl>
                                        <p:attrNameLst>
                                          <p:attrName>style.visibility</p:attrName>
                                        </p:attrNameLst>
                                      </p:cBhvr>
                                      <p:to>
                                        <p:strVal val="visible"/>
                                      </p:to>
                                    </p:set>
                                    <p:animEffect filter="fade" transition="in">
                                      <p:cBhvr>
                                        <p:cTn dur="1000"/>
                                        <p:tgtEl>
                                          <p:spTgt spid="10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1"/>
                                        </p:tgtEl>
                                        <p:attrNameLst>
                                          <p:attrName>style.visibility</p:attrName>
                                        </p:attrNameLst>
                                      </p:cBhvr>
                                      <p:to>
                                        <p:strVal val="visible"/>
                                      </p:to>
                                    </p:set>
                                    <p:animEffect filter="fade" transition="in">
                                      <p:cBhvr>
                                        <p:cTn dur="1000"/>
                                        <p:tgtEl>
                                          <p:spTgt spid="10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300"/>
              <a:t>L’objet </a:t>
            </a:r>
            <a:r>
              <a:rPr b="1" lang="fr" sz="2300">
                <a:solidFill>
                  <a:srgbClr val="00FFFF"/>
                </a:solidFill>
                <a:latin typeface="Courier New"/>
                <a:ea typeface="Courier New"/>
                <a:cs typeface="Courier New"/>
                <a:sym typeface="Courier New"/>
              </a:rPr>
              <a:t>snapshot</a:t>
            </a:r>
            <a:r>
              <a:rPr lang="fr" sz="2300"/>
              <a:t> du router Angular</a:t>
            </a:r>
            <a:endParaRPr b="1" sz="2300">
              <a:latin typeface="Courier New"/>
              <a:ea typeface="Courier New"/>
              <a:cs typeface="Courier New"/>
              <a:sym typeface="Courier New"/>
            </a:endParaRPr>
          </a:p>
        </p:txBody>
      </p:sp>
      <p:sp>
        <p:nvSpPr>
          <p:cNvPr id="1067" name="Google Shape;1067;p1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L’objet </a:t>
            </a:r>
            <a:r>
              <a:rPr b="1" lang="fr">
                <a:solidFill>
                  <a:srgbClr val="00FFFF"/>
                </a:solidFill>
                <a:latin typeface="Courier New"/>
                <a:ea typeface="Courier New"/>
                <a:cs typeface="Courier New"/>
                <a:sym typeface="Courier New"/>
              </a:rPr>
              <a:t>snapshot</a:t>
            </a:r>
            <a:r>
              <a:rPr lang="fr"/>
              <a:t> du router Angular permet de :</a:t>
            </a:r>
            <a:endParaRPr/>
          </a:p>
          <a:p>
            <a:pPr indent="-317500" lvl="1" marL="914400" rtl="0" algn="l">
              <a:spcBef>
                <a:spcPts val="0"/>
              </a:spcBef>
              <a:spcAft>
                <a:spcPts val="0"/>
              </a:spcAft>
              <a:buSzPts val="1400"/>
              <a:buChar char="○"/>
            </a:pPr>
            <a:r>
              <a:rPr lang="fr"/>
              <a:t>Obtenir un paramètre à partir d’un attribut routerLink,</a:t>
            </a:r>
            <a:endParaRPr/>
          </a:p>
          <a:p>
            <a:pPr indent="-317500" lvl="1" marL="914400" rtl="0" algn="l">
              <a:spcBef>
                <a:spcPts val="0"/>
              </a:spcBef>
              <a:spcAft>
                <a:spcPts val="0"/>
              </a:spcAft>
              <a:buSzPts val="1400"/>
              <a:buChar char="○"/>
            </a:pPr>
            <a:r>
              <a:rPr lang="fr"/>
              <a:t>Obtenir l’ID assigné par le </a:t>
            </a:r>
            <a:r>
              <a:rPr b="1" lang="fr">
                <a:solidFill>
                  <a:srgbClr val="FFFFFF"/>
                </a:solidFill>
                <a:latin typeface="Courier New"/>
                <a:ea typeface="Courier New"/>
                <a:cs typeface="Courier New"/>
                <a:sym typeface="Courier New"/>
              </a:rPr>
              <a:t>routerLink</a:t>
            </a:r>
            <a:r>
              <a:rPr lang="fr"/>
              <a:t> pour obtenir un “snapshot” d’une des propriétés de l’objet </a:t>
            </a:r>
            <a:r>
              <a:rPr b="1" lang="fr">
                <a:solidFill>
                  <a:srgbClr val="00FFFF"/>
                </a:solidFill>
                <a:latin typeface="Courier New"/>
                <a:ea typeface="Courier New"/>
                <a:cs typeface="Courier New"/>
                <a:sym typeface="Courier New"/>
              </a:rPr>
              <a:t>snapshot</a:t>
            </a:r>
            <a:r>
              <a:rPr b="1" lang="fr">
                <a:solidFill>
                  <a:srgbClr val="FFFFFF"/>
                </a:solidFill>
                <a:latin typeface="Courier New"/>
                <a:ea typeface="Courier New"/>
                <a:cs typeface="Courier New"/>
                <a:sym typeface="Courier New"/>
              </a:rPr>
              <a:t>,</a:t>
            </a:r>
            <a:endParaRPr b="1">
              <a:solidFill>
                <a:srgbClr val="FFFFFF"/>
              </a:solidFill>
              <a:latin typeface="Courier New"/>
              <a:ea typeface="Courier New"/>
              <a:cs typeface="Courier New"/>
              <a:sym typeface="Courier New"/>
            </a:endParaRPr>
          </a:p>
          <a:p>
            <a:pPr indent="-342900" lvl="0" marL="457200" rtl="0" algn="l">
              <a:spcBef>
                <a:spcPts val="0"/>
              </a:spcBef>
              <a:spcAft>
                <a:spcPts val="0"/>
              </a:spcAft>
              <a:buSzPts val="1800"/>
              <a:buChar char="●"/>
            </a:pPr>
            <a:r>
              <a:rPr lang="fr" sz="1800"/>
              <a:t>Dans notre exemple, on a appelé cette propr</a:t>
            </a:r>
            <a:r>
              <a:rPr lang="fr"/>
              <a:t>iété </a:t>
            </a:r>
            <a:r>
              <a:rPr b="1" lang="fr">
                <a:solidFill>
                  <a:srgbClr val="FF0000"/>
                </a:solidFill>
                <a:latin typeface="Courier New"/>
                <a:ea typeface="Courier New"/>
                <a:cs typeface="Courier New"/>
                <a:sym typeface="Courier New"/>
              </a:rPr>
              <a:t>id</a:t>
            </a:r>
            <a:r>
              <a:rPr lang="fr"/>
              <a:t> mais cela aurait pu être n’importe quoi (“nom”, “âge” etc.)</a:t>
            </a:r>
            <a:endParaRPr/>
          </a:p>
          <a:p>
            <a:pPr indent="-342900" lvl="0" marL="457200" rtl="0" algn="l">
              <a:spcBef>
                <a:spcPts val="0"/>
              </a:spcBef>
              <a:spcAft>
                <a:spcPts val="0"/>
              </a:spcAft>
              <a:buSzPts val="1800"/>
              <a:buChar char="●"/>
            </a:pPr>
            <a:r>
              <a:rPr lang="fr"/>
              <a:t>On y accèdera dans le composant avec : </a:t>
            </a:r>
            <a:r>
              <a:rPr b="1" lang="fr">
                <a:solidFill>
                  <a:srgbClr val="FFFFFF"/>
                </a:solidFill>
                <a:latin typeface="Courier New"/>
                <a:ea typeface="Courier New"/>
                <a:cs typeface="Courier New"/>
                <a:sym typeface="Courier New"/>
              </a:rPr>
              <a:t>this.route.</a:t>
            </a:r>
            <a:r>
              <a:rPr b="1" lang="fr">
                <a:solidFill>
                  <a:srgbClr val="00FFFF"/>
                </a:solidFill>
                <a:latin typeface="Courier New"/>
                <a:ea typeface="Courier New"/>
                <a:cs typeface="Courier New"/>
                <a:sym typeface="Courier New"/>
              </a:rPr>
              <a:t>snapshot</a:t>
            </a:r>
            <a:r>
              <a:rPr b="1" lang="fr">
                <a:solidFill>
                  <a:srgbClr val="FFFFFF"/>
                </a:solidFill>
                <a:latin typeface="Courier New"/>
                <a:ea typeface="Courier New"/>
                <a:cs typeface="Courier New"/>
                <a:sym typeface="Courier New"/>
              </a:rPr>
              <a:t>.</a:t>
            </a:r>
            <a:r>
              <a:rPr b="1" lang="fr">
                <a:solidFill>
                  <a:srgbClr val="FFFF00"/>
                </a:solidFill>
                <a:latin typeface="Courier New"/>
                <a:ea typeface="Courier New"/>
                <a:cs typeface="Courier New"/>
                <a:sym typeface="Courier New"/>
              </a:rPr>
              <a:t>params</a:t>
            </a:r>
            <a:r>
              <a:rPr b="1" lang="fr">
                <a:solidFill>
                  <a:srgbClr val="FFFFFF"/>
                </a:solidFill>
                <a:latin typeface="Courier New"/>
                <a:ea typeface="Courier New"/>
                <a:cs typeface="Courier New"/>
                <a:sym typeface="Courier New"/>
              </a:rPr>
              <a:t>.</a:t>
            </a:r>
            <a:r>
              <a:rPr b="1" lang="fr">
                <a:solidFill>
                  <a:srgbClr val="FF0000"/>
                </a:solidFill>
                <a:latin typeface="Courier New"/>
                <a:ea typeface="Courier New"/>
                <a:cs typeface="Courier New"/>
                <a:sym typeface="Courier New"/>
              </a:rPr>
              <a:t>id</a:t>
            </a:r>
            <a:endParaRPr b="1">
              <a:solidFill>
                <a:srgbClr val="FFFFFF"/>
              </a:solidFill>
              <a:latin typeface="Courier New"/>
              <a:ea typeface="Courier New"/>
              <a:cs typeface="Courier New"/>
              <a:sym typeface="Courier New"/>
            </a:endParaRPr>
          </a:p>
          <a:p>
            <a:pPr indent="-342900" lvl="0" marL="457200" rtl="0" algn="l">
              <a:spcBef>
                <a:spcPts val="0"/>
              </a:spcBef>
              <a:spcAft>
                <a:spcPts val="0"/>
              </a:spcAft>
              <a:buSzPts val="1800"/>
              <a:buChar char="●"/>
            </a:pPr>
            <a:r>
              <a:rPr b="1" lang="fr">
                <a:solidFill>
                  <a:srgbClr val="FFFF00"/>
                </a:solidFill>
                <a:latin typeface="Courier New"/>
                <a:ea typeface="Courier New"/>
                <a:cs typeface="Courier New"/>
                <a:sym typeface="Courier New"/>
              </a:rPr>
              <a:t>params</a:t>
            </a:r>
            <a:r>
              <a:rPr lang="fr"/>
              <a:t> ici indique qu’il s’agit d’un élément présent dans l’URL</a:t>
            </a:r>
            <a:endParaRPr/>
          </a:p>
          <a:p>
            <a:pPr indent="-342900" lvl="0" marL="457200" rtl="0" algn="l">
              <a:spcBef>
                <a:spcPts val="0"/>
              </a:spcBef>
              <a:spcAft>
                <a:spcPts val="0"/>
              </a:spcAft>
              <a:buSzPts val="1800"/>
              <a:buChar char="●"/>
            </a:pPr>
            <a:r>
              <a:rPr lang="fr"/>
              <a:t>Exemple </a:t>
            </a:r>
            <a:r>
              <a:rPr b="1" lang="fr">
                <a:solidFill>
                  <a:srgbClr val="FFFFFF"/>
                </a:solidFill>
                <a:latin typeface="Courier New"/>
                <a:ea typeface="Courier New"/>
                <a:cs typeface="Courier New"/>
                <a:sym typeface="Courier New"/>
              </a:rPr>
              <a:t>http://localhost:4200/assignment/</a:t>
            </a:r>
            <a:r>
              <a:rPr b="1" lang="fr">
                <a:solidFill>
                  <a:srgbClr val="FFFF00"/>
                </a:solidFill>
                <a:latin typeface="Courier New"/>
                <a:ea typeface="Courier New"/>
                <a:cs typeface="Courier New"/>
                <a:sym typeface="Courier New"/>
              </a:rPr>
              <a:t>1</a:t>
            </a:r>
            <a:endParaRPr b="1">
              <a:solidFill>
                <a:srgbClr val="FFFF00"/>
              </a:solidFill>
              <a:latin typeface="Courier New"/>
              <a:ea typeface="Courier New"/>
              <a:cs typeface="Courier New"/>
              <a:sym typeface="Courier New"/>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xEl>
                                              <p:pRg end="0" st="0"/>
                                            </p:txEl>
                                          </p:spTgt>
                                        </p:tgtEl>
                                        <p:attrNameLst>
                                          <p:attrName>style.visibility</p:attrName>
                                        </p:attrNameLst>
                                      </p:cBhvr>
                                      <p:to>
                                        <p:strVal val="visible"/>
                                      </p:to>
                                    </p:set>
                                    <p:animEffect filter="fade" transition="in">
                                      <p:cBhvr>
                                        <p:cTn dur="1000"/>
                                        <p:tgtEl>
                                          <p:spTgt spid="10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xEl>
                                              <p:pRg end="1" st="1"/>
                                            </p:txEl>
                                          </p:spTgt>
                                        </p:tgtEl>
                                        <p:attrNameLst>
                                          <p:attrName>style.visibility</p:attrName>
                                        </p:attrNameLst>
                                      </p:cBhvr>
                                      <p:to>
                                        <p:strVal val="visible"/>
                                      </p:to>
                                    </p:set>
                                    <p:animEffect filter="fade" transition="in">
                                      <p:cBhvr>
                                        <p:cTn dur="1000"/>
                                        <p:tgtEl>
                                          <p:spTgt spid="10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xEl>
                                              <p:pRg end="2" st="2"/>
                                            </p:txEl>
                                          </p:spTgt>
                                        </p:tgtEl>
                                        <p:attrNameLst>
                                          <p:attrName>style.visibility</p:attrName>
                                        </p:attrNameLst>
                                      </p:cBhvr>
                                      <p:to>
                                        <p:strVal val="visible"/>
                                      </p:to>
                                    </p:set>
                                    <p:animEffect filter="fade" transition="in">
                                      <p:cBhvr>
                                        <p:cTn dur="1000"/>
                                        <p:tgtEl>
                                          <p:spTgt spid="10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xEl>
                                              <p:pRg end="3" st="3"/>
                                            </p:txEl>
                                          </p:spTgt>
                                        </p:tgtEl>
                                        <p:attrNameLst>
                                          <p:attrName>style.visibility</p:attrName>
                                        </p:attrNameLst>
                                      </p:cBhvr>
                                      <p:to>
                                        <p:strVal val="visible"/>
                                      </p:to>
                                    </p:set>
                                    <p:animEffect filter="fade" transition="in">
                                      <p:cBhvr>
                                        <p:cTn dur="1000"/>
                                        <p:tgtEl>
                                          <p:spTgt spid="10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xEl>
                                              <p:pRg end="4" st="4"/>
                                            </p:txEl>
                                          </p:spTgt>
                                        </p:tgtEl>
                                        <p:attrNameLst>
                                          <p:attrName>style.visibility</p:attrName>
                                        </p:attrNameLst>
                                      </p:cBhvr>
                                      <p:to>
                                        <p:strVal val="visible"/>
                                      </p:to>
                                    </p:set>
                                    <p:animEffect filter="fade" transition="in">
                                      <p:cBhvr>
                                        <p:cTn dur="1000"/>
                                        <p:tgtEl>
                                          <p:spTgt spid="10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xEl>
                                              <p:pRg end="5" st="5"/>
                                            </p:txEl>
                                          </p:spTgt>
                                        </p:tgtEl>
                                        <p:attrNameLst>
                                          <p:attrName>style.visibility</p:attrName>
                                        </p:attrNameLst>
                                      </p:cBhvr>
                                      <p:to>
                                        <p:strVal val="visible"/>
                                      </p:to>
                                    </p:set>
                                    <p:animEffect filter="fade" transition="in">
                                      <p:cBhvr>
                                        <p:cTn dur="1000"/>
                                        <p:tgtEl>
                                          <p:spTgt spid="106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xEl>
                                              <p:pRg end="6" st="6"/>
                                            </p:txEl>
                                          </p:spTgt>
                                        </p:tgtEl>
                                        <p:attrNameLst>
                                          <p:attrName>style.visibility</p:attrName>
                                        </p:attrNameLst>
                                      </p:cBhvr>
                                      <p:to>
                                        <p:strVal val="visible"/>
                                      </p:to>
                                    </p:set>
                                    <p:animEffect filter="fade" transition="in">
                                      <p:cBhvr>
                                        <p:cTn dur="1000"/>
                                        <p:tgtEl>
                                          <p:spTgt spid="106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xEl>
                                              <p:pRg end="7" st="7"/>
                                            </p:txEl>
                                          </p:spTgt>
                                        </p:tgtEl>
                                        <p:attrNameLst>
                                          <p:attrName>style.visibility</p:attrName>
                                        </p:attrNameLst>
                                      </p:cBhvr>
                                      <p:to>
                                        <p:strVal val="visible"/>
                                      </p:to>
                                    </p:set>
                                    <p:animEffect filter="fade" transition="in">
                                      <p:cBhvr>
                                        <p:cTn dur="1000"/>
                                        <p:tgtEl>
                                          <p:spTgt spid="106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xEl>
                                              <p:pRg end="8" st="8"/>
                                            </p:txEl>
                                          </p:spTgt>
                                        </p:tgtEl>
                                        <p:attrNameLst>
                                          <p:attrName>style.visibility</p:attrName>
                                        </p:attrNameLst>
                                      </p:cBhvr>
                                      <p:to>
                                        <p:strVal val="visible"/>
                                      </p:to>
                                    </p:set>
                                    <p:animEffect filter="fade" transition="in">
                                      <p:cBhvr>
                                        <p:cTn dur="1000"/>
                                        <p:tgtEl>
                                          <p:spTgt spid="106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65"/>
          <p:cNvSpPr txBox="1"/>
          <p:nvPr>
            <p:ph type="title"/>
          </p:nvPr>
        </p:nvSpPr>
        <p:spPr>
          <a:xfrm>
            <a:off x="311700" y="445025"/>
            <a:ext cx="8520600" cy="8676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fr" sz="2400"/>
              <a:t>Ajout d’un </a:t>
            </a:r>
            <a:r>
              <a:rPr b="1" lang="fr" sz="2400">
                <a:solidFill>
                  <a:srgbClr val="FFFFFF"/>
                </a:solidFill>
                <a:latin typeface="Courier New"/>
                <a:ea typeface="Courier New"/>
                <a:cs typeface="Courier New"/>
                <a:sym typeface="Courier New"/>
              </a:rPr>
              <a:t>routerLink</a:t>
            </a:r>
            <a:r>
              <a:rPr lang="fr" sz="2400"/>
              <a:t> dans le t</a:t>
            </a:r>
            <a:r>
              <a:rPr lang="fr" sz="2400"/>
              <a:t>emplate du composant </a:t>
            </a:r>
            <a:r>
              <a:rPr b="1" lang="fr" sz="2400">
                <a:solidFill>
                  <a:srgbClr val="FFFFFF"/>
                </a:solidFill>
                <a:latin typeface="Courier New"/>
                <a:ea typeface="Courier New"/>
                <a:cs typeface="Courier New"/>
                <a:sym typeface="Courier New"/>
              </a:rPr>
              <a:t>assignments.component.html</a:t>
            </a:r>
            <a:endParaRPr b="1" sz="2400">
              <a:solidFill>
                <a:srgbClr val="FFFFFF"/>
              </a:solidFill>
              <a:latin typeface="Courier New"/>
              <a:ea typeface="Courier New"/>
              <a:cs typeface="Courier New"/>
              <a:sym typeface="Courier New"/>
            </a:endParaRPr>
          </a:p>
        </p:txBody>
      </p:sp>
      <p:sp>
        <p:nvSpPr>
          <p:cNvPr id="1073" name="Google Shape;1073;p165"/>
          <p:cNvSpPr txBox="1"/>
          <p:nvPr>
            <p:ph idx="1" type="body"/>
          </p:nvPr>
        </p:nvSpPr>
        <p:spPr>
          <a:xfrm>
            <a:off x="311700" y="1374650"/>
            <a:ext cx="8520600" cy="319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74" name="Google Shape;1074;p165"/>
          <p:cNvPicPr preferRelativeResize="0"/>
          <p:nvPr/>
        </p:nvPicPr>
        <p:blipFill>
          <a:blip r:embed="rId3">
            <a:alphaModFix/>
          </a:blip>
          <a:stretch>
            <a:fillRect/>
          </a:stretch>
        </p:blipFill>
        <p:spPr>
          <a:xfrm>
            <a:off x="351800" y="1312625"/>
            <a:ext cx="5414213" cy="3768849"/>
          </a:xfrm>
          <a:prstGeom prst="rect">
            <a:avLst/>
          </a:prstGeom>
          <a:noFill/>
          <a:ln>
            <a:noFill/>
          </a:ln>
        </p:spPr>
      </p:pic>
      <p:sp>
        <p:nvSpPr>
          <p:cNvPr id="1075" name="Google Shape;1075;p165"/>
          <p:cNvSpPr txBox="1"/>
          <p:nvPr/>
        </p:nvSpPr>
        <p:spPr>
          <a:xfrm>
            <a:off x="6071625" y="2153750"/>
            <a:ext cx="2100900" cy="16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999999"/>
                </a:solidFill>
              </a:rPr>
              <a:t>Et il va falloir ajouter une propriété id dans le modèle des assignments, et modifier le service d’ajout pour générer un id...</a:t>
            </a:r>
            <a:endParaRPr>
              <a:solidFill>
                <a:srgbClr val="99999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4"/>
                                        </p:tgtEl>
                                        <p:attrNameLst>
                                          <p:attrName>style.visibility</p:attrName>
                                        </p:attrNameLst>
                                      </p:cBhvr>
                                      <p:to>
                                        <p:strVal val="visible"/>
                                      </p:to>
                                    </p:set>
                                    <p:animEffect filter="fade" transition="in">
                                      <p:cBhvr>
                                        <p:cTn dur="1000"/>
                                        <p:tgtEl>
                                          <p:spTgt spid="10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5"/>
                                        </p:tgtEl>
                                        <p:attrNameLst>
                                          <p:attrName>style.visibility</p:attrName>
                                        </p:attrNameLst>
                                      </p:cBhvr>
                                      <p:to>
                                        <p:strVal val="visible"/>
                                      </p:to>
                                    </p:set>
                                    <p:animEffect filter="fade" transition="in">
                                      <p:cBhvr>
                                        <p:cTn dur="1000"/>
                                        <p:tgtEl>
                                          <p:spTgt spid="10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 d’une propriété id aux assignments</a:t>
            </a:r>
            <a:endParaRPr/>
          </a:p>
        </p:txBody>
      </p:sp>
      <p:sp>
        <p:nvSpPr>
          <p:cNvPr id="1081" name="Google Shape;1081;p1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82" name="Google Shape;1082;p166"/>
          <p:cNvPicPr preferRelativeResize="0"/>
          <p:nvPr/>
        </p:nvPicPr>
        <p:blipFill>
          <a:blip r:embed="rId3">
            <a:alphaModFix/>
          </a:blip>
          <a:stretch>
            <a:fillRect/>
          </a:stretch>
        </p:blipFill>
        <p:spPr>
          <a:xfrm>
            <a:off x="311700" y="1152463"/>
            <a:ext cx="3848100" cy="1971675"/>
          </a:xfrm>
          <a:prstGeom prst="rect">
            <a:avLst/>
          </a:prstGeom>
          <a:noFill/>
          <a:ln>
            <a:noFill/>
          </a:ln>
        </p:spPr>
      </p:pic>
      <p:pic>
        <p:nvPicPr>
          <p:cNvPr id="1083" name="Google Shape;1083;p166"/>
          <p:cNvPicPr preferRelativeResize="0"/>
          <p:nvPr/>
        </p:nvPicPr>
        <p:blipFill>
          <a:blip r:embed="rId4">
            <a:alphaModFix/>
          </a:blip>
          <a:stretch>
            <a:fillRect/>
          </a:stretch>
        </p:blipFill>
        <p:spPr>
          <a:xfrm>
            <a:off x="221725" y="1081245"/>
            <a:ext cx="9144001" cy="2981011"/>
          </a:xfrm>
          <a:prstGeom prst="rect">
            <a:avLst/>
          </a:prstGeom>
          <a:noFill/>
          <a:ln>
            <a:noFill/>
          </a:ln>
        </p:spPr>
      </p:pic>
      <p:pic>
        <p:nvPicPr>
          <p:cNvPr id="1084" name="Google Shape;1084;p166"/>
          <p:cNvPicPr preferRelativeResize="0"/>
          <p:nvPr/>
        </p:nvPicPr>
        <p:blipFill>
          <a:blip r:embed="rId5">
            <a:alphaModFix/>
          </a:blip>
          <a:stretch>
            <a:fillRect/>
          </a:stretch>
        </p:blipFill>
        <p:spPr>
          <a:xfrm>
            <a:off x="1473477" y="1338675"/>
            <a:ext cx="5109175" cy="3804824"/>
          </a:xfrm>
          <a:prstGeom prst="rect">
            <a:avLst/>
          </a:prstGeom>
          <a:noFill/>
          <a:ln>
            <a:noFill/>
          </a:ln>
        </p:spPr>
      </p:pic>
      <p:pic>
        <p:nvPicPr>
          <p:cNvPr id="1085" name="Google Shape;1085;p166"/>
          <p:cNvPicPr preferRelativeResize="0"/>
          <p:nvPr/>
        </p:nvPicPr>
        <p:blipFill>
          <a:blip r:embed="rId6">
            <a:alphaModFix/>
          </a:blip>
          <a:stretch>
            <a:fillRect/>
          </a:stretch>
        </p:blipFill>
        <p:spPr>
          <a:xfrm>
            <a:off x="0" y="1264211"/>
            <a:ext cx="9144001" cy="26150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2"/>
                                        </p:tgtEl>
                                        <p:attrNameLst>
                                          <p:attrName>style.visibility</p:attrName>
                                        </p:attrNameLst>
                                      </p:cBhvr>
                                      <p:to>
                                        <p:strVal val="visible"/>
                                      </p:to>
                                    </p:set>
                                    <p:animEffect filter="fade" transition="in">
                                      <p:cBhvr>
                                        <p:cTn dur="1000"/>
                                        <p:tgtEl>
                                          <p:spTgt spid="10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
                                        </p:tgtEl>
                                        <p:attrNameLst>
                                          <p:attrName>style.visibility</p:attrName>
                                        </p:attrNameLst>
                                      </p:cBhvr>
                                      <p:to>
                                        <p:strVal val="visible"/>
                                      </p:to>
                                    </p:set>
                                    <p:animEffect filter="fade" transition="in">
                                      <p:cBhvr>
                                        <p:cTn dur="1000"/>
                                        <p:tgtEl>
                                          <p:spTgt spid="10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5"/>
                                        </p:tgtEl>
                                        <p:attrNameLst>
                                          <p:attrName>style.visibility</p:attrName>
                                        </p:attrNameLst>
                                      </p:cBhvr>
                                      <p:to>
                                        <p:strVal val="visible"/>
                                      </p:to>
                                    </p:set>
                                    <p:animEffect filter="fade" transition="in">
                                      <p:cBhvr>
                                        <p:cTn dur="1000"/>
                                        <p:tgtEl>
                                          <p:spTgt spid="10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Mais toujours pas de “vue des détails”</a:t>
            </a:r>
            <a:endParaRPr/>
          </a:p>
        </p:txBody>
      </p:sp>
      <p:sp>
        <p:nvSpPr>
          <p:cNvPr id="1091" name="Google Shape;1091;p1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va modifier </a:t>
            </a:r>
            <a:r>
              <a:rPr b="1" lang="fr">
                <a:solidFill>
                  <a:srgbClr val="FFFFFF"/>
                </a:solidFill>
                <a:latin typeface="Courier New"/>
                <a:ea typeface="Courier New"/>
                <a:cs typeface="Courier New"/>
                <a:sym typeface="Courier New"/>
              </a:rPr>
              <a:t>assignments.components.html</a:t>
            </a:r>
            <a:r>
              <a:rPr lang="fr"/>
              <a:t> pour ne plus afficher directement les détails, mais laisser faire le routeur :</a:t>
            </a:r>
            <a:endParaRPr/>
          </a:p>
          <a:p>
            <a:pPr indent="0" lvl="0" marL="0" rtl="0" algn="l">
              <a:spcBef>
                <a:spcPts val="1600"/>
              </a:spcBef>
              <a:spcAft>
                <a:spcPts val="1600"/>
              </a:spcAft>
              <a:buNone/>
            </a:pPr>
            <a:r>
              <a:t/>
            </a:r>
            <a:endParaRPr/>
          </a:p>
        </p:txBody>
      </p:sp>
      <p:pic>
        <p:nvPicPr>
          <p:cNvPr id="1092" name="Google Shape;1092;p167"/>
          <p:cNvPicPr preferRelativeResize="0"/>
          <p:nvPr/>
        </p:nvPicPr>
        <p:blipFill>
          <a:blip r:embed="rId3">
            <a:alphaModFix/>
          </a:blip>
          <a:stretch>
            <a:fillRect/>
          </a:stretch>
        </p:blipFill>
        <p:spPr>
          <a:xfrm>
            <a:off x="2399702" y="1955750"/>
            <a:ext cx="4192199" cy="30390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Mais toujours pas de “vue des détails”</a:t>
            </a:r>
            <a:endParaRPr/>
          </a:p>
        </p:txBody>
      </p:sp>
      <p:sp>
        <p:nvSpPr>
          <p:cNvPr id="1098" name="Google Shape;1098;p1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va modifier </a:t>
            </a:r>
            <a:r>
              <a:rPr b="1" lang="fr">
                <a:solidFill>
                  <a:srgbClr val="F3F3F3"/>
                </a:solidFill>
                <a:latin typeface="Courier New"/>
                <a:ea typeface="Courier New"/>
                <a:cs typeface="Courier New"/>
                <a:sym typeface="Courier New"/>
              </a:rPr>
              <a:t>assignments.service.ts</a:t>
            </a:r>
            <a:r>
              <a:rPr lang="fr"/>
              <a:t> en ajoutant une fonction qui renvoie un service à partir d’un id:</a:t>
            </a:r>
            <a:endParaRPr/>
          </a:p>
          <a:p>
            <a:pPr indent="0" lvl="0" marL="0" rtl="0" algn="l">
              <a:spcBef>
                <a:spcPts val="1600"/>
              </a:spcBef>
              <a:spcAft>
                <a:spcPts val="1600"/>
              </a:spcAft>
              <a:buNone/>
            </a:pPr>
            <a:r>
              <a:t/>
            </a:r>
            <a:endParaRPr/>
          </a:p>
        </p:txBody>
      </p:sp>
      <p:pic>
        <p:nvPicPr>
          <p:cNvPr id="1099" name="Google Shape;1099;p168"/>
          <p:cNvPicPr preferRelativeResize="0"/>
          <p:nvPr/>
        </p:nvPicPr>
        <p:blipFill>
          <a:blip r:embed="rId3">
            <a:alphaModFix/>
          </a:blip>
          <a:stretch>
            <a:fillRect/>
          </a:stretch>
        </p:blipFill>
        <p:spPr>
          <a:xfrm>
            <a:off x="552450" y="2012038"/>
            <a:ext cx="8039100" cy="28860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Mais toujours pas de “vue des détails”</a:t>
            </a:r>
            <a:endParaRPr/>
          </a:p>
        </p:txBody>
      </p:sp>
      <p:sp>
        <p:nvSpPr>
          <p:cNvPr id="1105" name="Google Shape;1105;p1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va modifier </a:t>
            </a:r>
            <a:r>
              <a:rPr b="1" lang="fr">
                <a:solidFill>
                  <a:srgbClr val="F3F3F3"/>
                </a:solidFill>
                <a:latin typeface="Courier New"/>
                <a:ea typeface="Courier New"/>
                <a:cs typeface="Courier New"/>
                <a:sym typeface="Courier New"/>
              </a:rPr>
              <a:t>assignments.detail.component.ts</a:t>
            </a:r>
            <a:r>
              <a:rPr lang="fr"/>
              <a:t> :</a:t>
            </a:r>
            <a:endParaRPr/>
          </a:p>
          <a:p>
            <a:pPr indent="0" lvl="0" marL="0" rtl="0" algn="l">
              <a:spcBef>
                <a:spcPts val="1600"/>
              </a:spcBef>
              <a:spcAft>
                <a:spcPts val="1600"/>
              </a:spcAft>
              <a:buNone/>
            </a:pPr>
            <a:r>
              <a:t/>
            </a:r>
            <a:endParaRPr/>
          </a:p>
        </p:txBody>
      </p:sp>
      <p:pic>
        <p:nvPicPr>
          <p:cNvPr id="1106" name="Google Shape;1106;p169"/>
          <p:cNvPicPr preferRelativeResize="0"/>
          <p:nvPr/>
        </p:nvPicPr>
        <p:blipFill>
          <a:blip r:embed="rId3">
            <a:alphaModFix/>
          </a:blip>
          <a:stretch>
            <a:fillRect/>
          </a:stretch>
        </p:blipFill>
        <p:spPr>
          <a:xfrm>
            <a:off x="343209" y="1558575"/>
            <a:ext cx="3809824" cy="3491974"/>
          </a:xfrm>
          <a:prstGeom prst="rect">
            <a:avLst/>
          </a:prstGeom>
          <a:noFill/>
          <a:ln>
            <a:noFill/>
          </a:ln>
        </p:spPr>
      </p:pic>
      <p:sp>
        <p:nvSpPr>
          <p:cNvPr id="1107" name="Google Shape;1107;p169"/>
          <p:cNvSpPr txBox="1"/>
          <p:nvPr>
            <p:ph idx="1" type="body"/>
          </p:nvPr>
        </p:nvSpPr>
        <p:spPr>
          <a:xfrm>
            <a:off x="5691250" y="1586500"/>
            <a:ext cx="1999200" cy="7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Et on teste l’application !</a:t>
            </a:r>
            <a:endParaRPr/>
          </a:p>
        </p:txBody>
      </p:sp>
      <p:pic>
        <p:nvPicPr>
          <p:cNvPr id="1108" name="Google Shape;1108;p169"/>
          <p:cNvPicPr preferRelativeResize="0"/>
          <p:nvPr/>
        </p:nvPicPr>
        <p:blipFill>
          <a:blip r:embed="rId4">
            <a:alphaModFix/>
          </a:blip>
          <a:stretch>
            <a:fillRect/>
          </a:stretch>
        </p:blipFill>
        <p:spPr>
          <a:xfrm>
            <a:off x="4585800" y="2333793"/>
            <a:ext cx="4210100" cy="1331950"/>
          </a:xfrm>
          <a:prstGeom prst="rect">
            <a:avLst/>
          </a:prstGeom>
          <a:noFill/>
          <a:ln>
            <a:noFill/>
          </a:ln>
        </p:spPr>
      </p:pic>
      <p:pic>
        <p:nvPicPr>
          <p:cNvPr id="1109" name="Google Shape;1109;p169"/>
          <p:cNvPicPr preferRelativeResize="0"/>
          <p:nvPr/>
        </p:nvPicPr>
        <p:blipFill>
          <a:blip r:embed="rId5">
            <a:alphaModFix/>
          </a:blip>
          <a:stretch>
            <a:fillRect/>
          </a:stretch>
        </p:blipFill>
        <p:spPr>
          <a:xfrm>
            <a:off x="4585800" y="3687914"/>
            <a:ext cx="4210100" cy="13355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5">
                                            <p:txEl>
                                              <p:pRg end="0" st="0"/>
                                            </p:txEl>
                                          </p:spTgt>
                                        </p:tgtEl>
                                        <p:attrNameLst>
                                          <p:attrName>style.visibility</p:attrName>
                                        </p:attrNameLst>
                                      </p:cBhvr>
                                      <p:to>
                                        <p:strVal val="visible"/>
                                      </p:to>
                                    </p:set>
                                    <p:animEffect filter="fade" transition="in">
                                      <p:cBhvr>
                                        <p:cTn dur="1000"/>
                                        <p:tgtEl>
                                          <p:spTgt spid="11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5">
                                            <p:txEl>
                                              <p:pRg end="1" st="1"/>
                                            </p:txEl>
                                          </p:spTgt>
                                        </p:tgtEl>
                                        <p:attrNameLst>
                                          <p:attrName>style.visibility</p:attrName>
                                        </p:attrNameLst>
                                      </p:cBhvr>
                                      <p:to>
                                        <p:strVal val="visible"/>
                                      </p:to>
                                    </p:set>
                                    <p:animEffect filter="fade" transition="in">
                                      <p:cBhvr>
                                        <p:cTn dur="1000"/>
                                        <p:tgtEl>
                                          <p:spTgt spid="11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1000"/>
                                        <p:tgtEl>
                                          <p:spTgt spid="1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1000"/>
                                        <p:tgtEl>
                                          <p:spTgt spid="1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8"/>
                                        </p:tgtEl>
                                        <p:attrNameLst>
                                          <p:attrName>style.visibility</p:attrName>
                                        </p:attrNameLst>
                                      </p:cBhvr>
                                      <p:to>
                                        <p:strVal val="visible"/>
                                      </p:to>
                                    </p:set>
                                    <p:animEffect filter="fade" transition="in">
                                      <p:cBhvr>
                                        <p:cTn dur="1000"/>
                                        <p:tgtEl>
                                          <p:spTgt spid="1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9"/>
                                        </p:tgtEl>
                                        <p:attrNameLst>
                                          <p:attrName>style.visibility</p:attrName>
                                        </p:attrNameLst>
                                      </p:cBhvr>
                                      <p:to>
                                        <p:strVal val="visible"/>
                                      </p:to>
                                    </p:set>
                                    <p:animEffect filter="fade" transition="in">
                                      <p:cBhvr>
                                        <p:cTn dur="1000"/>
                                        <p:tgtEl>
                                          <p:spTgt spid="1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70"/>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Et si on clique sur DELETE ou sur la checkbox “rendu” dans la vue détails ?</a:t>
            </a:r>
            <a:endParaRPr/>
          </a:p>
        </p:txBody>
      </p:sp>
      <p:sp>
        <p:nvSpPr>
          <p:cNvPr id="1115" name="Google Shape;1115;p170"/>
          <p:cNvSpPr txBox="1"/>
          <p:nvPr>
            <p:ph idx="1" type="body"/>
          </p:nvPr>
        </p:nvSpPr>
        <p:spPr>
          <a:xfrm>
            <a:off x="311700" y="1194925"/>
            <a:ext cx="8520600" cy="31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veut retourner directement à la page d’accueil….</a:t>
            </a:r>
            <a:endParaRPr/>
          </a:p>
          <a:p>
            <a:pPr indent="0" lvl="0" marL="0" rtl="0" algn="l">
              <a:spcBef>
                <a:spcPts val="1600"/>
              </a:spcBef>
              <a:spcAft>
                <a:spcPts val="0"/>
              </a:spcAft>
              <a:buNone/>
            </a:pPr>
            <a:r>
              <a:rPr lang="fr"/>
              <a:t>On va utiliser le routeur programmatiquement, avec sa méthode </a:t>
            </a:r>
            <a:r>
              <a:rPr b="1" lang="fr">
                <a:solidFill>
                  <a:srgbClr val="FFFFFF"/>
                </a:solidFill>
                <a:latin typeface="Courier New"/>
                <a:ea typeface="Courier New"/>
                <a:cs typeface="Courier New"/>
                <a:sym typeface="Courier New"/>
              </a:rPr>
              <a:t>navigate([...])</a:t>
            </a:r>
            <a:r>
              <a:rPr lang="fr"/>
              <a:t>;</a:t>
            </a:r>
            <a:endParaRPr/>
          </a:p>
          <a:p>
            <a:pPr indent="0" lvl="0" marL="0" rtl="0" algn="l">
              <a:spcBef>
                <a:spcPts val="1600"/>
              </a:spcBef>
              <a:spcAft>
                <a:spcPts val="1600"/>
              </a:spcAft>
              <a:buNone/>
            </a:pPr>
            <a:r>
              <a:t/>
            </a:r>
            <a:endParaRPr/>
          </a:p>
        </p:txBody>
      </p:sp>
      <p:pic>
        <p:nvPicPr>
          <p:cNvPr id="1116" name="Google Shape;1116;p170"/>
          <p:cNvPicPr preferRelativeResize="0"/>
          <p:nvPr/>
        </p:nvPicPr>
        <p:blipFill>
          <a:blip r:embed="rId3">
            <a:alphaModFix/>
          </a:blip>
          <a:stretch>
            <a:fillRect/>
          </a:stretch>
        </p:blipFill>
        <p:spPr>
          <a:xfrm>
            <a:off x="601375" y="2483900"/>
            <a:ext cx="4176249" cy="2620350"/>
          </a:xfrm>
          <a:prstGeom prst="rect">
            <a:avLst/>
          </a:prstGeom>
          <a:noFill/>
          <a:ln>
            <a:noFill/>
          </a:ln>
        </p:spPr>
      </p:pic>
      <p:pic>
        <p:nvPicPr>
          <p:cNvPr id="1117" name="Google Shape;1117;p170"/>
          <p:cNvPicPr preferRelativeResize="0"/>
          <p:nvPr/>
        </p:nvPicPr>
        <p:blipFill>
          <a:blip r:embed="rId4">
            <a:alphaModFix/>
          </a:blip>
          <a:stretch>
            <a:fillRect/>
          </a:stretch>
        </p:blipFill>
        <p:spPr>
          <a:xfrm>
            <a:off x="4928731" y="2745085"/>
            <a:ext cx="3613895" cy="20979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5">
                                            <p:txEl>
                                              <p:pRg end="0" st="0"/>
                                            </p:txEl>
                                          </p:spTgt>
                                        </p:tgtEl>
                                        <p:attrNameLst>
                                          <p:attrName>style.visibility</p:attrName>
                                        </p:attrNameLst>
                                      </p:cBhvr>
                                      <p:to>
                                        <p:strVal val="visible"/>
                                      </p:to>
                                    </p:set>
                                    <p:animEffect filter="fade" transition="in">
                                      <p:cBhvr>
                                        <p:cTn dur="1000"/>
                                        <p:tgtEl>
                                          <p:spTgt spid="11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5">
                                            <p:txEl>
                                              <p:pRg end="1" st="1"/>
                                            </p:txEl>
                                          </p:spTgt>
                                        </p:tgtEl>
                                        <p:attrNameLst>
                                          <p:attrName>style.visibility</p:attrName>
                                        </p:attrNameLst>
                                      </p:cBhvr>
                                      <p:to>
                                        <p:strVal val="visible"/>
                                      </p:to>
                                    </p:set>
                                    <p:animEffect filter="fade" transition="in">
                                      <p:cBhvr>
                                        <p:cTn dur="1000"/>
                                        <p:tgtEl>
                                          <p:spTgt spid="11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5">
                                            <p:txEl>
                                              <p:pRg end="2" st="2"/>
                                            </p:txEl>
                                          </p:spTgt>
                                        </p:tgtEl>
                                        <p:attrNameLst>
                                          <p:attrName>style.visibility</p:attrName>
                                        </p:attrNameLst>
                                      </p:cBhvr>
                                      <p:to>
                                        <p:strVal val="visible"/>
                                      </p:to>
                                    </p:set>
                                    <p:animEffect filter="fade" transition="in">
                                      <p:cBhvr>
                                        <p:cTn dur="1000"/>
                                        <p:tgtEl>
                                          <p:spTgt spid="11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7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Envoie de “queries” ou “fragments”</a:t>
            </a:r>
            <a:endParaRPr/>
          </a:p>
          <a:p>
            <a:pPr indent="0" lvl="0" marL="0" rtl="0" algn="ctr">
              <a:spcBef>
                <a:spcPts val="0"/>
              </a:spcBef>
              <a:spcAft>
                <a:spcPts val="0"/>
              </a:spcAft>
              <a:buNone/>
            </a:pPr>
            <a:r>
              <a:rPr lang="fr"/>
              <a:t>à des routes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Ouvrez</a:t>
            </a:r>
            <a:r>
              <a:rPr lang="fr"/>
              <a:t> le projet !</a:t>
            </a:r>
            <a:endParaRPr/>
          </a:p>
        </p:txBody>
      </p:sp>
      <p:sp>
        <p:nvSpPr>
          <p:cNvPr id="148" name="Google Shape;148;p28"/>
          <p:cNvSpPr txBox="1"/>
          <p:nvPr>
            <p:ph idx="1" type="body"/>
          </p:nvPr>
        </p:nvSpPr>
        <p:spPr>
          <a:xfrm>
            <a:off x="311700" y="1152475"/>
            <a:ext cx="339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Dans le browser</a:t>
            </a:r>
            <a:r>
              <a:rPr lang="fr"/>
              <a:t> :</a:t>
            </a:r>
            <a:endParaRPr/>
          </a:p>
          <a:p>
            <a:pPr indent="-342900" lvl="0" marL="457200" rtl="0" algn="l">
              <a:spcBef>
                <a:spcPts val="1600"/>
              </a:spcBef>
              <a:spcAft>
                <a:spcPts val="0"/>
              </a:spcAft>
              <a:buSzPts val="1800"/>
              <a:buChar char="●"/>
            </a:pPr>
            <a:r>
              <a:rPr lang="fr"/>
              <a:t>Ouvrez le lien indiqué (</a:t>
            </a:r>
            <a:r>
              <a:rPr lang="fr" u="sng">
                <a:solidFill>
                  <a:schemeClr val="hlink"/>
                </a:solidFill>
                <a:hlinkClick r:id="rId3"/>
              </a:rPr>
              <a:t>http://localhost:4200/</a:t>
            </a:r>
            <a:r>
              <a:rPr lang="fr"/>
              <a:t>)</a:t>
            </a:r>
            <a:endParaRPr/>
          </a:p>
          <a:p>
            <a:pPr indent="-342900" lvl="0" marL="457200" rtl="0" algn="l">
              <a:spcBef>
                <a:spcPts val="0"/>
              </a:spcBef>
              <a:spcAft>
                <a:spcPts val="0"/>
              </a:spcAft>
              <a:buSzPts val="1800"/>
              <a:buChar char="●"/>
            </a:pPr>
            <a:r>
              <a:rPr lang="fr"/>
              <a:t>Cliquez sur les boutons, regardez !</a:t>
            </a:r>
            <a:endParaRPr/>
          </a:p>
          <a:p>
            <a:pPr indent="-342900" lvl="0" marL="457200" rtl="0" algn="l">
              <a:spcBef>
                <a:spcPts val="0"/>
              </a:spcBef>
              <a:spcAft>
                <a:spcPts val="0"/>
              </a:spcAft>
              <a:buSzPts val="1800"/>
              <a:buChar char="●"/>
            </a:pPr>
            <a:r>
              <a:rPr lang="fr"/>
              <a:t>Modifiez du code par exemple dans </a:t>
            </a:r>
            <a:r>
              <a:rPr b="1" lang="fr">
                <a:solidFill>
                  <a:srgbClr val="FFFFFF"/>
                </a:solidFill>
                <a:latin typeface="Courier New"/>
                <a:ea typeface="Courier New"/>
                <a:cs typeface="Courier New"/>
                <a:sym typeface="Courier New"/>
              </a:rPr>
              <a:t>src/app/app.components.html</a:t>
            </a:r>
            <a:r>
              <a:rPr lang="fr"/>
              <a:t> et vérifiez que la page se recharge</a:t>
            </a:r>
            <a:endParaRPr/>
          </a:p>
          <a:p>
            <a:pPr indent="0" lvl="0" marL="457200" rtl="0" algn="l">
              <a:spcBef>
                <a:spcPts val="1600"/>
              </a:spcBef>
              <a:spcAft>
                <a:spcPts val="1600"/>
              </a:spcAft>
              <a:buNone/>
            </a:pPr>
            <a:r>
              <a:t/>
            </a:r>
            <a:endParaRPr/>
          </a:p>
        </p:txBody>
      </p:sp>
      <p:pic>
        <p:nvPicPr>
          <p:cNvPr id="149" name="Google Shape;149;p28"/>
          <p:cNvPicPr preferRelativeResize="0"/>
          <p:nvPr/>
        </p:nvPicPr>
        <p:blipFill>
          <a:blip r:embed="rId4">
            <a:alphaModFix/>
          </a:blip>
          <a:stretch>
            <a:fillRect/>
          </a:stretch>
        </p:blipFill>
        <p:spPr>
          <a:xfrm>
            <a:off x="4157050" y="712925"/>
            <a:ext cx="4778564" cy="4125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animEffect filter="fade" transition="in">
                                      <p:cBhvr>
                                        <p:cTn dur="1000"/>
                                        <p:tgtEl>
                                          <p:spTgt spid="1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1" st="1"/>
                                            </p:txEl>
                                          </p:spTgt>
                                        </p:tgtEl>
                                        <p:attrNameLst>
                                          <p:attrName>style.visibility</p:attrName>
                                        </p:attrNameLst>
                                      </p:cBhvr>
                                      <p:to>
                                        <p:strVal val="visible"/>
                                      </p:to>
                                    </p:set>
                                    <p:animEffect filter="fade" transition="in">
                                      <p:cBhvr>
                                        <p:cTn dur="1000"/>
                                        <p:tgtEl>
                                          <p:spTgt spid="1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2" st="2"/>
                                            </p:txEl>
                                          </p:spTgt>
                                        </p:tgtEl>
                                        <p:attrNameLst>
                                          <p:attrName>style.visibility</p:attrName>
                                        </p:attrNameLst>
                                      </p:cBhvr>
                                      <p:to>
                                        <p:strVal val="visible"/>
                                      </p:to>
                                    </p:set>
                                    <p:animEffect filter="fade" transition="in">
                                      <p:cBhvr>
                                        <p:cTn dur="1000"/>
                                        <p:tgtEl>
                                          <p:spTgt spid="1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3" st="3"/>
                                            </p:txEl>
                                          </p:spTgt>
                                        </p:tgtEl>
                                        <p:attrNameLst>
                                          <p:attrName>style.visibility</p:attrName>
                                        </p:attrNameLst>
                                      </p:cBhvr>
                                      <p:to>
                                        <p:strVal val="visible"/>
                                      </p:to>
                                    </p:set>
                                    <p:animEffect filter="fade" transition="in">
                                      <p:cBhvr>
                                        <p:cTn dur="1000"/>
                                        <p:tgtEl>
                                          <p:spTgt spid="14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4" st="4"/>
                                            </p:txEl>
                                          </p:spTgt>
                                        </p:tgtEl>
                                        <p:attrNameLst>
                                          <p:attrName>style.visibility</p:attrName>
                                        </p:attrNameLst>
                                      </p:cBhvr>
                                      <p:to>
                                        <p:strVal val="visible"/>
                                      </p:to>
                                    </p:set>
                                    <p:animEffect filter="fade" transition="in">
                                      <p:cBhvr>
                                        <p:cTn dur="1000"/>
                                        <p:tgtEl>
                                          <p:spTgt spid="14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Mais de quoi s’agit-il ?</a:t>
            </a:r>
            <a:endParaRPr/>
          </a:p>
        </p:txBody>
      </p:sp>
      <p:sp>
        <p:nvSpPr>
          <p:cNvPr id="1128" name="Google Shape;1128;p1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De paramètres dynamiques que l’on va pouvoir passer à des composants lors de la navigation.</a:t>
            </a:r>
            <a:endParaRPr/>
          </a:p>
          <a:p>
            <a:pPr indent="0" lvl="0" marL="0" rtl="0" algn="l">
              <a:spcBef>
                <a:spcPts val="1600"/>
              </a:spcBef>
              <a:spcAft>
                <a:spcPts val="0"/>
              </a:spcAft>
              <a:buNone/>
            </a:pPr>
            <a:r>
              <a:rPr lang="fr"/>
              <a:t>S’utilisent à traver le router programmatiquement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fr"/>
              <a:t>Ou en passant des informations par l’URL :</a:t>
            </a:r>
            <a:endParaRPr/>
          </a:p>
          <a:p>
            <a:pPr indent="0" lvl="0" marL="0" rtl="0" algn="l">
              <a:spcBef>
                <a:spcPts val="1600"/>
              </a:spcBef>
              <a:spcAft>
                <a:spcPts val="1600"/>
              </a:spcAft>
              <a:buNone/>
            </a:pPr>
            <a:r>
              <a:t/>
            </a:r>
            <a:endParaRPr/>
          </a:p>
        </p:txBody>
      </p:sp>
      <p:pic>
        <p:nvPicPr>
          <p:cNvPr id="1129" name="Google Shape;1129;p172"/>
          <p:cNvPicPr preferRelativeResize="0"/>
          <p:nvPr/>
        </p:nvPicPr>
        <p:blipFill>
          <a:blip r:embed="rId3">
            <a:alphaModFix/>
          </a:blip>
          <a:stretch>
            <a:fillRect/>
          </a:stretch>
        </p:blipFill>
        <p:spPr>
          <a:xfrm>
            <a:off x="507438" y="2361925"/>
            <a:ext cx="8129125" cy="1201800"/>
          </a:xfrm>
          <a:prstGeom prst="rect">
            <a:avLst/>
          </a:prstGeom>
          <a:noFill/>
          <a:ln>
            <a:noFill/>
          </a:ln>
        </p:spPr>
      </p:pic>
      <p:pic>
        <p:nvPicPr>
          <p:cNvPr id="1130" name="Google Shape;1130;p172"/>
          <p:cNvPicPr preferRelativeResize="0"/>
          <p:nvPr/>
        </p:nvPicPr>
        <p:blipFill>
          <a:blip r:embed="rId4">
            <a:alphaModFix/>
          </a:blip>
          <a:stretch>
            <a:fillRect/>
          </a:stretch>
        </p:blipFill>
        <p:spPr>
          <a:xfrm>
            <a:off x="507438" y="3996788"/>
            <a:ext cx="8429625" cy="714375"/>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Mais de quoi s’agit-il ?</a:t>
            </a:r>
            <a:endParaRPr/>
          </a:p>
        </p:txBody>
      </p:sp>
      <p:sp>
        <p:nvSpPr>
          <p:cNvPr id="1136" name="Google Shape;1136;p1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peut utiliser les “fragments” pour naviguer à un endroit précis d’une page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fr"/>
              <a:t>Et on peut aussi utiliser l’objet snapshot :</a:t>
            </a:r>
            <a:endParaRPr/>
          </a:p>
          <a:p>
            <a:pPr indent="0" lvl="0" marL="0" rtl="0" algn="l">
              <a:spcBef>
                <a:spcPts val="1600"/>
              </a:spcBef>
              <a:spcAft>
                <a:spcPts val="1600"/>
              </a:spcAft>
              <a:buNone/>
            </a:pPr>
            <a:r>
              <a:t/>
            </a:r>
            <a:endParaRPr/>
          </a:p>
        </p:txBody>
      </p:sp>
      <p:pic>
        <p:nvPicPr>
          <p:cNvPr id="1137" name="Google Shape;1137;p173"/>
          <p:cNvPicPr preferRelativeResize="0"/>
          <p:nvPr/>
        </p:nvPicPr>
        <p:blipFill>
          <a:blip r:embed="rId3">
            <a:alphaModFix/>
          </a:blip>
          <a:stretch>
            <a:fillRect/>
          </a:stretch>
        </p:blipFill>
        <p:spPr>
          <a:xfrm>
            <a:off x="374100" y="1588663"/>
            <a:ext cx="8458200" cy="714375"/>
          </a:xfrm>
          <a:prstGeom prst="rect">
            <a:avLst/>
          </a:prstGeom>
          <a:noFill/>
          <a:ln>
            <a:noFill/>
          </a:ln>
        </p:spPr>
      </p:pic>
      <p:pic>
        <p:nvPicPr>
          <p:cNvPr id="1138" name="Google Shape;1138;p173"/>
          <p:cNvPicPr preferRelativeResize="0"/>
          <p:nvPr/>
        </p:nvPicPr>
        <p:blipFill>
          <a:blip r:embed="rId4">
            <a:alphaModFix/>
          </a:blip>
          <a:stretch>
            <a:fillRect/>
          </a:stretch>
        </p:blipFill>
        <p:spPr>
          <a:xfrm>
            <a:off x="1736623" y="3350875"/>
            <a:ext cx="5670750" cy="84795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2" name="Shape 1142"/>
        <p:cNvGrpSpPr/>
        <p:nvPr/>
      </p:nvGrpSpPr>
      <p:grpSpPr>
        <a:xfrm>
          <a:off x="0" y="0"/>
          <a:ext cx="0" cy="0"/>
          <a:chOff x="0" y="0"/>
          <a:chExt cx="0" cy="0"/>
        </a:xfrm>
      </p:grpSpPr>
      <p:sp>
        <p:nvSpPr>
          <p:cNvPr id="1143" name="Google Shape;1143;p1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Mais de quoi s’agit-il ?</a:t>
            </a:r>
            <a:endParaRPr/>
          </a:p>
        </p:txBody>
      </p:sp>
      <p:sp>
        <p:nvSpPr>
          <p:cNvPr id="1144" name="Google Shape;1144;p1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utilisera un objet </a:t>
            </a:r>
            <a:r>
              <a:rPr b="1" lang="fr">
                <a:solidFill>
                  <a:srgbClr val="FFFFFF"/>
                </a:solidFill>
                <a:latin typeface="Courier New"/>
                <a:ea typeface="Courier New"/>
                <a:cs typeface="Courier New"/>
                <a:sym typeface="Courier New"/>
              </a:rPr>
              <a:t>route:ActivatedRoute</a:t>
            </a:r>
            <a:r>
              <a:rPr lang="fr"/>
              <a:t> qu’on a déjà vu, au travers de ses propriétés </a:t>
            </a:r>
            <a:r>
              <a:rPr b="1" lang="fr">
                <a:solidFill>
                  <a:srgbClr val="FFFFFF"/>
                </a:solidFill>
                <a:latin typeface="Courier New"/>
                <a:ea typeface="Courier New"/>
                <a:cs typeface="Courier New"/>
                <a:sym typeface="Courier New"/>
              </a:rPr>
              <a:t>route.queryParams</a:t>
            </a:r>
            <a:r>
              <a:rPr lang="fr"/>
              <a:t> ou </a:t>
            </a:r>
            <a:r>
              <a:rPr b="1" lang="fr">
                <a:solidFill>
                  <a:srgbClr val="FFFFFF"/>
                </a:solidFill>
                <a:latin typeface="Courier New"/>
                <a:ea typeface="Courier New"/>
                <a:cs typeface="Courier New"/>
                <a:sym typeface="Courier New"/>
              </a:rPr>
              <a:t>route.fragment</a:t>
            </a:r>
            <a:r>
              <a:rPr lang="fr"/>
              <a:t> si les valeurs peuvent changer d’une navigation sur la page à l’autre….</a:t>
            </a:r>
            <a:endParaRPr/>
          </a:p>
          <a:p>
            <a:pPr indent="0" lvl="0" marL="0" rtl="0" algn="l">
              <a:spcBef>
                <a:spcPts val="1600"/>
              </a:spcBef>
              <a:spcAft>
                <a:spcPts val="1600"/>
              </a:spcAft>
              <a:buNone/>
            </a:pPr>
            <a:r>
              <a:rPr lang="fr">
                <a:solidFill>
                  <a:srgbClr val="FFFF00"/>
                </a:solidFill>
              </a:rPr>
              <a:t>A CORRIGER : en Angular 9, this.route.snapshot.queryParams etc.</a:t>
            </a:r>
            <a:endParaRPr>
              <a:solidFill>
                <a:srgbClr val="FFFF00"/>
              </a:solidFill>
            </a:endParaRPr>
          </a:p>
        </p:txBody>
      </p:sp>
      <p:pic>
        <p:nvPicPr>
          <p:cNvPr id="1145" name="Google Shape;1145;p174"/>
          <p:cNvPicPr preferRelativeResize="0"/>
          <p:nvPr/>
        </p:nvPicPr>
        <p:blipFill>
          <a:blip r:embed="rId3">
            <a:alphaModFix/>
          </a:blip>
          <a:stretch>
            <a:fillRect/>
          </a:stretch>
        </p:blipFill>
        <p:spPr>
          <a:xfrm>
            <a:off x="1771650" y="2607938"/>
            <a:ext cx="5600700" cy="189547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Mise en pratique : ajout d’un composant edit-assignment</a:t>
            </a:r>
            <a:endParaRPr/>
          </a:p>
        </p:txBody>
      </p:sp>
      <p:sp>
        <p:nvSpPr>
          <p:cNvPr id="1151" name="Google Shape;1151;p175"/>
          <p:cNvSpPr txBox="1"/>
          <p:nvPr>
            <p:ph idx="1" type="body"/>
          </p:nvPr>
        </p:nvSpPr>
        <p:spPr>
          <a:xfrm>
            <a:off x="311700" y="1591525"/>
            <a:ext cx="8520600" cy="29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Comme d’habitude, dans le dossier “assignments” : </a:t>
            </a:r>
            <a:br>
              <a:rPr lang="fr"/>
            </a:br>
            <a:r>
              <a:rPr b="1" lang="fr">
                <a:solidFill>
                  <a:srgbClr val="FFFFFF"/>
                </a:solidFill>
                <a:latin typeface="Courier New"/>
                <a:ea typeface="Courier New"/>
                <a:cs typeface="Courier New"/>
                <a:sym typeface="Courier New"/>
              </a:rPr>
              <a:t>ng g c --skip-tests=true edit-assignment</a:t>
            </a:r>
            <a:endParaRPr b="1">
              <a:solidFill>
                <a:srgbClr val="FFFFFF"/>
              </a:solidFill>
              <a:latin typeface="Courier New"/>
              <a:ea typeface="Courier New"/>
              <a:cs typeface="Courier New"/>
              <a:sym typeface="Courier New"/>
            </a:endParaRPr>
          </a:p>
          <a:p>
            <a:pPr indent="0" lvl="0" marL="0" rtl="0" algn="l">
              <a:spcBef>
                <a:spcPts val="1600"/>
              </a:spcBef>
              <a:spcAft>
                <a:spcPts val="1600"/>
              </a:spcAft>
              <a:buNone/>
            </a:pPr>
            <a:r>
              <a:t/>
            </a:r>
            <a:endParaRPr/>
          </a:p>
        </p:txBody>
      </p:sp>
      <p:pic>
        <p:nvPicPr>
          <p:cNvPr id="1152" name="Google Shape;1152;p175"/>
          <p:cNvPicPr preferRelativeResize="0"/>
          <p:nvPr/>
        </p:nvPicPr>
        <p:blipFill>
          <a:blip r:embed="rId3">
            <a:alphaModFix/>
          </a:blip>
          <a:stretch>
            <a:fillRect/>
          </a:stretch>
        </p:blipFill>
        <p:spPr>
          <a:xfrm>
            <a:off x="1603738" y="2347100"/>
            <a:ext cx="5936525" cy="26701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76"/>
          <p:cNvSpPr txBox="1"/>
          <p:nvPr>
            <p:ph type="title"/>
          </p:nvPr>
        </p:nvSpPr>
        <p:spPr>
          <a:xfrm>
            <a:off x="311700" y="216425"/>
            <a:ext cx="8520600" cy="9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Nouveau code pour son template (vous pouvez </a:t>
            </a:r>
            <a:r>
              <a:rPr lang="fr"/>
              <a:t>sélectionner</a:t>
            </a:r>
            <a:r>
              <a:rPr lang="fr"/>
              <a:t> le texte, similaire à add-assignment...)</a:t>
            </a:r>
            <a:endParaRPr/>
          </a:p>
        </p:txBody>
      </p:sp>
      <p:sp>
        <p:nvSpPr>
          <p:cNvPr id="1158" name="Google Shape;1158;p176"/>
          <p:cNvSpPr txBox="1"/>
          <p:nvPr>
            <p:ph idx="1" type="body"/>
          </p:nvPr>
        </p:nvSpPr>
        <p:spPr>
          <a:xfrm>
            <a:off x="719050" y="1172375"/>
            <a:ext cx="3625500" cy="38958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fr" sz="800">
                <a:solidFill>
                  <a:srgbClr val="800000"/>
                </a:solidFill>
                <a:highlight>
                  <a:srgbClr val="FFFFFF"/>
                </a:highlight>
                <a:latin typeface="Courier New"/>
                <a:ea typeface="Courier New"/>
                <a:cs typeface="Courier New"/>
                <a:sym typeface="Courier New"/>
              </a:rPr>
              <a:t>&lt;div</a:t>
            </a:r>
            <a:r>
              <a:rPr b="1" lang="fr" sz="800">
                <a:solidFill>
                  <a:srgbClr val="000000"/>
                </a:solidFill>
                <a:highlight>
                  <a:srgbClr val="FFFFFF"/>
                </a:highlight>
                <a:latin typeface="Courier New"/>
                <a:ea typeface="Courier New"/>
                <a:cs typeface="Courier New"/>
                <a:sym typeface="Courier New"/>
              </a:rPr>
              <a:t> </a:t>
            </a:r>
            <a:r>
              <a:rPr b="1" lang="fr" sz="800">
                <a:solidFill>
                  <a:srgbClr val="FF0000"/>
                </a:solidFill>
                <a:highlight>
                  <a:srgbClr val="FFFFFF"/>
                </a:highlight>
                <a:latin typeface="Courier New"/>
                <a:ea typeface="Courier New"/>
                <a:cs typeface="Courier New"/>
                <a:sym typeface="Courier New"/>
              </a:rPr>
              <a:t>class</a:t>
            </a:r>
            <a:r>
              <a:rPr b="1" lang="fr" sz="800">
                <a:solidFill>
                  <a:srgbClr val="000000"/>
                </a:solidFill>
                <a:highlight>
                  <a:srgbClr val="FFFFFF"/>
                </a:highlight>
                <a:latin typeface="Courier New"/>
                <a:ea typeface="Courier New"/>
                <a:cs typeface="Courier New"/>
                <a:sym typeface="Courier New"/>
              </a:rPr>
              <a:t>=</a:t>
            </a:r>
            <a:r>
              <a:rPr b="1" lang="fr" sz="800">
                <a:solidFill>
                  <a:srgbClr val="0000FF"/>
                </a:solidFill>
                <a:highlight>
                  <a:srgbClr val="FFFFFF"/>
                </a:highlight>
                <a:latin typeface="Courier New"/>
                <a:ea typeface="Courier New"/>
                <a:cs typeface="Courier New"/>
                <a:sym typeface="Courier New"/>
              </a:rPr>
              <a:t>"container"</a:t>
            </a:r>
            <a:r>
              <a:rPr b="1" lang="fr" sz="800">
                <a:solidFill>
                  <a:srgbClr val="000000"/>
                </a:solidFill>
                <a:highlight>
                  <a:srgbClr val="FFFFFF"/>
                </a:highlight>
                <a:latin typeface="Courier New"/>
                <a:ea typeface="Courier New"/>
                <a:cs typeface="Courier New"/>
                <a:sym typeface="Courier New"/>
              </a:rPr>
              <a:t> </a:t>
            </a:r>
            <a:r>
              <a:rPr b="1" lang="fr" sz="800">
                <a:solidFill>
                  <a:srgbClr val="FF0000"/>
                </a:solidFill>
                <a:highlight>
                  <a:srgbClr val="FFFFFF"/>
                </a:highlight>
                <a:latin typeface="Courier New"/>
                <a:ea typeface="Courier New"/>
                <a:cs typeface="Courier New"/>
                <a:sym typeface="Courier New"/>
              </a:rPr>
              <a:t>*ngIf</a:t>
            </a:r>
            <a:r>
              <a:rPr b="1" lang="fr" sz="800">
                <a:solidFill>
                  <a:srgbClr val="000000"/>
                </a:solidFill>
                <a:highlight>
                  <a:srgbClr val="FFFFFF"/>
                </a:highlight>
                <a:latin typeface="Courier New"/>
                <a:ea typeface="Courier New"/>
                <a:cs typeface="Courier New"/>
                <a:sym typeface="Courier New"/>
              </a:rPr>
              <a:t>=</a:t>
            </a:r>
            <a:r>
              <a:rPr b="1" lang="fr" sz="800">
                <a:solidFill>
                  <a:srgbClr val="A31515"/>
                </a:solidFill>
                <a:highlight>
                  <a:srgbClr val="FFFFFF"/>
                </a:highlight>
                <a:latin typeface="Courier New"/>
                <a:ea typeface="Courier New"/>
                <a:cs typeface="Courier New"/>
                <a:sym typeface="Courier New"/>
              </a:rPr>
              <a:t>"</a:t>
            </a:r>
            <a:r>
              <a:rPr b="1" lang="fr" sz="800">
                <a:solidFill>
                  <a:srgbClr val="000000"/>
                </a:solidFill>
                <a:highlight>
                  <a:srgbClr val="FFFFFF"/>
                </a:highlight>
                <a:latin typeface="Courier New"/>
                <a:ea typeface="Courier New"/>
                <a:cs typeface="Courier New"/>
                <a:sym typeface="Courier New"/>
              </a:rPr>
              <a:t>assignment</a:t>
            </a:r>
            <a:r>
              <a:rPr b="1" lang="fr" sz="800">
                <a:solidFill>
                  <a:srgbClr val="A31515"/>
                </a:solidFill>
                <a:highlight>
                  <a:srgbClr val="FFFFFF"/>
                </a:highlight>
                <a:latin typeface="Courier New"/>
                <a:ea typeface="Courier New"/>
                <a:cs typeface="Courier New"/>
                <a:sym typeface="Courier New"/>
              </a:rPr>
              <a:t>"</a:t>
            </a:r>
            <a:r>
              <a:rPr b="1" lang="fr" sz="800">
                <a:solidFill>
                  <a:srgbClr val="800000"/>
                </a:solidFill>
                <a:highlight>
                  <a:srgbClr val="FFFFFF"/>
                </a:highlight>
                <a:latin typeface="Courier New"/>
                <a:ea typeface="Courier New"/>
                <a:cs typeface="Courier New"/>
                <a:sym typeface="Courier New"/>
              </a:rPr>
              <a:t>&gt;</a:t>
            </a:r>
            <a:endParaRPr b="1" sz="8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800000"/>
                </a:solidFill>
                <a:highlight>
                  <a:srgbClr val="FFFFFF"/>
                </a:highlight>
                <a:latin typeface="Courier New"/>
                <a:ea typeface="Courier New"/>
                <a:cs typeface="Courier New"/>
                <a:sym typeface="Courier New"/>
              </a:rPr>
              <a:t>&lt;h1&gt;</a:t>
            </a:r>
            <a:r>
              <a:rPr b="1" lang="fr" sz="800">
                <a:solidFill>
                  <a:srgbClr val="000000"/>
                </a:solidFill>
                <a:highlight>
                  <a:srgbClr val="FFFFFF"/>
                </a:highlight>
                <a:latin typeface="Courier New"/>
                <a:ea typeface="Courier New"/>
                <a:cs typeface="Courier New"/>
                <a:sym typeface="Courier New"/>
              </a:rPr>
              <a:t>Edition de l'assignment {{assignment.nom}}</a:t>
            </a:r>
            <a:r>
              <a:rPr b="1" lang="fr" sz="800">
                <a:solidFill>
                  <a:srgbClr val="800000"/>
                </a:solidFill>
                <a:highlight>
                  <a:srgbClr val="FFFFFF"/>
                </a:highlight>
                <a:latin typeface="Courier New"/>
                <a:ea typeface="Courier New"/>
                <a:cs typeface="Courier New"/>
                <a:sym typeface="Courier New"/>
              </a:rPr>
              <a:t>&lt;/h1&gt;</a:t>
            </a:r>
            <a:endParaRPr b="1" sz="8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800000"/>
                </a:solidFill>
                <a:highlight>
                  <a:srgbClr val="FFFFFF"/>
                </a:highlight>
                <a:latin typeface="Courier New"/>
                <a:ea typeface="Courier New"/>
                <a:cs typeface="Courier New"/>
                <a:sym typeface="Courier New"/>
              </a:rPr>
              <a:t>&lt;form</a:t>
            </a:r>
            <a:r>
              <a:rPr b="1" lang="fr" sz="800">
                <a:solidFill>
                  <a:srgbClr val="000000"/>
                </a:solidFill>
                <a:highlight>
                  <a:srgbClr val="FFFFFF"/>
                </a:highlight>
                <a:latin typeface="Courier New"/>
                <a:ea typeface="Courier New"/>
                <a:cs typeface="Courier New"/>
                <a:sym typeface="Courier New"/>
              </a:rPr>
              <a:t> </a:t>
            </a:r>
            <a:r>
              <a:rPr b="1" lang="fr" sz="800">
                <a:solidFill>
                  <a:srgbClr val="FF0000"/>
                </a:solidFill>
                <a:highlight>
                  <a:srgbClr val="FFFFFF"/>
                </a:highlight>
                <a:latin typeface="Courier New"/>
                <a:ea typeface="Courier New"/>
                <a:cs typeface="Courier New"/>
                <a:sym typeface="Courier New"/>
              </a:rPr>
              <a:t>ngForm</a:t>
            </a:r>
            <a:r>
              <a:rPr b="1" lang="fr" sz="800">
                <a:solidFill>
                  <a:srgbClr val="000000"/>
                </a:solidFill>
                <a:highlight>
                  <a:srgbClr val="FFFFFF"/>
                </a:highlight>
                <a:latin typeface="Courier New"/>
                <a:ea typeface="Courier New"/>
                <a:cs typeface="Courier New"/>
                <a:sym typeface="Courier New"/>
              </a:rPr>
              <a:t> </a:t>
            </a:r>
            <a:r>
              <a:rPr b="1" lang="fr" sz="800">
                <a:solidFill>
                  <a:srgbClr val="FF0000"/>
                </a:solidFill>
                <a:highlight>
                  <a:srgbClr val="FFFFFF"/>
                </a:highlight>
                <a:latin typeface="Courier New"/>
                <a:ea typeface="Courier New"/>
                <a:cs typeface="Courier New"/>
                <a:sym typeface="Courier New"/>
              </a:rPr>
              <a:t>class</a:t>
            </a:r>
            <a:r>
              <a:rPr b="1" lang="fr" sz="800">
                <a:solidFill>
                  <a:srgbClr val="000000"/>
                </a:solidFill>
                <a:highlight>
                  <a:srgbClr val="FFFFFF"/>
                </a:highlight>
                <a:latin typeface="Courier New"/>
                <a:ea typeface="Courier New"/>
                <a:cs typeface="Courier New"/>
                <a:sym typeface="Courier New"/>
              </a:rPr>
              <a:t>=</a:t>
            </a:r>
            <a:r>
              <a:rPr b="1" lang="fr" sz="800">
                <a:solidFill>
                  <a:srgbClr val="0000FF"/>
                </a:solidFill>
                <a:highlight>
                  <a:srgbClr val="FFFFFF"/>
                </a:highlight>
                <a:latin typeface="Courier New"/>
                <a:ea typeface="Courier New"/>
                <a:cs typeface="Courier New"/>
                <a:sym typeface="Courier New"/>
              </a:rPr>
              <a:t>"form"</a:t>
            </a:r>
            <a:r>
              <a:rPr b="1" lang="fr" sz="800">
                <a:solidFill>
                  <a:srgbClr val="000000"/>
                </a:solidFill>
                <a:highlight>
                  <a:srgbClr val="FFFFFF"/>
                </a:highlight>
                <a:latin typeface="Courier New"/>
                <a:ea typeface="Courier New"/>
                <a:cs typeface="Courier New"/>
                <a:sym typeface="Courier New"/>
              </a:rPr>
              <a:t> </a:t>
            </a:r>
            <a:r>
              <a:rPr b="1" lang="fr" sz="800">
                <a:solidFill>
                  <a:srgbClr val="FF0000"/>
                </a:solidFill>
                <a:highlight>
                  <a:srgbClr val="FFFFFF"/>
                </a:highlight>
                <a:latin typeface="Courier New"/>
                <a:ea typeface="Courier New"/>
                <a:cs typeface="Courier New"/>
                <a:sym typeface="Courier New"/>
              </a:rPr>
              <a:t>#formupdate</a:t>
            </a:r>
            <a:r>
              <a:rPr b="1" lang="fr" sz="800">
                <a:solidFill>
                  <a:srgbClr val="000000"/>
                </a:solidFill>
                <a:highlight>
                  <a:srgbClr val="FFFFFF"/>
                </a:highlight>
                <a:latin typeface="Courier New"/>
                <a:ea typeface="Courier New"/>
                <a:cs typeface="Courier New"/>
                <a:sym typeface="Courier New"/>
              </a:rPr>
              <a:t> </a:t>
            </a:r>
            <a:r>
              <a:rPr b="1" lang="fr" sz="800">
                <a:solidFill>
                  <a:srgbClr val="FF0000"/>
                </a:solidFill>
                <a:highlight>
                  <a:srgbClr val="FFFFFF"/>
                </a:highlight>
                <a:latin typeface="Courier New"/>
                <a:ea typeface="Courier New"/>
                <a:cs typeface="Courier New"/>
                <a:sym typeface="Courier New"/>
              </a:rPr>
              <a:t>(submit)</a:t>
            </a:r>
            <a:r>
              <a:rPr b="1" lang="fr" sz="800">
                <a:solidFill>
                  <a:srgbClr val="000000"/>
                </a:solidFill>
                <a:highlight>
                  <a:srgbClr val="FFFFFF"/>
                </a:highlight>
                <a:latin typeface="Courier New"/>
                <a:ea typeface="Courier New"/>
                <a:cs typeface="Courier New"/>
                <a:sym typeface="Courier New"/>
              </a:rPr>
              <a:t>=</a:t>
            </a:r>
            <a:r>
              <a:rPr b="1" lang="fr" sz="800">
                <a:solidFill>
                  <a:srgbClr val="A31515"/>
                </a:solidFill>
                <a:highlight>
                  <a:srgbClr val="FFFFFF"/>
                </a:highlight>
                <a:latin typeface="Courier New"/>
                <a:ea typeface="Courier New"/>
                <a:cs typeface="Courier New"/>
                <a:sym typeface="Courier New"/>
              </a:rPr>
              <a:t>"</a:t>
            </a:r>
            <a:r>
              <a:rPr b="1" lang="fr" sz="800">
                <a:solidFill>
                  <a:srgbClr val="000000"/>
                </a:solidFill>
                <a:highlight>
                  <a:srgbClr val="FFFFFF"/>
                </a:highlight>
                <a:latin typeface="Courier New"/>
                <a:ea typeface="Courier New"/>
                <a:cs typeface="Courier New"/>
                <a:sym typeface="Courier New"/>
              </a:rPr>
              <a:t>onSaveAssignment(); formupdate.reset(); </a:t>
            </a:r>
            <a:r>
              <a:rPr b="1" lang="fr" sz="800">
                <a:solidFill>
                  <a:srgbClr val="A31515"/>
                </a:solidFill>
                <a:highlight>
                  <a:srgbClr val="FFFFFF"/>
                </a:highlight>
                <a:latin typeface="Courier New"/>
                <a:ea typeface="Courier New"/>
                <a:cs typeface="Courier New"/>
                <a:sym typeface="Courier New"/>
              </a:rPr>
              <a:t>"</a:t>
            </a:r>
            <a:r>
              <a:rPr b="1" lang="fr" sz="800">
                <a:solidFill>
                  <a:srgbClr val="800000"/>
                </a:solidFill>
                <a:highlight>
                  <a:srgbClr val="FFFFFF"/>
                </a:highlight>
                <a:latin typeface="Courier New"/>
                <a:ea typeface="Courier New"/>
                <a:cs typeface="Courier New"/>
                <a:sym typeface="Courier New"/>
              </a:rPr>
              <a:t>&gt;</a:t>
            </a:r>
            <a:endParaRPr b="1" sz="8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800000"/>
                </a:solidFill>
                <a:highlight>
                  <a:srgbClr val="FFFFFF"/>
                </a:highlight>
                <a:latin typeface="Courier New"/>
                <a:ea typeface="Courier New"/>
                <a:cs typeface="Courier New"/>
                <a:sym typeface="Courier New"/>
              </a:rPr>
              <a:t>&lt;mat-form-field&gt;</a:t>
            </a:r>
            <a:endParaRPr b="1" sz="8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800000"/>
                </a:solidFill>
                <a:highlight>
                  <a:srgbClr val="FFFFFF"/>
                </a:highlight>
                <a:latin typeface="Courier New"/>
                <a:ea typeface="Courier New"/>
                <a:cs typeface="Courier New"/>
                <a:sym typeface="Courier New"/>
              </a:rPr>
              <a:t>&lt;input</a:t>
            </a:r>
            <a:r>
              <a:rPr b="1" lang="fr" sz="800">
                <a:solidFill>
                  <a:srgbClr val="000000"/>
                </a:solidFill>
                <a:highlight>
                  <a:srgbClr val="FFFFFF"/>
                </a:highlight>
                <a:latin typeface="Courier New"/>
                <a:ea typeface="Courier New"/>
                <a:cs typeface="Courier New"/>
                <a:sym typeface="Courier New"/>
              </a:rPr>
              <a:t> </a:t>
            </a:r>
            <a:r>
              <a:rPr b="1" lang="fr" sz="800">
                <a:solidFill>
                  <a:srgbClr val="FF0000"/>
                </a:solidFill>
                <a:highlight>
                  <a:srgbClr val="FFFFFF"/>
                </a:highlight>
                <a:latin typeface="Courier New"/>
                <a:ea typeface="Courier New"/>
                <a:cs typeface="Courier New"/>
                <a:sym typeface="Courier New"/>
              </a:rPr>
              <a:t>matInput</a:t>
            </a:r>
            <a:r>
              <a:rPr b="1" lang="fr" sz="800">
                <a:solidFill>
                  <a:srgbClr val="000000"/>
                </a:solidFill>
                <a:highlight>
                  <a:srgbClr val="FFFFFF"/>
                </a:highlight>
                <a:latin typeface="Courier New"/>
                <a:ea typeface="Courier New"/>
                <a:cs typeface="Courier New"/>
                <a:sym typeface="Courier New"/>
              </a:rPr>
              <a:t> </a:t>
            </a:r>
            <a:r>
              <a:rPr b="1" lang="fr" sz="800">
                <a:solidFill>
                  <a:srgbClr val="FF0000"/>
                </a:solidFill>
                <a:highlight>
                  <a:srgbClr val="FFFFFF"/>
                </a:highlight>
                <a:latin typeface="Courier New"/>
                <a:ea typeface="Courier New"/>
                <a:cs typeface="Courier New"/>
                <a:sym typeface="Courier New"/>
              </a:rPr>
              <a:t>placeholder</a:t>
            </a:r>
            <a:r>
              <a:rPr b="1" lang="fr" sz="800">
                <a:solidFill>
                  <a:srgbClr val="000000"/>
                </a:solidFill>
                <a:highlight>
                  <a:srgbClr val="FFFFFF"/>
                </a:highlight>
                <a:latin typeface="Courier New"/>
                <a:ea typeface="Courier New"/>
                <a:cs typeface="Courier New"/>
                <a:sym typeface="Courier New"/>
              </a:rPr>
              <a:t>=</a:t>
            </a:r>
            <a:r>
              <a:rPr b="1" lang="fr" sz="800">
                <a:solidFill>
                  <a:srgbClr val="0000FF"/>
                </a:solidFill>
                <a:highlight>
                  <a:srgbClr val="FFFFFF"/>
                </a:highlight>
                <a:latin typeface="Courier New"/>
                <a:ea typeface="Courier New"/>
                <a:cs typeface="Courier New"/>
                <a:sym typeface="Courier New"/>
              </a:rPr>
              <a:t>"Edition du nom"</a:t>
            </a:r>
            <a:r>
              <a:rPr b="1" lang="fr" sz="800">
                <a:solidFill>
                  <a:srgbClr val="000000"/>
                </a:solidFill>
                <a:highlight>
                  <a:srgbClr val="FFFFFF"/>
                </a:highlight>
                <a:latin typeface="Courier New"/>
                <a:ea typeface="Courier New"/>
                <a:cs typeface="Courier New"/>
                <a:sym typeface="Courier New"/>
              </a:rPr>
              <a:t> </a:t>
            </a:r>
            <a:r>
              <a:rPr b="1" lang="fr" sz="800">
                <a:solidFill>
                  <a:srgbClr val="FF0000"/>
                </a:solidFill>
                <a:highlight>
                  <a:srgbClr val="FFFFFF"/>
                </a:highlight>
                <a:latin typeface="Courier New"/>
                <a:ea typeface="Courier New"/>
                <a:cs typeface="Courier New"/>
                <a:sym typeface="Courier New"/>
              </a:rPr>
              <a:t>[(ngModel)]</a:t>
            </a:r>
            <a:r>
              <a:rPr b="1" lang="fr" sz="800">
                <a:solidFill>
                  <a:srgbClr val="000000"/>
                </a:solidFill>
                <a:highlight>
                  <a:srgbClr val="FFFFFF"/>
                </a:highlight>
                <a:latin typeface="Courier New"/>
                <a:ea typeface="Courier New"/>
                <a:cs typeface="Courier New"/>
                <a:sym typeface="Courier New"/>
              </a:rPr>
              <a:t>=</a:t>
            </a:r>
            <a:r>
              <a:rPr b="1" lang="fr" sz="800">
                <a:solidFill>
                  <a:srgbClr val="A31515"/>
                </a:solidFill>
                <a:highlight>
                  <a:srgbClr val="FFFFFF"/>
                </a:highlight>
                <a:latin typeface="Courier New"/>
                <a:ea typeface="Courier New"/>
                <a:cs typeface="Courier New"/>
                <a:sym typeface="Courier New"/>
              </a:rPr>
              <a:t>"</a:t>
            </a:r>
            <a:r>
              <a:rPr b="1" lang="fr" sz="800">
                <a:solidFill>
                  <a:srgbClr val="000000"/>
                </a:solidFill>
                <a:highlight>
                  <a:srgbClr val="FFFFFF"/>
                </a:highlight>
                <a:latin typeface="Courier New"/>
                <a:ea typeface="Courier New"/>
                <a:cs typeface="Courier New"/>
                <a:sym typeface="Courier New"/>
              </a:rPr>
              <a:t>nomAssignment</a:t>
            </a:r>
            <a:r>
              <a:rPr b="1" lang="fr" sz="800">
                <a:solidFill>
                  <a:srgbClr val="A31515"/>
                </a:solidFill>
                <a:highlight>
                  <a:srgbClr val="FFFFFF"/>
                </a:highlight>
                <a:latin typeface="Courier New"/>
                <a:ea typeface="Courier New"/>
                <a:cs typeface="Courier New"/>
                <a:sym typeface="Courier New"/>
              </a:rPr>
              <a:t>"</a:t>
            </a:r>
            <a:r>
              <a:rPr b="1" lang="fr" sz="800">
                <a:solidFill>
                  <a:srgbClr val="000000"/>
                </a:solidFill>
                <a:highlight>
                  <a:srgbClr val="FFFFFF"/>
                </a:highlight>
                <a:latin typeface="Courier New"/>
                <a:ea typeface="Courier New"/>
                <a:cs typeface="Courier New"/>
                <a:sym typeface="Courier New"/>
              </a:rPr>
              <a:t> </a:t>
            </a:r>
            <a:r>
              <a:rPr b="1" lang="fr" sz="800">
                <a:solidFill>
                  <a:srgbClr val="FF0000"/>
                </a:solidFill>
                <a:highlight>
                  <a:srgbClr val="FFFFFF"/>
                </a:highlight>
                <a:latin typeface="Courier New"/>
                <a:ea typeface="Courier New"/>
                <a:cs typeface="Courier New"/>
                <a:sym typeface="Courier New"/>
              </a:rPr>
              <a:t>name</a:t>
            </a:r>
            <a:r>
              <a:rPr b="1" lang="fr" sz="800">
                <a:solidFill>
                  <a:srgbClr val="000000"/>
                </a:solidFill>
                <a:highlight>
                  <a:srgbClr val="FFFFFF"/>
                </a:highlight>
                <a:latin typeface="Courier New"/>
                <a:ea typeface="Courier New"/>
                <a:cs typeface="Courier New"/>
                <a:sym typeface="Courier New"/>
              </a:rPr>
              <a:t>=</a:t>
            </a:r>
            <a:r>
              <a:rPr b="1" lang="fr" sz="800">
                <a:solidFill>
                  <a:srgbClr val="0000FF"/>
                </a:solidFill>
                <a:highlight>
                  <a:srgbClr val="FFFFFF"/>
                </a:highlight>
                <a:latin typeface="Courier New"/>
                <a:ea typeface="Courier New"/>
                <a:cs typeface="Courier New"/>
                <a:sym typeface="Courier New"/>
              </a:rPr>
              <a:t>"assignment-name"</a:t>
            </a:r>
            <a:r>
              <a:rPr b="1" lang="fr" sz="800">
                <a:solidFill>
                  <a:srgbClr val="800000"/>
                </a:solidFill>
                <a:highlight>
                  <a:srgbClr val="FFFFFF"/>
                </a:highlight>
                <a:latin typeface="Courier New"/>
                <a:ea typeface="Courier New"/>
                <a:cs typeface="Courier New"/>
                <a:sym typeface="Courier New"/>
              </a:rPr>
              <a:t>&gt;</a:t>
            </a:r>
            <a:endParaRPr b="1" sz="8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800000"/>
                </a:solidFill>
                <a:highlight>
                  <a:srgbClr val="FFFFFF"/>
                </a:highlight>
                <a:latin typeface="Courier New"/>
                <a:ea typeface="Courier New"/>
                <a:cs typeface="Courier New"/>
                <a:sym typeface="Courier New"/>
              </a:rPr>
              <a:t>&lt;/mat-form-field&gt;</a:t>
            </a:r>
            <a:endParaRPr b="1" sz="8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800000"/>
                </a:solidFill>
                <a:highlight>
                  <a:srgbClr val="FFFFFF"/>
                </a:highlight>
                <a:latin typeface="Courier New"/>
                <a:ea typeface="Courier New"/>
                <a:cs typeface="Courier New"/>
                <a:sym typeface="Courier New"/>
              </a:rPr>
              <a:t>&lt;mat-form-field&gt;</a:t>
            </a:r>
            <a:endParaRPr b="1" sz="8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800000"/>
                </a:solidFill>
                <a:highlight>
                  <a:srgbClr val="FFFFFF"/>
                </a:highlight>
                <a:latin typeface="Courier New"/>
                <a:ea typeface="Courier New"/>
                <a:cs typeface="Courier New"/>
                <a:sym typeface="Courier New"/>
              </a:rPr>
              <a:t>&lt;input</a:t>
            </a:r>
            <a:r>
              <a:rPr b="1" lang="fr" sz="800">
                <a:solidFill>
                  <a:srgbClr val="000000"/>
                </a:solidFill>
                <a:highlight>
                  <a:srgbClr val="FFFFFF"/>
                </a:highlight>
                <a:latin typeface="Courier New"/>
                <a:ea typeface="Courier New"/>
                <a:cs typeface="Courier New"/>
                <a:sym typeface="Courier New"/>
              </a:rPr>
              <a:t> </a:t>
            </a:r>
            <a:r>
              <a:rPr b="1" lang="fr" sz="800">
                <a:solidFill>
                  <a:srgbClr val="FF0000"/>
                </a:solidFill>
                <a:highlight>
                  <a:srgbClr val="FFFFFF"/>
                </a:highlight>
                <a:latin typeface="Courier New"/>
                <a:ea typeface="Courier New"/>
                <a:cs typeface="Courier New"/>
                <a:sym typeface="Courier New"/>
              </a:rPr>
              <a:t>matInput</a:t>
            </a:r>
            <a:r>
              <a:rPr b="1" lang="fr" sz="800">
                <a:solidFill>
                  <a:srgbClr val="000000"/>
                </a:solidFill>
                <a:highlight>
                  <a:srgbClr val="FFFFFF"/>
                </a:highlight>
                <a:latin typeface="Courier New"/>
                <a:ea typeface="Courier New"/>
                <a:cs typeface="Courier New"/>
                <a:sym typeface="Courier New"/>
              </a:rPr>
              <a:t> </a:t>
            </a:r>
            <a:r>
              <a:rPr b="1" lang="fr" sz="800">
                <a:solidFill>
                  <a:srgbClr val="FF0000"/>
                </a:solidFill>
                <a:highlight>
                  <a:srgbClr val="FFFFFF"/>
                </a:highlight>
                <a:latin typeface="Courier New"/>
                <a:ea typeface="Courier New"/>
                <a:cs typeface="Courier New"/>
                <a:sym typeface="Courier New"/>
              </a:rPr>
              <a:t>[matDatepicker]</a:t>
            </a:r>
            <a:r>
              <a:rPr b="1" lang="fr" sz="800">
                <a:solidFill>
                  <a:srgbClr val="000000"/>
                </a:solidFill>
                <a:highlight>
                  <a:srgbClr val="FFFFFF"/>
                </a:highlight>
                <a:latin typeface="Courier New"/>
                <a:ea typeface="Courier New"/>
                <a:cs typeface="Courier New"/>
                <a:sym typeface="Courier New"/>
              </a:rPr>
              <a:t>=</a:t>
            </a:r>
            <a:r>
              <a:rPr b="1" lang="fr" sz="800">
                <a:solidFill>
                  <a:srgbClr val="A31515"/>
                </a:solidFill>
                <a:highlight>
                  <a:srgbClr val="FFFFFF"/>
                </a:highlight>
                <a:latin typeface="Courier New"/>
                <a:ea typeface="Courier New"/>
                <a:cs typeface="Courier New"/>
                <a:sym typeface="Courier New"/>
              </a:rPr>
              <a:t>"</a:t>
            </a:r>
            <a:r>
              <a:rPr b="1" lang="fr" sz="800">
                <a:solidFill>
                  <a:srgbClr val="000000"/>
                </a:solidFill>
                <a:highlight>
                  <a:srgbClr val="FFFFFF"/>
                </a:highlight>
                <a:latin typeface="Courier New"/>
                <a:ea typeface="Courier New"/>
                <a:cs typeface="Courier New"/>
                <a:sym typeface="Courier New"/>
              </a:rPr>
              <a:t>picker</a:t>
            </a:r>
            <a:r>
              <a:rPr b="1" lang="fr" sz="800">
                <a:solidFill>
                  <a:srgbClr val="A31515"/>
                </a:solidFill>
                <a:highlight>
                  <a:srgbClr val="FFFFFF"/>
                </a:highlight>
                <a:latin typeface="Courier New"/>
                <a:ea typeface="Courier New"/>
                <a:cs typeface="Courier New"/>
                <a:sym typeface="Courier New"/>
              </a:rPr>
              <a:t>"</a:t>
            </a:r>
            <a:r>
              <a:rPr b="1" lang="fr" sz="800">
                <a:solidFill>
                  <a:srgbClr val="000000"/>
                </a:solidFill>
                <a:highlight>
                  <a:srgbClr val="FFFFFF"/>
                </a:highlight>
                <a:latin typeface="Courier New"/>
                <a:ea typeface="Courier New"/>
                <a:cs typeface="Courier New"/>
                <a:sym typeface="Courier New"/>
              </a:rPr>
              <a:t> </a:t>
            </a:r>
            <a:r>
              <a:rPr b="1" lang="fr" sz="800">
                <a:solidFill>
                  <a:srgbClr val="FF0000"/>
                </a:solidFill>
                <a:highlight>
                  <a:srgbClr val="FFFFFF"/>
                </a:highlight>
                <a:latin typeface="Courier New"/>
                <a:ea typeface="Courier New"/>
                <a:cs typeface="Courier New"/>
                <a:sym typeface="Courier New"/>
              </a:rPr>
              <a:t>placeholder</a:t>
            </a:r>
            <a:r>
              <a:rPr b="1" lang="fr" sz="800">
                <a:solidFill>
                  <a:srgbClr val="000000"/>
                </a:solidFill>
                <a:highlight>
                  <a:srgbClr val="FFFFFF"/>
                </a:highlight>
                <a:latin typeface="Courier New"/>
                <a:ea typeface="Courier New"/>
                <a:cs typeface="Courier New"/>
                <a:sym typeface="Courier New"/>
              </a:rPr>
              <a:t>=</a:t>
            </a:r>
            <a:r>
              <a:rPr b="1" lang="fr" sz="800">
                <a:solidFill>
                  <a:srgbClr val="0000FF"/>
                </a:solidFill>
                <a:highlight>
                  <a:srgbClr val="FFFFFF"/>
                </a:highlight>
                <a:latin typeface="Courier New"/>
                <a:ea typeface="Courier New"/>
                <a:cs typeface="Courier New"/>
                <a:sym typeface="Courier New"/>
              </a:rPr>
              <a:t>"Edition de la date"</a:t>
            </a:r>
            <a:r>
              <a:rPr b="1" lang="fr" sz="800">
                <a:solidFill>
                  <a:srgbClr val="000000"/>
                </a:solidFill>
                <a:highlight>
                  <a:srgbClr val="FFFFFF"/>
                </a:highlight>
                <a:latin typeface="Courier New"/>
                <a:ea typeface="Courier New"/>
                <a:cs typeface="Courier New"/>
                <a:sym typeface="Courier New"/>
              </a:rPr>
              <a:t> </a:t>
            </a:r>
            <a:r>
              <a:rPr b="1" lang="fr" sz="800">
                <a:solidFill>
                  <a:srgbClr val="FF0000"/>
                </a:solidFill>
                <a:highlight>
                  <a:srgbClr val="FFFFFF"/>
                </a:highlight>
                <a:latin typeface="Courier New"/>
                <a:ea typeface="Courier New"/>
                <a:cs typeface="Courier New"/>
                <a:sym typeface="Courier New"/>
              </a:rPr>
              <a:t>[(ngModel)]</a:t>
            </a:r>
            <a:r>
              <a:rPr b="1" lang="fr" sz="800">
                <a:solidFill>
                  <a:srgbClr val="000000"/>
                </a:solidFill>
                <a:highlight>
                  <a:srgbClr val="FFFFFF"/>
                </a:highlight>
                <a:latin typeface="Courier New"/>
                <a:ea typeface="Courier New"/>
                <a:cs typeface="Courier New"/>
                <a:sym typeface="Courier New"/>
              </a:rPr>
              <a:t>=</a:t>
            </a:r>
            <a:r>
              <a:rPr b="1" lang="fr" sz="800">
                <a:solidFill>
                  <a:srgbClr val="A31515"/>
                </a:solidFill>
                <a:highlight>
                  <a:srgbClr val="FFFFFF"/>
                </a:highlight>
                <a:latin typeface="Courier New"/>
                <a:ea typeface="Courier New"/>
                <a:cs typeface="Courier New"/>
                <a:sym typeface="Courier New"/>
              </a:rPr>
              <a:t>"</a:t>
            </a:r>
            <a:r>
              <a:rPr b="1" lang="fr" sz="800">
                <a:solidFill>
                  <a:srgbClr val="000000"/>
                </a:solidFill>
                <a:highlight>
                  <a:srgbClr val="FFFFFF"/>
                </a:highlight>
                <a:latin typeface="Courier New"/>
                <a:ea typeface="Courier New"/>
                <a:cs typeface="Courier New"/>
                <a:sym typeface="Courier New"/>
              </a:rPr>
              <a:t>dateDeRendu</a:t>
            </a:r>
            <a:r>
              <a:rPr b="1" lang="fr" sz="800">
                <a:solidFill>
                  <a:srgbClr val="A31515"/>
                </a:solidFill>
                <a:highlight>
                  <a:srgbClr val="FFFFFF"/>
                </a:highlight>
                <a:latin typeface="Courier New"/>
                <a:ea typeface="Courier New"/>
                <a:cs typeface="Courier New"/>
                <a:sym typeface="Courier New"/>
              </a:rPr>
              <a:t>"</a:t>
            </a:r>
            <a:r>
              <a:rPr b="1" lang="fr" sz="800">
                <a:solidFill>
                  <a:srgbClr val="000000"/>
                </a:solidFill>
                <a:highlight>
                  <a:srgbClr val="FFFFFF"/>
                </a:highlight>
                <a:latin typeface="Courier New"/>
                <a:ea typeface="Courier New"/>
                <a:cs typeface="Courier New"/>
                <a:sym typeface="Courier New"/>
              </a:rPr>
              <a:t> </a:t>
            </a:r>
            <a:r>
              <a:rPr b="1" lang="fr" sz="800">
                <a:solidFill>
                  <a:srgbClr val="FF0000"/>
                </a:solidFill>
                <a:highlight>
                  <a:srgbClr val="FFFFFF"/>
                </a:highlight>
                <a:latin typeface="Courier New"/>
                <a:ea typeface="Courier New"/>
                <a:cs typeface="Courier New"/>
                <a:sym typeface="Courier New"/>
              </a:rPr>
              <a:t>name</a:t>
            </a:r>
            <a:r>
              <a:rPr b="1" lang="fr" sz="800">
                <a:solidFill>
                  <a:srgbClr val="000000"/>
                </a:solidFill>
                <a:highlight>
                  <a:srgbClr val="FFFFFF"/>
                </a:highlight>
                <a:latin typeface="Courier New"/>
                <a:ea typeface="Courier New"/>
                <a:cs typeface="Courier New"/>
                <a:sym typeface="Courier New"/>
              </a:rPr>
              <a:t>=</a:t>
            </a:r>
            <a:r>
              <a:rPr b="1" lang="fr" sz="800">
                <a:solidFill>
                  <a:srgbClr val="0000FF"/>
                </a:solidFill>
                <a:highlight>
                  <a:srgbClr val="FFFFFF"/>
                </a:highlight>
                <a:latin typeface="Courier New"/>
                <a:ea typeface="Courier New"/>
                <a:cs typeface="Courier New"/>
                <a:sym typeface="Courier New"/>
              </a:rPr>
              <a:t>"date"</a:t>
            </a:r>
            <a:r>
              <a:rPr b="1" lang="fr" sz="800">
                <a:solidFill>
                  <a:srgbClr val="800000"/>
                </a:solidFill>
                <a:highlight>
                  <a:srgbClr val="FFFFFF"/>
                </a:highlight>
                <a:latin typeface="Courier New"/>
                <a:ea typeface="Courier New"/>
                <a:cs typeface="Courier New"/>
                <a:sym typeface="Courier New"/>
              </a:rPr>
              <a:t>&gt;</a:t>
            </a:r>
            <a:endParaRPr b="1" sz="8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800000"/>
                </a:solidFill>
                <a:highlight>
                  <a:srgbClr val="FFFFFF"/>
                </a:highlight>
                <a:latin typeface="Courier New"/>
                <a:ea typeface="Courier New"/>
                <a:cs typeface="Courier New"/>
                <a:sym typeface="Courier New"/>
              </a:rPr>
              <a:t>&lt;mat-datepicker-toggle</a:t>
            </a:r>
            <a:r>
              <a:rPr b="1" lang="fr" sz="800">
                <a:solidFill>
                  <a:srgbClr val="000000"/>
                </a:solidFill>
                <a:highlight>
                  <a:srgbClr val="FFFFFF"/>
                </a:highlight>
                <a:latin typeface="Courier New"/>
                <a:ea typeface="Courier New"/>
                <a:cs typeface="Courier New"/>
                <a:sym typeface="Courier New"/>
              </a:rPr>
              <a:t> </a:t>
            </a:r>
            <a:r>
              <a:rPr b="1" lang="fr" sz="800">
                <a:solidFill>
                  <a:srgbClr val="FF0000"/>
                </a:solidFill>
                <a:highlight>
                  <a:srgbClr val="FFFFFF"/>
                </a:highlight>
                <a:latin typeface="Courier New"/>
                <a:ea typeface="Courier New"/>
                <a:cs typeface="Courier New"/>
                <a:sym typeface="Courier New"/>
              </a:rPr>
              <a:t>matSuffix</a:t>
            </a:r>
            <a:r>
              <a:rPr b="1" lang="fr" sz="800">
                <a:solidFill>
                  <a:srgbClr val="000000"/>
                </a:solidFill>
                <a:highlight>
                  <a:srgbClr val="FFFFFF"/>
                </a:highlight>
                <a:latin typeface="Courier New"/>
                <a:ea typeface="Courier New"/>
                <a:cs typeface="Courier New"/>
                <a:sym typeface="Courier New"/>
              </a:rPr>
              <a:t> </a:t>
            </a:r>
            <a:r>
              <a:rPr b="1" lang="fr" sz="800">
                <a:solidFill>
                  <a:srgbClr val="FF0000"/>
                </a:solidFill>
                <a:highlight>
                  <a:srgbClr val="FFFFFF"/>
                </a:highlight>
                <a:latin typeface="Courier New"/>
                <a:ea typeface="Courier New"/>
                <a:cs typeface="Courier New"/>
                <a:sym typeface="Courier New"/>
              </a:rPr>
              <a:t>[for]</a:t>
            </a:r>
            <a:r>
              <a:rPr b="1" lang="fr" sz="800">
                <a:solidFill>
                  <a:srgbClr val="000000"/>
                </a:solidFill>
                <a:highlight>
                  <a:srgbClr val="FFFFFF"/>
                </a:highlight>
                <a:latin typeface="Courier New"/>
                <a:ea typeface="Courier New"/>
                <a:cs typeface="Courier New"/>
                <a:sym typeface="Courier New"/>
              </a:rPr>
              <a:t>=</a:t>
            </a:r>
            <a:r>
              <a:rPr b="1" lang="fr" sz="800">
                <a:solidFill>
                  <a:srgbClr val="A31515"/>
                </a:solidFill>
                <a:highlight>
                  <a:srgbClr val="FFFFFF"/>
                </a:highlight>
                <a:latin typeface="Courier New"/>
                <a:ea typeface="Courier New"/>
                <a:cs typeface="Courier New"/>
                <a:sym typeface="Courier New"/>
              </a:rPr>
              <a:t>"</a:t>
            </a:r>
            <a:r>
              <a:rPr b="1" lang="fr" sz="800">
                <a:solidFill>
                  <a:srgbClr val="000000"/>
                </a:solidFill>
                <a:highlight>
                  <a:srgbClr val="FFFFFF"/>
                </a:highlight>
                <a:latin typeface="Courier New"/>
                <a:ea typeface="Courier New"/>
                <a:cs typeface="Courier New"/>
                <a:sym typeface="Courier New"/>
              </a:rPr>
              <a:t>picker</a:t>
            </a:r>
            <a:r>
              <a:rPr b="1" lang="fr" sz="800">
                <a:solidFill>
                  <a:srgbClr val="A31515"/>
                </a:solidFill>
                <a:highlight>
                  <a:srgbClr val="FFFFFF"/>
                </a:highlight>
                <a:latin typeface="Courier New"/>
                <a:ea typeface="Courier New"/>
                <a:cs typeface="Courier New"/>
                <a:sym typeface="Courier New"/>
              </a:rPr>
              <a:t>"</a:t>
            </a:r>
            <a:r>
              <a:rPr b="1" lang="fr" sz="800">
                <a:solidFill>
                  <a:srgbClr val="800000"/>
                </a:solidFill>
                <a:highlight>
                  <a:srgbClr val="FFFFFF"/>
                </a:highlight>
                <a:latin typeface="Courier New"/>
                <a:ea typeface="Courier New"/>
                <a:cs typeface="Courier New"/>
                <a:sym typeface="Courier New"/>
              </a:rPr>
              <a:t>&gt;</a:t>
            </a:r>
            <a:endParaRPr b="1" sz="8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800000"/>
                </a:solidFill>
                <a:highlight>
                  <a:srgbClr val="FFFFFF"/>
                </a:highlight>
                <a:latin typeface="Courier New"/>
                <a:ea typeface="Courier New"/>
                <a:cs typeface="Courier New"/>
                <a:sym typeface="Courier New"/>
              </a:rPr>
              <a:t>&lt;/mat-datepicker-toggle&gt;</a:t>
            </a:r>
            <a:endParaRPr b="1" sz="8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800000"/>
                </a:solidFill>
                <a:highlight>
                  <a:srgbClr val="FFFFFF"/>
                </a:highlight>
                <a:latin typeface="Courier New"/>
                <a:ea typeface="Courier New"/>
                <a:cs typeface="Courier New"/>
                <a:sym typeface="Courier New"/>
              </a:rPr>
              <a:t>&lt;mat-datepicker</a:t>
            </a:r>
            <a:r>
              <a:rPr b="1" lang="fr" sz="800">
                <a:solidFill>
                  <a:srgbClr val="000000"/>
                </a:solidFill>
                <a:highlight>
                  <a:srgbClr val="FFFFFF"/>
                </a:highlight>
                <a:latin typeface="Courier New"/>
                <a:ea typeface="Courier New"/>
                <a:cs typeface="Courier New"/>
                <a:sym typeface="Courier New"/>
              </a:rPr>
              <a:t> </a:t>
            </a:r>
            <a:r>
              <a:rPr b="1" lang="fr" sz="800">
                <a:solidFill>
                  <a:srgbClr val="FF0000"/>
                </a:solidFill>
                <a:highlight>
                  <a:srgbClr val="FFFFFF"/>
                </a:highlight>
                <a:latin typeface="Courier New"/>
                <a:ea typeface="Courier New"/>
                <a:cs typeface="Courier New"/>
                <a:sym typeface="Courier New"/>
              </a:rPr>
              <a:t>#picker</a:t>
            </a:r>
            <a:r>
              <a:rPr b="1" lang="fr" sz="800">
                <a:solidFill>
                  <a:srgbClr val="800000"/>
                </a:solidFill>
                <a:highlight>
                  <a:srgbClr val="FFFFFF"/>
                </a:highlight>
                <a:latin typeface="Courier New"/>
                <a:ea typeface="Courier New"/>
                <a:cs typeface="Courier New"/>
                <a:sym typeface="Courier New"/>
              </a:rPr>
              <a:t>&gt;&lt;/mat-datepicker&gt;</a:t>
            </a:r>
            <a:endParaRPr b="1" sz="8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800000"/>
                </a:solidFill>
                <a:highlight>
                  <a:srgbClr val="FFFFFF"/>
                </a:highlight>
                <a:latin typeface="Courier New"/>
                <a:ea typeface="Courier New"/>
                <a:cs typeface="Courier New"/>
                <a:sym typeface="Courier New"/>
              </a:rPr>
              <a:t>&lt;/mat-form-field&gt;</a:t>
            </a:r>
            <a:endParaRPr b="1" sz="8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7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700">
                <a:solidFill>
                  <a:srgbClr val="000000"/>
                </a:solidFill>
                <a:highlight>
                  <a:srgbClr val="FFFFFF"/>
                </a:highlight>
                <a:latin typeface="Courier New"/>
                <a:ea typeface="Courier New"/>
                <a:cs typeface="Courier New"/>
                <a:sym typeface="Courier New"/>
              </a:rPr>
              <a:t>   </a:t>
            </a:r>
            <a:endParaRPr b="1" sz="1600">
              <a:highlight>
                <a:srgbClr val="FFFFFF"/>
              </a:highlight>
            </a:endParaRPr>
          </a:p>
        </p:txBody>
      </p:sp>
      <p:sp>
        <p:nvSpPr>
          <p:cNvPr id="1159" name="Google Shape;1159;p176"/>
          <p:cNvSpPr txBox="1"/>
          <p:nvPr>
            <p:ph idx="1" type="body"/>
          </p:nvPr>
        </p:nvSpPr>
        <p:spPr>
          <a:xfrm>
            <a:off x="4768450" y="1172376"/>
            <a:ext cx="3625500" cy="38958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fr" sz="800">
                <a:solidFill>
                  <a:srgbClr val="800000"/>
                </a:solidFill>
                <a:highlight>
                  <a:srgbClr val="FFFFFF"/>
                </a:highlight>
                <a:latin typeface="Courier New"/>
                <a:ea typeface="Courier New"/>
                <a:cs typeface="Courier New"/>
                <a:sym typeface="Courier New"/>
              </a:rPr>
              <a:t>  </a:t>
            </a:r>
            <a:r>
              <a:rPr b="1" lang="fr" sz="700">
                <a:solidFill>
                  <a:srgbClr val="800000"/>
                </a:solidFill>
                <a:highlight>
                  <a:srgbClr val="FFFFFF"/>
                </a:highlight>
                <a:latin typeface="Courier New"/>
                <a:ea typeface="Courier New"/>
                <a:cs typeface="Courier New"/>
                <a:sym typeface="Courier New"/>
              </a:rPr>
              <a:t> </a:t>
            </a:r>
            <a:r>
              <a:rPr b="1" lang="fr" sz="800">
                <a:solidFill>
                  <a:srgbClr val="000000"/>
                </a:solidFill>
                <a:highlight>
                  <a:srgbClr val="FFFFFF"/>
                </a:highlight>
                <a:latin typeface="Courier New"/>
                <a:ea typeface="Courier New"/>
                <a:cs typeface="Courier New"/>
                <a:sym typeface="Courier New"/>
              </a:rPr>
              <a:t>   </a:t>
            </a:r>
            <a:r>
              <a:rPr b="1" lang="fr" sz="800">
                <a:solidFill>
                  <a:srgbClr val="800000"/>
                </a:solidFill>
                <a:highlight>
                  <a:srgbClr val="FFFFFF"/>
                </a:highlight>
                <a:latin typeface="Courier New"/>
                <a:ea typeface="Courier New"/>
                <a:cs typeface="Courier New"/>
                <a:sym typeface="Courier New"/>
              </a:rPr>
              <a:t>&lt;button</a:t>
            </a:r>
            <a:r>
              <a:rPr b="1" lang="fr" sz="800">
                <a:solidFill>
                  <a:srgbClr val="000000"/>
                </a:solidFill>
                <a:highlight>
                  <a:srgbClr val="FFFFFF"/>
                </a:highlight>
                <a:latin typeface="Courier New"/>
                <a:ea typeface="Courier New"/>
                <a:cs typeface="Courier New"/>
                <a:sym typeface="Courier New"/>
              </a:rPr>
              <a:t> </a:t>
            </a:r>
            <a:r>
              <a:rPr b="1" lang="fr" sz="800">
                <a:solidFill>
                  <a:srgbClr val="FF0000"/>
                </a:solidFill>
                <a:highlight>
                  <a:srgbClr val="FFFFFF"/>
                </a:highlight>
                <a:latin typeface="Courier New"/>
                <a:ea typeface="Courier New"/>
                <a:cs typeface="Courier New"/>
                <a:sym typeface="Courier New"/>
              </a:rPr>
              <a:t>mat-raised-button</a:t>
            </a:r>
            <a:r>
              <a:rPr b="1" lang="fr" sz="800">
                <a:solidFill>
                  <a:srgbClr val="000000"/>
                </a:solidFill>
                <a:highlight>
                  <a:srgbClr val="FFFFFF"/>
                </a:highlight>
                <a:latin typeface="Courier New"/>
                <a:ea typeface="Courier New"/>
                <a:cs typeface="Courier New"/>
                <a:sym typeface="Courier New"/>
              </a:rPr>
              <a:t> </a:t>
            </a:r>
            <a:r>
              <a:rPr b="1" lang="fr" sz="800">
                <a:solidFill>
                  <a:srgbClr val="FF0000"/>
                </a:solidFill>
                <a:highlight>
                  <a:srgbClr val="FFFFFF"/>
                </a:highlight>
                <a:latin typeface="Courier New"/>
                <a:ea typeface="Courier New"/>
                <a:cs typeface="Courier New"/>
                <a:sym typeface="Courier New"/>
              </a:rPr>
              <a:t>color</a:t>
            </a:r>
            <a:r>
              <a:rPr b="1" lang="fr" sz="800">
                <a:solidFill>
                  <a:srgbClr val="000000"/>
                </a:solidFill>
                <a:highlight>
                  <a:srgbClr val="FFFFFF"/>
                </a:highlight>
                <a:latin typeface="Courier New"/>
                <a:ea typeface="Courier New"/>
                <a:cs typeface="Courier New"/>
                <a:sym typeface="Courier New"/>
              </a:rPr>
              <a:t>=</a:t>
            </a:r>
            <a:r>
              <a:rPr b="1" lang="fr" sz="800">
                <a:solidFill>
                  <a:srgbClr val="0000FF"/>
                </a:solidFill>
                <a:highlight>
                  <a:srgbClr val="FFFFFF"/>
                </a:highlight>
                <a:latin typeface="Courier New"/>
                <a:ea typeface="Courier New"/>
                <a:cs typeface="Courier New"/>
                <a:sym typeface="Courier New"/>
              </a:rPr>
              <a:t>"primary"</a:t>
            </a:r>
            <a:r>
              <a:rPr b="1" lang="fr" sz="800">
                <a:solidFill>
                  <a:srgbClr val="000000"/>
                </a:solidFill>
                <a:highlight>
                  <a:srgbClr val="FFFFFF"/>
                </a:highlight>
                <a:latin typeface="Courier New"/>
                <a:ea typeface="Courier New"/>
                <a:cs typeface="Courier New"/>
                <a:sym typeface="Courier New"/>
              </a:rPr>
              <a:t> </a:t>
            </a:r>
            <a:r>
              <a:rPr b="1" lang="fr" sz="800">
                <a:solidFill>
                  <a:srgbClr val="FF0000"/>
                </a:solidFill>
                <a:highlight>
                  <a:srgbClr val="FFFFFF"/>
                </a:highlight>
                <a:latin typeface="Courier New"/>
                <a:ea typeface="Courier New"/>
                <a:cs typeface="Courier New"/>
                <a:sym typeface="Courier New"/>
              </a:rPr>
              <a:t>[disabled]</a:t>
            </a:r>
            <a:r>
              <a:rPr b="1" lang="fr" sz="800">
                <a:solidFill>
                  <a:srgbClr val="000000"/>
                </a:solidFill>
                <a:highlight>
                  <a:srgbClr val="FFFFFF"/>
                </a:highlight>
                <a:latin typeface="Courier New"/>
                <a:ea typeface="Courier New"/>
                <a:cs typeface="Courier New"/>
                <a:sym typeface="Courier New"/>
              </a:rPr>
              <a:t>=</a:t>
            </a:r>
            <a:r>
              <a:rPr b="1" lang="fr" sz="800">
                <a:solidFill>
                  <a:srgbClr val="A31515"/>
                </a:solidFill>
                <a:highlight>
                  <a:srgbClr val="FFFFFF"/>
                </a:highlight>
                <a:latin typeface="Courier New"/>
                <a:ea typeface="Courier New"/>
                <a:cs typeface="Courier New"/>
                <a:sym typeface="Courier New"/>
              </a:rPr>
              <a:t>"</a:t>
            </a:r>
            <a:r>
              <a:rPr b="1" lang="fr" sz="800">
                <a:solidFill>
                  <a:srgbClr val="000000"/>
                </a:solidFill>
                <a:highlight>
                  <a:srgbClr val="FFFFFF"/>
                </a:highlight>
                <a:latin typeface="Courier New"/>
                <a:ea typeface="Courier New"/>
                <a:cs typeface="Courier New"/>
                <a:sym typeface="Courier New"/>
              </a:rPr>
              <a:t>((!nomAssignment)||(!dateDeRendu))</a:t>
            </a:r>
            <a:r>
              <a:rPr b="1" lang="fr" sz="800">
                <a:solidFill>
                  <a:srgbClr val="A31515"/>
                </a:solidFill>
                <a:highlight>
                  <a:srgbClr val="FFFFFF"/>
                </a:highlight>
                <a:latin typeface="Courier New"/>
                <a:ea typeface="Courier New"/>
                <a:cs typeface="Courier New"/>
                <a:sym typeface="Courier New"/>
              </a:rPr>
              <a:t>"</a:t>
            </a:r>
            <a:r>
              <a:rPr b="1" lang="fr" sz="800">
                <a:solidFill>
                  <a:srgbClr val="800000"/>
                </a:solidFill>
                <a:highlight>
                  <a:srgbClr val="FFFFFF"/>
                </a:highlight>
                <a:latin typeface="Courier New"/>
                <a:ea typeface="Courier New"/>
                <a:cs typeface="Courier New"/>
                <a:sym typeface="Courier New"/>
              </a:rPr>
              <a:t>&gt;</a:t>
            </a:r>
            <a:endParaRPr b="1" sz="8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Sauver</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800000"/>
                </a:solidFill>
                <a:highlight>
                  <a:srgbClr val="FFFFFF"/>
                </a:highlight>
                <a:latin typeface="Courier New"/>
                <a:ea typeface="Courier New"/>
                <a:cs typeface="Courier New"/>
                <a:sym typeface="Courier New"/>
              </a:rPr>
              <a:t>&lt;/button&gt;</a:t>
            </a:r>
            <a:endParaRPr b="1" sz="8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800000"/>
                </a:solidFill>
                <a:highlight>
                  <a:srgbClr val="FFFFFF"/>
                </a:highlight>
                <a:latin typeface="Courier New"/>
                <a:ea typeface="Courier New"/>
                <a:cs typeface="Courier New"/>
                <a:sym typeface="Courier New"/>
              </a:rPr>
              <a:t>&lt;/form&gt;</a:t>
            </a:r>
            <a:endParaRPr b="1" sz="8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solidFill>
                  <a:srgbClr val="800000"/>
                </a:solidFill>
                <a:highlight>
                  <a:srgbClr val="FFFFFF"/>
                </a:highlight>
                <a:latin typeface="Courier New"/>
                <a:ea typeface="Courier New"/>
                <a:cs typeface="Courier New"/>
                <a:sym typeface="Courier New"/>
              </a:rPr>
              <a:t>&lt;/div&gt;</a:t>
            </a:r>
            <a:endParaRPr b="1" sz="8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8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800">
              <a:solidFill>
                <a:srgbClr val="800000"/>
              </a:solidFill>
              <a:highlight>
                <a:srgbClr val="FFFFFF"/>
              </a:highlight>
              <a:latin typeface="Courier New"/>
              <a:ea typeface="Courier New"/>
              <a:cs typeface="Courier New"/>
              <a:sym typeface="Courier New"/>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77"/>
          <p:cNvSpPr txBox="1"/>
          <p:nvPr>
            <p:ph type="title"/>
          </p:nvPr>
        </p:nvSpPr>
        <p:spPr>
          <a:xfrm>
            <a:off x="311700" y="216425"/>
            <a:ext cx="8520600" cy="9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Nouveau code pour la partie métier (très similaire au composant details...</a:t>
            </a:r>
            <a:endParaRPr/>
          </a:p>
        </p:txBody>
      </p:sp>
      <p:sp>
        <p:nvSpPr>
          <p:cNvPr id="1165" name="Google Shape;1165;p177"/>
          <p:cNvSpPr txBox="1"/>
          <p:nvPr>
            <p:ph idx="1" type="body"/>
          </p:nvPr>
        </p:nvSpPr>
        <p:spPr>
          <a:xfrm>
            <a:off x="141100" y="1172375"/>
            <a:ext cx="4203300" cy="38958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fr" sz="900">
                <a:solidFill>
                  <a:srgbClr val="0000FF"/>
                </a:solidFill>
                <a:highlight>
                  <a:srgbClr val="FFFFFF"/>
                </a:highlight>
                <a:latin typeface="Courier New"/>
                <a:ea typeface="Courier New"/>
                <a:cs typeface="Courier New"/>
                <a:sym typeface="Courier New"/>
              </a:rPr>
              <a:t>import</a:t>
            </a:r>
            <a:r>
              <a:rPr b="1" lang="fr" sz="900">
                <a:solidFill>
                  <a:srgbClr val="000000"/>
                </a:solidFill>
                <a:highlight>
                  <a:srgbClr val="FFFFFF"/>
                </a:highlight>
                <a:latin typeface="Courier New"/>
                <a:ea typeface="Courier New"/>
                <a:cs typeface="Courier New"/>
                <a:sym typeface="Courier New"/>
              </a:rPr>
              <a:t> { Component, OnInit } </a:t>
            </a:r>
            <a:r>
              <a:rPr b="1" lang="fr" sz="900">
                <a:solidFill>
                  <a:srgbClr val="0000FF"/>
                </a:solidFill>
                <a:highlight>
                  <a:srgbClr val="FFFFFF"/>
                </a:highlight>
                <a:latin typeface="Courier New"/>
                <a:ea typeface="Courier New"/>
                <a:cs typeface="Courier New"/>
                <a:sym typeface="Courier New"/>
              </a:rPr>
              <a:t>from</a:t>
            </a:r>
            <a:r>
              <a:rPr b="1" lang="fr" sz="900">
                <a:solidFill>
                  <a:srgbClr val="000000"/>
                </a:solidFill>
                <a:highlight>
                  <a:srgbClr val="FFFFFF"/>
                </a:highlight>
                <a:latin typeface="Courier New"/>
                <a:ea typeface="Courier New"/>
                <a:cs typeface="Courier New"/>
                <a:sym typeface="Courier New"/>
              </a:rPr>
              <a:t> </a:t>
            </a:r>
            <a:r>
              <a:rPr b="1" lang="fr" sz="900">
                <a:solidFill>
                  <a:srgbClr val="A31515"/>
                </a:solidFill>
                <a:highlight>
                  <a:srgbClr val="FFFFFF"/>
                </a:highlight>
                <a:latin typeface="Courier New"/>
                <a:ea typeface="Courier New"/>
                <a:cs typeface="Courier New"/>
                <a:sym typeface="Courier New"/>
              </a:rPr>
              <a:t>'@angular/core'</a:t>
            </a:r>
            <a:r>
              <a:rPr b="1" lang="fr" sz="900">
                <a:solidFill>
                  <a:srgbClr val="000000"/>
                </a:solidFill>
                <a:highlight>
                  <a:srgbClr val="FFFFFF"/>
                </a:highlight>
                <a:latin typeface="Courier New"/>
                <a:ea typeface="Courier New"/>
                <a:cs typeface="Courier New"/>
                <a:sym typeface="Courier New"/>
              </a:rPr>
              <a:t>;</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900">
                <a:solidFill>
                  <a:srgbClr val="0000FF"/>
                </a:solidFill>
                <a:highlight>
                  <a:srgbClr val="FFFFFF"/>
                </a:highlight>
                <a:latin typeface="Courier New"/>
                <a:ea typeface="Courier New"/>
                <a:cs typeface="Courier New"/>
                <a:sym typeface="Courier New"/>
              </a:rPr>
              <a:t>import</a:t>
            </a:r>
            <a:r>
              <a:rPr b="1" lang="fr" sz="900">
                <a:solidFill>
                  <a:srgbClr val="000000"/>
                </a:solidFill>
                <a:highlight>
                  <a:srgbClr val="FFFFFF"/>
                </a:highlight>
                <a:latin typeface="Courier New"/>
                <a:ea typeface="Courier New"/>
                <a:cs typeface="Courier New"/>
                <a:sym typeface="Courier New"/>
              </a:rPr>
              <a:t> { ActivatedRoute, Router } </a:t>
            </a:r>
            <a:r>
              <a:rPr b="1" lang="fr" sz="900">
                <a:solidFill>
                  <a:srgbClr val="0000FF"/>
                </a:solidFill>
                <a:highlight>
                  <a:srgbClr val="FFFFFF"/>
                </a:highlight>
                <a:latin typeface="Courier New"/>
                <a:ea typeface="Courier New"/>
                <a:cs typeface="Courier New"/>
                <a:sym typeface="Courier New"/>
              </a:rPr>
              <a:t>from</a:t>
            </a:r>
            <a:r>
              <a:rPr b="1" lang="fr" sz="900">
                <a:solidFill>
                  <a:srgbClr val="000000"/>
                </a:solidFill>
                <a:highlight>
                  <a:srgbClr val="FFFFFF"/>
                </a:highlight>
                <a:latin typeface="Courier New"/>
                <a:ea typeface="Courier New"/>
                <a:cs typeface="Courier New"/>
                <a:sym typeface="Courier New"/>
              </a:rPr>
              <a:t> </a:t>
            </a:r>
            <a:r>
              <a:rPr b="1" lang="fr" sz="900">
                <a:solidFill>
                  <a:srgbClr val="A31515"/>
                </a:solidFill>
                <a:highlight>
                  <a:srgbClr val="FFFFFF"/>
                </a:highlight>
                <a:latin typeface="Courier New"/>
                <a:ea typeface="Courier New"/>
                <a:cs typeface="Courier New"/>
                <a:sym typeface="Courier New"/>
              </a:rPr>
              <a:t>'@angular/router'</a:t>
            </a:r>
            <a:r>
              <a:rPr b="1" lang="fr" sz="900">
                <a:solidFill>
                  <a:srgbClr val="000000"/>
                </a:solidFill>
                <a:highlight>
                  <a:srgbClr val="FFFFFF"/>
                </a:highlight>
                <a:latin typeface="Courier New"/>
                <a:ea typeface="Courier New"/>
                <a:cs typeface="Courier New"/>
                <a:sym typeface="Courier New"/>
              </a:rPr>
              <a:t>;</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900">
                <a:solidFill>
                  <a:srgbClr val="0000FF"/>
                </a:solidFill>
                <a:highlight>
                  <a:srgbClr val="FFFFFF"/>
                </a:highlight>
                <a:latin typeface="Courier New"/>
                <a:ea typeface="Courier New"/>
                <a:cs typeface="Courier New"/>
                <a:sym typeface="Courier New"/>
              </a:rPr>
              <a:t>import</a:t>
            </a:r>
            <a:r>
              <a:rPr b="1" lang="fr" sz="900">
                <a:solidFill>
                  <a:srgbClr val="000000"/>
                </a:solidFill>
                <a:highlight>
                  <a:srgbClr val="FFFFFF"/>
                </a:highlight>
                <a:latin typeface="Courier New"/>
                <a:ea typeface="Courier New"/>
                <a:cs typeface="Courier New"/>
                <a:sym typeface="Courier New"/>
              </a:rPr>
              <a:t> { AssignmentsService } </a:t>
            </a:r>
            <a:r>
              <a:rPr b="1" lang="fr" sz="900">
                <a:solidFill>
                  <a:srgbClr val="0000FF"/>
                </a:solidFill>
                <a:highlight>
                  <a:srgbClr val="FFFFFF"/>
                </a:highlight>
                <a:latin typeface="Courier New"/>
                <a:ea typeface="Courier New"/>
                <a:cs typeface="Courier New"/>
                <a:sym typeface="Courier New"/>
              </a:rPr>
              <a:t>from</a:t>
            </a:r>
            <a:r>
              <a:rPr b="1" lang="fr" sz="900">
                <a:solidFill>
                  <a:srgbClr val="000000"/>
                </a:solidFill>
                <a:highlight>
                  <a:srgbClr val="FFFFFF"/>
                </a:highlight>
                <a:latin typeface="Courier New"/>
                <a:ea typeface="Courier New"/>
                <a:cs typeface="Courier New"/>
                <a:sym typeface="Courier New"/>
              </a:rPr>
              <a:t> </a:t>
            </a:r>
            <a:r>
              <a:rPr b="1" lang="fr" sz="900">
                <a:solidFill>
                  <a:srgbClr val="A31515"/>
                </a:solidFill>
                <a:highlight>
                  <a:srgbClr val="FFFFFF"/>
                </a:highlight>
                <a:latin typeface="Courier New"/>
                <a:ea typeface="Courier New"/>
                <a:cs typeface="Courier New"/>
                <a:sym typeface="Courier New"/>
              </a:rPr>
              <a:t>'src/app/shared/assignments.service'</a:t>
            </a:r>
            <a:r>
              <a:rPr b="1" lang="fr" sz="900">
                <a:solidFill>
                  <a:srgbClr val="000000"/>
                </a:solidFill>
                <a:highlight>
                  <a:srgbClr val="FFFFFF"/>
                </a:highlight>
                <a:latin typeface="Courier New"/>
                <a:ea typeface="Courier New"/>
                <a:cs typeface="Courier New"/>
                <a:sym typeface="Courier New"/>
              </a:rPr>
              <a:t>;</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900">
                <a:solidFill>
                  <a:srgbClr val="0000FF"/>
                </a:solidFill>
                <a:highlight>
                  <a:srgbClr val="FFFFFF"/>
                </a:highlight>
                <a:latin typeface="Courier New"/>
                <a:ea typeface="Courier New"/>
                <a:cs typeface="Courier New"/>
                <a:sym typeface="Courier New"/>
              </a:rPr>
              <a:t>import</a:t>
            </a:r>
            <a:r>
              <a:rPr b="1" lang="fr" sz="900">
                <a:solidFill>
                  <a:srgbClr val="000000"/>
                </a:solidFill>
                <a:highlight>
                  <a:srgbClr val="FFFFFF"/>
                </a:highlight>
                <a:latin typeface="Courier New"/>
                <a:ea typeface="Courier New"/>
                <a:cs typeface="Courier New"/>
                <a:sym typeface="Courier New"/>
              </a:rPr>
              <a:t> { Assignment } </a:t>
            </a:r>
            <a:r>
              <a:rPr b="1" lang="fr" sz="900">
                <a:solidFill>
                  <a:srgbClr val="0000FF"/>
                </a:solidFill>
                <a:highlight>
                  <a:srgbClr val="FFFFFF"/>
                </a:highlight>
                <a:latin typeface="Courier New"/>
                <a:ea typeface="Courier New"/>
                <a:cs typeface="Courier New"/>
                <a:sym typeface="Courier New"/>
              </a:rPr>
              <a:t>from</a:t>
            </a:r>
            <a:r>
              <a:rPr b="1" lang="fr" sz="900">
                <a:solidFill>
                  <a:srgbClr val="000000"/>
                </a:solidFill>
                <a:highlight>
                  <a:srgbClr val="FFFFFF"/>
                </a:highlight>
                <a:latin typeface="Courier New"/>
                <a:ea typeface="Courier New"/>
                <a:cs typeface="Courier New"/>
                <a:sym typeface="Courier New"/>
              </a:rPr>
              <a:t> </a:t>
            </a:r>
            <a:r>
              <a:rPr b="1" lang="fr" sz="900">
                <a:solidFill>
                  <a:srgbClr val="A31515"/>
                </a:solidFill>
                <a:highlight>
                  <a:srgbClr val="FFFFFF"/>
                </a:highlight>
                <a:latin typeface="Courier New"/>
                <a:ea typeface="Courier New"/>
                <a:cs typeface="Courier New"/>
                <a:sym typeface="Courier New"/>
              </a:rPr>
              <a:t>'../assignment.model'</a:t>
            </a:r>
            <a:r>
              <a:rPr b="1" lang="fr" sz="900">
                <a:solidFill>
                  <a:srgbClr val="000000"/>
                </a:solidFill>
                <a:highlight>
                  <a:srgbClr val="FFFFFF"/>
                </a:highlight>
                <a:latin typeface="Courier New"/>
                <a:ea typeface="Courier New"/>
                <a:cs typeface="Courier New"/>
                <a:sym typeface="Courier New"/>
              </a:rPr>
              <a:t>;</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@Component({</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selector: </a:t>
            </a:r>
            <a:r>
              <a:rPr b="1" lang="fr" sz="900">
                <a:solidFill>
                  <a:srgbClr val="A31515"/>
                </a:solidFill>
                <a:highlight>
                  <a:srgbClr val="FFFFFF"/>
                </a:highlight>
                <a:latin typeface="Courier New"/>
                <a:ea typeface="Courier New"/>
                <a:cs typeface="Courier New"/>
                <a:sym typeface="Courier New"/>
              </a:rPr>
              <a:t>'app-edit-assignment'</a:t>
            </a:r>
            <a:r>
              <a:rPr b="1" lang="fr" sz="900">
                <a:solidFill>
                  <a:srgbClr val="000000"/>
                </a:solidFill>
                <a:highlight>
                  <a:srgbClr val="FFFFFF"/>
                </a:highlight>
                <a:latin typeface="Courier New"/>
                <a:ea typeface="Courier New"/>
                <a:cs typeface="Courier New"/>
                <a:sym typeface="Courier New"/>
              </a:rPr>
              <a:t>,</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templateUrl: </a:t>
            </a:r>
            <a:r>
              <a:rPr b="1" lang="fr" sz="900">
                <a:solidFill>
                  <a:srgbClr val="A31515"/>
                </a:solidFill>
                <a:highlight>
                  <a:srgbClr val="FFFFFF"/>
                </a:highlight>
                <a:latin typeface="Courier New"/>
                <a:ea typeface="Courier New"/>
                <a:cs typeface="Courier New"/>
                <a:sym typeface="Courier New"/>
              </a:rPr>
              <a:t>'./edit-assignment.component.html'</a:t>
            </a:r>
            <a:r>
              <a:rPr b="1" lang="fr" sz="900">
                <a:solidFill>
                  <a:srgbClr val="000000"/>
                </a:solidFill>
                <a:highlight>
                  <a:srgbClr val="FFFFFF"/>
                </a:highlight>
                <a:latin typeface="Courier New"/>
                <a:ea typeface="Courier New"/>
                <a:cs typeface="Courier New"/>
                <a:sym typeface="Courier New"/>
              </a:rPr>
              <a:t>,</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styleUrls: [</a:t>
            </a:r>
            <a:r>
              <a:rPr b="1" lang="fr" sz="900">
                <a:solidFill>
                  <a:srgbClr val="A31515"/>
                </a:solidFill>
                <a:highlight>
                  <a:srgbClr val="FFFFFF"/>
                </a:highlight>
                <a:latin typeface="Courier New"/>
                <a:ea typeface="Courier New"/>
                <a:cs typeface="Courier New"/>
                <a:sym typeface="Courier New"/>
              </a:rPr>
              <a:t>'./edit-assignment.component.css'</a:t>
            </a:r>
            <a:r>
              <a:rPr b="1" lang="fr" sz="900">
                <a:solidFill>
                  <a:srgbClr val="000000"/>
                </a:solidFill>
                <a:highlight>
                  <a:srgbClr val="FFFFFF"/>
                </a:highlight>
                <a:latin typeface="Courier New"/>
                <a:ea typeface="Courier New"/>
                <a:cs typeface="Courier New"/>
                <a:sym typeface="Courier New"/>
              </a:rPr>
              <a:t>],</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900">
                <a:solidFill>
                  <a:srgbClr val="0000FF"/>
                </a:solidFill>
                <a:highlight>
                  <a:srgbClr val="FFFFFF"/>
                </a:highlight>
                <a:latin typeface="Courier New"/>
                <a:ea typeface="Courier New"/>
                <a:cs typeface="Courier New"/>
                <a:sym typeface="Courier New"/>
              </a:rPr>
              <a:t>export</a:t>
            </a:r>
            <a:r>
              <a:rPr b="1" lang="fr" sz="900">
                <a:solidFill>
                  <a:srgbClr val="000000"/>
                </a:solidFill>
                <a:highlight>
                  <a:srgbClr val="FFFFFF"/>
                </a:highlight>
                <a:latin typeface="Courier New"/>
                <a:ea typeface="Courier New"/>
                <a:cs typeface="Courier New"/>
                <a:sym typeface="Courier New"/>
              </a:rPr>
              <a:t> </a:t>
            </a:r>
            <a:r>
              <a:rPr b="1" lang="fr" sz="900">
                <a:solidFill>
                  <a:srgbClr val="0000FF"/>
                </a:solidFill>
                <a:highlight>
                  <a:srgbClr val="FFFFFF"/>
                </a:highlight>
                <a:latin typeface="Courier New"/>
                <a:ea typeface="Courier New"/>
                <a:cs typeface="Courier New"/>
                <a:sym typeface="Courier New"/>
              </a:rPr>
              <a:t>class</a:t>
            </a:r>
            <a:r>
              <a:rPr b="1" lang="fr" sz="900">
                <a:solidFill>
                  <a:srgbClr val="000000"/>
                </a:solidFill>
                <a:highlight>
                  <a:srgbClr val="FFFFFF"/>
                </a:highlight>
                <a:latin typeface="Courier New"/>
                <a:ea typeface="Courier New"/>
                <a:cs typeface="Courier New"/>
                <a:sym typeface="Courier New"/>
              </a:rPr>
              <a:t> EditAssignmentComponent </a:t>
            </a:r>
            <a:r>
              <a:rPr b="1" lang="fr" sz="900">
                <a:solidFill>
                  <a:srgbClr val="0000FF"/>
                </a:solidFill>
                <a:highlight>
                  <a:srgbClr val="FFFFFF"/>
                </a:highlight>
                <a:latin typeface="Courier New"/>
                <a:ea typeface="Courier New"/>
                <a:cs typeface="Courier New"/>
                <a:sym typeface="Courier New"/>
              </a:rPr>
              <a:t>implements</a:t>
            </a:r>
            <a:r>
              <a:rPr b="1" lang="fr" sz="900">
                <a:solidFill>
                  <a:srgbClr val="000000"/>
                </a:solidFill>
                <a:highlight>
                  <a:srgbClr val="FFFFFF"/>
                </a:highlight>
                <a:latin typeface="Courier New"/>
                <a:ea typeface="Courier New"/>
                <a:cs typeface="Courier New"/>
                <a:sym typeface="Courier New"/>
              </a:rPr>
              <a:t> OnInit {</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assignment!: Assignment | undefined;</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nomAssignment!: string;</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dateDeRendu!: Date;</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a:t>
            </a:r>
            <a:r>
              <a:rPr b="1" lang="fr" sz="900">
                <a:solidFill>
                  <a:srgbClr val="0000FF"/>
                </a:solidFill>
                <a:highlight>
                  <a:srgbClr val="FFFFFF"/>
                </a:highlight>
                <a:latin typeface="Courier New"/>
                <a:ea typeface="Courier New"/>
                <a:cs typeface="Courier New"/>
                <a:sym typeface="Courier New"/>
              </a:rPr>
              <a:t>constructor</a:t>
            </a:r>
            <a:r>
              <a:rPr b="1" lang="fr" sz="900">
                <a:solidFill>
                  <a:srgbClr val="000000"/>
                </a:solidFill>
                <a:highlight>
                  <a:srgbClr val="FFFFFF"/>
                </a:highlight>
                <a:latin typeface="Courier New"/>
                <a:ea typeface="Courier New"/>
                <a:cs typeface="Courier New"/>
                <a:sym typeface="Courier New"/>
              </a:rPr>
              <a:t>(</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a:t>
            </a:r>
            <a:r>
              <a:rPr b="1" lang="fr" sz="900">
                <a:solidFill>
                  <a:srgbClr val="0000FF"/>
                </a:solidFill>
                <a:highlight>
                  <a:srgbClr val="FFFFFF"/>
                </a:highlight>
                <a:latin typeface="Courier New"/>
                <a:ea typeface="Courier New"/>
                <a:cs typeface="Courier New"/>
                <a:sym typeface="Courier New"/>
              </a:rPr>
              <a:t>private</a:t>
            </a:r>
            <a:r>
              <a:rPr b="1" lang="fr" sz="900">
                <a:solidFill>
                  <a:srgbClr val="000000"/>
                </a:solidFill>
                <a:highlight>
                  <a:srgbClr val="FFFFFF"/>
                </a:highlight>
                <a:latin typeface="Courier New"/>
                <a:ea typeface="Courier New"/>
                <a:cs typeface="Courier New"/>
                <a:sym typeface="Courier New"/>
              </a:rPr>
              <a:t> assignmentsService: AssignmentsService,</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a:t>
            </a:r>
            <a:r>
              <a:rPr b="1" lang="fr" sz="900">
                <a:solidFill>
                  <a:srgbClr val="0000FF"/>
                </a:solidFill>
                <a:highlight>
                  <a:srgbClr val="FFFFFF"/>
                </a:highlight>
                <a:latin typeface="Courier New"/>
                <a:ea typeface="Courier New"/>
                <a:cs typeface="Courier New"/>
                <a:sym typeface="Courier New"/>
              </a:rPr>
              <a:t>private</a:t>
            </a:r>
            <a:r>
              <a:rPr b="1" lang="fr" sz="900">
                <a:solidFill>
                  <a:srgbClr val="000000"/>
                </a:solidFill>
                <a:highlight>
                  <a:srgbClr val="FFFFFF"/>
                </a:highlight>
                <a:latin typeface="Courier New"/>
                <a:ea typeface="Courier New"/>
                <a:cs typeface="Courier New"/>
                <a:sym typeface="Courier New"/>
              </a:rPr>
              <a:t> route: ActivatedRoute,</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a:t>
            </a:r>
            <a:r>
              <a:rPr b="1" lang="fr" sz="900">
                <a:solidFill>
                  <a:srgbClr val="0000FF"/>
                </a:solidFill>
                <a:highlight>
                  <a:srgbClr val="FFFFFF"/>
                </a:highlight>
                <a:latin typeface="Courier New"/>
                <a:ea typeface="Courier New"/>
                <a:cs typeface="Courier New"/>
                <a:sym typeface="Courier New"/>
              </a:rPr>
              <a:t>private</a:t>
            </a:r>
            <a:r>
              <a:rPr b="1" lang="fr" sz="900">
                <a:solidFill>
                  <a:srgbClr val="000000"/>
                </a:solidFill>
                <a:highlight>
                  <a:srgbClr val="FFFFFF"/>
                </a:highlight>
                <a:latin typeface="Courier New"/>
                <a:ea typeface="Courier New"/>
                <a:cs typeface="Courier New"/>
                <a:sym typeface="Courier New"/>
              </a:rPr>
              <a:t> router: Router</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 {}</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ngOnInit(): void {</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a:t>
            </a:r>
            <a:r>
              <a:rPr b="1" lang="fr" sz="900">
                <a:solidFill>
                  <a:srgbClr val="0000FF"/>
                </a:solidFill>
                <a:highlight>
                  <a:srgbClr val="FFFFFF"/>
                </a:highlight>
                <a:latin typeface="Courier New"/>
                <a:ea typeface="Courier New"/>
                <a:cs typeface="Courier New"/>
                <a:sym typeface="Courier New"/>
              </a:rPr>
              <a:t>this</a:t>
            </a:r>
            <a:r>
              <a:rPr b="1" lang="fr" sz="900">
                <a:solidFill>
                  <a:srgbClr val="000000"/>
                </a:solidFill>
                <a:highlight>
                  <a:srgbClr val="FFFFFF"/>
                </a:highlight>
                <a:latin typeface="Courier New"/>
                <a:ea typeface="Courier New"/>
                <a:cs typeface="Courier New"/>
                <a:sym typeface="Courier New"/>
              </a:rPr>
              <a:t>.getAssignment();</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900">
              <a:solidFill>
                <a:srgbClr val="0000FF"/>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800">
              <a:solidFill>
                <a:srgbClr val="0000FF"/>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800">
              <a:solidFill>
                <a:srgbClr val="000000"/>
              </a:solidFill>
              <a:highlight>
                <a:srgbClr val="FFFFFF"/>
              </a:highlight>
              <a:latin typeface="Courier New"/>
              <a:ea typeface="Courier New"/>
              <a:cs typeface="Courier New"/>
              <a:sym typeface="Courier New"/>
            </a:endParaRPr>
          </a:p>
        </p:txBody>
      </p:sp>
      <p:sp>
        <p:nvSpPr>
          <p:cNvPr id="1166" name="Google Shape;1166;p177"/>
          <p:cNvSpPr txBox="1"/>
          <p:nvPr>
            <p:ph idx="1" type="body"/>
          </p:nvPr>
        </p:nvSpPr>
        <p:spPr>
          <a:xfrm>
            <a:off x="4514525" y="1172375"/>
            <a:ext cx="4488000" cy="38958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getAssignment() {</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008000"/>
                </a:solidFill>
                <a:highlight>
                  <a:srgbClr val="FFFFFF"/>
                </a:highlight>
                <a:latin typeface="Courier New"/>
                <a:ea typeface="Courier New"/>
                <a:cs typeface="Courier New"/>
                <a:sym typeface="Courier New"/>
              </a:rPr>
              <a:t>// on récupère l'id dans le snapshot passé par le routeur</a:t>
            </a:r>
            <a:endParaRPr b="1" sz="800">
              <a:solidFill>
                <a:srgbClr val="008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008000"/>
                </a:solidFill>
                <a:highlight>
                  <a:srgbClr val="FFFFFF"/>
                </a:highlight>
                <a:latin typeface="Courier New"/>
                <a:ea typeface="Courier New"/>
                <a:cs typeface="Courier New"/>
                <a:sym typeface="Courier New"/>
              </a:rPr>
              <a:t>// le "+" force l'id de type string en "number"</a:t>
            </a:r>
            <a:endParaRPr b="1" sz="800">
              <a:solidFill>
                <a:srgbClr val="008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const</a:t>
            </a:r>
            <a:r>
              <a:rPr b="1" lang="fr" sz="800">
                <a:solidFill>
                  <a:srgbClr val="000000"/>
                </a:solidFill>
                <a:highlight>
                  <a:srgbClr val="FFFFFF"/>
                </a:highlight>
                <a:latin typeface="Courier New"/>
                <a:ea typeface="Courier New"/>
                <a:cs typeface="Courier New"/>
                <a:sym typeface="Courier New"/>
              </a:rPr>
              <a:t> id = +</a:t>
            </a:r>
            <a:r>
              <a:rPr b="1" lang="fr" sz="800">
                <a:solidFill>
                  <a:srgbClr val="0000FF"/>
                </a:solidFill>
                <a:highlight>
                  <a:srgbClr val="FFFFFF"/>
                </a:highlight>
                <a:latin typeface="Courier New"/>
                <a:ea typeface="Courier New"/>
                <a:cs typeface="Courier New"/>
                <a:sym typeface="Courier New"/>
              </a:rPr>
              <a:t>this</a:t>
            </a:r>
            <a:r>
              <a:rPr b="1" lang="fr" sz="800">
                <a:solidFill>
                  <a:srgbClr val="000000"/>
                </a:solidFill>
                <a:highlight>
                  <a:srgbClr val="FFFFFF"/>
                </a:highlight>
                <a:latin typeface="Courier New"/>
                <a:ea typeface="Courier New"/>
                <a:cs typeface="Courier New"/>
                <a:sym typeface="Courier New"/>
              </a:rPr>
              <a:t>.route.snapshot.params[</a:t>
            </a:r>
            <a:r>
              <a:rPr b="1" lang="fr" sz="800">
                <a:solidFill>
                  <a:srgbClr val="A31515"/>
                </a:solidFill>
                <a:highlight>
                  <a:srgbClr val="FFFFFF"/>
                </a:highlight>
                <a:latin typeface="Courier New"/>
                <a:ea typeface="Courier New"/>
                <a:cs typeface="Courier New"/>
                <a:sym typeface="Courier New"/>
              </a:rPr>
              <a:t>'id'</a:t>
            </a:r>
            <a:r>
              <a:rPr b="1" lang="fr" sz="800">
                <a:solidFill>
                  <a:srgbClr val="000000"/>
                </a:solidFill>
                <a:highlight>
                  <a:srgbClr val="FFFFFF"/>
                </a:highlight>
                <a:latin typeface="Courier New"/>
                <a:ea typeface="Courier New"/>
                <a:cs typeface="Courier New"/>
                <a:sym typeface="Courier New"/>
              </a:rPr>
              <a:t>];</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this</a:t>
            </a:r>
            <a:r>
              <a:rPr b="1" lang="fr" sz="800">
                <a:solidFill>
                  <a:srgbClr val="000000"/>
                </a:solidFill>
                <a:highlight>
                  <a:srgbClr val="FFFFFF"/>
                </a:highlight>
                <a:latin typeface="Courier New"/>
                <a:ea typeface="Courier New"/>
                <a:cs typeface="Courier New"/>
                <a:sym typeface="Courier New"/>
              </a:rPr>
              <a:t>.assignmentsService.getAssignment(id).subscribe((assignment) </a:t>
            </a:r>
            <a:r>
              <a:rPr b="1" lang="fr" sz="800">
                <a:solidFill>
                  <a:srgbClr val="0000FF"/>
                </a:solidFill>
                <a:highlight>
                  <a:srgbClr val="FFFFFF"/>
                </a:highlight>
                <a:latin typeface="Courier New"/>
                <a:ea typeface="Courier New"/>
                <a:cs typeface="Courier New"/>
                <a:sym typeface="Courier New"/>
              </a:rPr>
              <a:t>=&gt;</a:t>
            </a:r>
            <a:r>
              <a:rPr b="1" lang="fr" sz="800">
                <a:solidFill>
                  <a:srgbClr val="000000"/>
                </a:solidFill>
                <a:highlight>
                  <a:srgbClr val="FFFFFF"/>
                </a:highlight>
                <a:latin typeface="Courier New"/>
                <a:ea typeface="Courier New"/>
                <a:cs typeface="Courier New"/>
                <a:sym typeface="Courier New"/>
              </a:rPr>
              <a:t> {</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if</a:t>
            </a:r>
            <a:r>
              <a:rPr b="1" lang="fr" sz="800">
                <a:solidFill>
                  <a:srgbClr val="000000"/>
                </a:solidFill>
                <a:highlight>
                  <a:srgbClr val="FFFFFF"/>
                </a:highlight>
                <a:latin typeface="Courier New"/>
                <a:ea typeface="Courier New"/>
                <a:cs typeface="Courier New"/>
                <a:sym typeface="Courier New"/>
              </a:rPr>
              <a:t> (!assignment) </a:t>
            </a:r>
            <a:r>
              <a:rPr b="1" lang="fr" sz="800">
                <a:solidFill>
                  <a:srgbClr val="0000FF"/>
                </a:solidFill>
                <a:highlight>
                  <a:srgbClr val="FFFFFF"/>
                </a:highlight>
                <a:latin typeface="Courier New"/>
                <a:ea typeface="Courier New"/>
                <a:cs typeface="Courier New"/>
                <a:sym typeface="Courier New"/>
              </a:rPr>
              <a:t>return</a:t>
            </a:r>
            <a:r>
              <a:rPr b="1" lang="fr" sz="800">
                <a:solidFill>
                  <a:srgbClr val="000000"/>
                </a:solidFill>
                <a:highlight>
                  <a:srgbClr val="FFFFFF"/>
                </a:highlight>
                <a:latin typeface="Courier New"/>
                <a:ea typeface="Courier New"/>
                <a:cs typeface="Courier New"/>
                <a:sym typeface="Courier New"/>
              </a:rPr>
              <a:t>;</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this</a:t>
            </a:r>
            <a:r>
              <a:rPr b="1" lang="fr" sz="800">
                <a:solidFill>
                  <a:srgbClr val="000000"/>
                </a:solidFill>
                <a:highlight>
                  <a:srgbClr val="FFFFFF"/>
                </a:highlight>
                <a:latin typeface="Courier New"/>
                <a:ea typeface="Courier New"/>
                <a:cs typeface="Courier New"/>
                <a:sym typeface="Courier New"/>
              </a:rPr>
              <a:t>.assignment = assignment;</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008000"/>
                </a:solidFill>
                <a:highlight>
                  <a:srgbClr val="FFFFFF"/>
                </a:highlight>
                <a:latin typeface="Courier New"/>
                <a:ea typeface="Courier New"/>
                <a:cs typeface="Courier New"/>
                <a:sym typeface="Courier New"/>
              </a:rPr>
              <a:t>// Pour pré-remplir le formulaire</a:t>
            </a:r>
            <a:endParaRPr b="1" sz="800">
              <a:solidFill>
                <a:srgbClr val="008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this</a:t>
            </a:r>
            <a:r>
              <a:rPr b="1" lang="fr" sz="800">
                <a:solidFill>
                  <a:srgbClr val="000000"/>
                </a:solidFill>
                <a:highlight>
                  <a:srgbClr val="FFFFFF"/>
                </a:highlight>
                <a:latin typeface="Courier New"/>
                <a:ea typeface="Courier New"/>
                <a:cs typeface="Courier New"/>
                <a:sym typeface="Courier New"/>
              </a:rPr>
              <a:t>.nomAssignment = assignment.nom;</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this</a:t>
            </a:r>
            <a:r>
              <a:rPr b="1" lang="fr" sz="800">
                <a:solidFill>
                  <a:srgbClr val="000000"/>
                </a:solidFill>
                <a:highlight>
                  <a:srgbClr val="FFFFFF"/>
                </a:highlight>
                <a:latin typeface="Courier New"/>
                <a:ea typeface="Courier New"/>
                <a:cs typeface="Courier New"/>
                <a:sym typeface="Courier New"/>
              </a:rPr>
              <a:t>.dateDeRendu = assignment.dateDeRendu;</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onSaveAssignment() {</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if</a:t>
            </a:r>
            <a:r>
              <a:rPr b="1" lang="fr" sz="800">
                <a:solidFill>
                  <a:srgbClr val="000000"/>
                </a:solidFill>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this</a:t>
            </a:r>
            <a:r>
              <a:rPr b="1" lang="fr" sz="800">
                <a:solidFill>
                  <a:srgbClr val="000000"/>
                </a:solidFill>
                <a:highlight>
                  <a:srgbClr val="FFFFFF"/>
                </a:highlight>
                <a:latin typeface="Courier New"/>
                <a:ea typeface="Courier New"/>
                <a:cs typeface="Courier New"/>
                <a:sym typeface="Courier New"/>
              </a:rPr>
              <a:t>.assignment) </a:t>
            </a:r>
            <a:r>
              <a:rPr b="1" lang="fr" sz="800">
                <a:solidFill>
                  <a:srgbClr val="0000FF"/>
                </a:solidFill>
                <a:highlight>
                  <a:srgbClr val="FFFFFF"/>
                </a:highlight>
                <a:latin typeface="Courier New"/>
                <a:ea typeface="Courier New"/>
                <a:cs typeface="Courier New"/>
                <a:sym typeface="Courier New"/>
              </a:rPr>
              <a:t>return</a:t>
            </a:r>
            <a:r>
              <a:rPr b="1" lang="fr" sz="800">
                <a:solidFill>
                  <a:srgbClr val="000000"/>
                </a:solidFill>
                <a:highlight>
                  <a:srgbClr val="FFFFFF"/>
                </a:highlight>
                <a:latin typeface="Courier New"/>
                <a:ea typeface="Courier New"/>
                <a:cs typeface="Courier New"/>
                <a:sym typeface="Courier New"/>
              </a:rPr>
              <a:t>;</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008000"/>
                </a:solidFill>
                <a:highlight>
                  <a:srgbClr val="FFFFFF"/>
                </a:highlight>
                <a:latin typeface="Courier New"/>
                <a:ea typeface="Courier New"/>
                <a:cs typeface="Courier New"/>
                <a:sym typeface="Courier New"/>
              </a:rPr>
              <a:t>// on récupère les valeurs dans le formulaire</a:t>
            </a:r>
            <a:endParaRPr b="1" sz="800">
              <a:solidFill>
                <a:srgbClr val="008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this</a:t>
            </a:r>
            <a:r>
              <a:rPr b="1" lang="fr" sz="800">
                <a:solidFill>
                  <a:srgbClr val="000000"/>
                </a:solidFill>
                <a:highlight>
                  <a:srgbClr val="FFFFFF"/>
                </a:highlight>
                <a:latin typeface="Courier New"/>
                <a:ea typeface="Courier New"/>
                <a:cs typeface="Courier New"/>
                <a:sym typeface="Courier New"/>
              </a:rPr>
              <a:t>.assignment.nom = </a:t>
            </a:r>
            <a:r>
              <a:rPr b="1" lang="fr" sz="800">
                <a:solidFill>
                  <a:srgbClr val="0000FF"/>
                </a:solidFill>
                <a:highlight>
                  <a:srgbClr val="FFFFFF"/>
                </a:highlight>
                <a:latin typeface="Courier New"/>
                <a:ea typeface="Courier New"/>
                <a:cs typeface="Courier New"/>
                <a:sym typeface="Courier New"/>
              </a:rPr>
              <a:t>this</a:t>
            </a:r>
            <a:r>
              <a:rPr b="1" lang="fr" sz="800">
                <a:solidFill>
                  <a:srgbClr val="000000"/>
                </a:solidFill>
                <a:highlight>
                  <a:srgbClr val="FFFFFF"/>
                </a:highlight>
                <a:latin typeface="Courier New"/>
                <a:ea typeface="Courier New"/>
                <a:cs typeface="Courier New"/>
                <a:sym typeface="Courier New"/>
              </a:rPr>
              <a:t>.nomAssignment;</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this</a:t>
            </a:r>
            <a:r>
              <a:rPr b="1" lang="fr" sz="800">
                <a:solidFill>
                  <a:srgbClr val="000000"/>
                </a:solidFill>
                <a:highlight>
                  <a:srgbClr val="FFFFFF"/>
                </a:highlight>
                <a:latin typeface="Courier New"/>
                <a:ea typeface="Courier New"/>
                <a:cs typeface="Courier New"/>
                <a:sym typeface="Courier New"/>
              </a:rPr>
              <a:t>.assignment.dateDeRendu = </a:t>
            </a:r>
            <a:r>
              <a:rPr b="1" lang="fr" sz="800">
                <a:solidFill>
                  <a:srgbClr val="0000FF"/>
                </a:solidFill>
                <a:highlight>
                  <a:srgbClr val="FFFFFF"/>
                </a:highlight>
                <a:latin typeface="Courier New"/>
                <a:ea typeface="Courier New"/>
                <a:cs typeface="Courier New"/>
                <a:sym typeface="Courier New"/>
              </a:rPr>
              <a:t>this</a:t>
            </a:r>
            <a:r>
              <a:rPr b="1" lang="fr" sz="800">
                <a:solidFill>
                  <a:srgbClr val="000000"/>
                </a:solidFill>
                <a:highlight>
                  <a:srgbClr val="FFFFFF"/>
                </a:highlight>
                <a:latin typeface="Courier New"/>
                <a:ea typeface="Courier New"/>
                <a:cs typeface="Courier New"/>
                <a:sym typeface="Courier New"/>
              </a:rPr>
              <a:t>.dateDeRendu;</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this</a:t>
            </a:r>
            <a:r>
              <a:rPr b="1" lang="fr" sz="800">
                <a:solidFill>
                  <a:srgbClr val="000000"/>
                </a:solidFill>
                <a:highlight>
                  <a:srgbClr val="FFFFFF"/>
                </a:highlight>
                <a:latin typeface="Courier New"/>
                <a:ea typeface="Courier New"/>
                <a:cs typeface="Courier New"/>
                <a:sym typeface="Courier New"/>
              </a:rPr>
              <a:t>.assignmentsService</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.updateAssignment(</a:t>
            </a:r>
            <a:r>
              <a:rPr b="1" lang="fr" sz="800">
                <a:solidFill>
                  <a:srgbClr val="0000FF"/>
                </a:solidFill>
                <a:highlight>
                  <a:srgbClr val="FFFFFF"/>
                </a:highlight>
                <a:latin typeface="Courier New"/>
                <a:ea typeface="Courier New"/>
                <a:cs typeface="Courier New"/>
                <a:sym typeface="Courier New"/>
              </a:rPr>
              <a:t>this</a:t>
            </a:r>
            <a:r>
              <a:rPr b="1" lang="fr" sz="800">
                <a:solidFill>
                  <a:srgbClr val="000000"/>
                </a:solidFill>
                <a:highlight>
                  <a:srgbClr val="FFFFFF"/>
                </a:highlight>
                <a:latin typeface="Courier New"/>
                <a:ea typeface="Courier New"/>
                <a:cs typeface="Courier New"/>
                <a:sym typeface="Courier New"/>
              </a:rPr>
              <a:t>.assignment)</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.subscribe((message) </a:t>
            </a:r>
            <a:r>
              <a:rPr b="1" lang="fr" sz="800">
                <a:solidFill>
                  <a:srgbClr val="0000FF"/>
                </a:solidFill>
                <a:highlight>
                  <a:srgbClr val="FFFFFF"/>
                </a:highlight>
                <a:latin typeface="Courier New"/>
                <a:ea typeface="Courier New"/>
                <a:cs typeface="Courier New"/>
                <a:sym typeface="Courier New"/>
              </a:rPr>
              <a:t>=&gt;</a:t>
            </a:r>
            <a:r>
              <a:rPr b="1" lang="fr" sz="800">
                <a:solidFill>
                  <a:srgbClr val="000000"/>
                </a:solidFill>
                <a:highlight>
                  <a:srgbClr val="FFFFFF"/>
                </a:highlight>
                <a:latin typeface="Courier New"/>
                <a:ea typeface="Courier New"/>
                <a:cs typeface="Courier New"/>
                <a:sym typeface="Courier New"/>
              </a:rPr>
              <a:t> {</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console.log(message);</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008000"/>
                </a:solidFill>
                <a:highlight>
                  <a:srgbClr val="FFFFFF"/>
                </a:highlight>
                <a:latin typeface="Courier New"/>
                <a:ea typeface="Courier New"/>
                <a:cs typeface="Courier New"/>
                <a:sym typeface="Courier New"/>
              </a:rPr>
              <a:t>// navigation vers la home page</a:t>
            </a:r>
            <a:endParaRPr b="1" sz="800">
              <a:solidFill>
                <a:srgbClr val="008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this</a:t>
            </a:r>
            <a:r>
              <a:rPr b="1" lang="fr" sz="800">
                <a:solidFill>
                  <a:srgbClr val="000000"/>
                </a:solidFill>
                <a:highlight>
                  <a:srgbClr val="FFFFFF"/>
                </a:highlight>
                <a:latin typeface="Courier New"/>
                <a:ea typeface="Courier New"/>
                <a:cs typeface="Courier New"/>
                <a:sym typeface="Courier New"/>
              </a:rPr>
              <a:t>.router.navigate([</a:t>
            </a:r>
            <a:r>
              <a:rPr b="1" lang="fr" sz="800">
                <a:solidFill>
                  <a:srgbClr val="A31515"/>
                </a:solidFill>
                <a:highlight>
                  <a:srgbClr val="FFFFFF"/>
                </a:highlight>
                <a:latin typeface="Courier New"/>
                <a:ea typeface="Courier New"/>
                <a:cs typeface="Courier New"/>
                <a:sym typeface="Courier New"/>
              </a:rPr>
              <a:t>'/home'</a:t>
            </a:r>
            <a:r>
              <a:rPr b="1" lang="fr" sz="800">
                <a:solidFill>
                  <a:srgbClr val="000000"/>
                </a:solidFill>
                <a:highlight>
                  <a:srgbClr val="FFFFFF"/>
                </a:highlight>
                <a:latin typeface="Courier New"/>
                <a:ea typeface="Courier New"/>
                <a:cs typeface="Courier New"/>
                <a:sym typeface="Courier New"/>
              </a:rPr>
              <a:t>]);</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 }</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800">
                <a:solidFill>
                  <a:srgbClr val="000000"/>
                </a:solidFill>
                <a:highlight>
                  <a:srgbClr val="FFFFFF"/>
                </a:highlight>
                <a:latin typeface="Courier New"/>
                <a:ea typeface="Courier New"/>
                <a:cs typeface="Courier New"/>
                <a:sym typeface="Courier New"/>
              </a:rPr>
              <a:t>}</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8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700">
              <a:solidFill>
                <a:srgbClr val="8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800">
              <a:solidFill>
                <a:srgbClr val="8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700">
              <a:solidFill>
                <a:srgbClr val="800000"/>
              </a:solidFill>
              <a:highlight>
                <a:srgbClr val="FFFFFF"/>
              </a:highlight>
              <a:latin typeface="Courier New"/>
              <a:ea typeface="Courier New"/>
              <a:cs typeface="Courier New"/>
              <a:sym typeface="Courier New"/>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 de la route pour l’édition dans le module</a:t>
            </a:r>
            <a:endParaRPr/>
          </a:p>
        </p:txBody>
      </p:sp>
      <p:sp>
        <p:nvSpPr>
          <p:cNvPr id="1172" name="Google Shape;1172;p1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73" name="Google Shape;1173;p178"/>
          <p:cNvPicPr preferRelativeResize="0"/>
          <p:nvPr/>
        </p:nvPicPr>
        <p:blipFill>
          <a:blip r:embed="rId3">
            <a:alphaModFix/>
          </a:blip>
          <a:stretch>
            <a:fillRect/>
          </a:stretch>
        </p:blipFill>
        <p:spPr>
          <a:xfrm>
            <a:off x="257325" y="1180375"/>
            <a:ext cx="4676400" cy="2415050"/>
          </a:xfrm>
          <a:prstGeom prst="rect">
            <a:avLst/>
          </a:prstGeom>
          <a:noFill/>
          <a:ln>
            <a:noFill/>
          </a:ln>
        </p:spPr>
      </p:pic>
      <p:sp>
        <p:nvSpPr>
          <p:cNvPr id="1174" name="Google Shape;1174;p178"/>
          <p:cNvSpPr txBox="1"/>
          <p:nvPr/>
        </p:nvSpPr>
        <p:spPr>
          <a:xfrm>
            <a:off x="5123625" y="1331488"/>
            <a:ext cx="3480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999999"/>
                </a:solidFill>
              </a:rPr>
              <a:t>Et on teste dans l’application, en ajoutant /edit à la fin des URLs détails</a:t>
            </a:r>
            <a:endParaRPr>
              <a:solidFill>
                <a:srgbClr val="999999"/>
              </a:solidFill>
            </a:endParaRPr>
          </a:p>
        </p:txBody>
      </p:sp>
      <p:pic>
        <p:nvPicPr>
          <p:cNvPr id="1175" name="Google Shape;1175;p178"/>
          <p:cNvPicPr preferRelativeResize="0"/>
          <p:nvPr/>
        </p:nvPicPr>
        <p:blipFill>
          <a:blip r:embed="rId4">
            <a:alphaModFix/>
          </a:blip>
          <a:stretch>
            <a:fillRect/>
          </a:stretch>
        </p:blipFill>
        <p:spPr>
          <a:xfrm>
            <a:off x="5012750" y="2217938"/>
            <a:ext cx="4197424" cy="1285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3"/>
                                        </p:tgtEl>
                                        <p:attrNameLst>
                                          <p:attrName>style.visibility</p:attrName>
                                        </p:attrNameLst>
                                      </p:cBhvr>
                                      <p:to>
                                        <p:strVal val="visible"/>
                                      </p:to>
                                    </p:set>
                                    <p:animEffect filter="fade" transition="in">
                                      <p:cBhvr>
                                        <p:cTn dur="1000"/>
                                        <p:tgtEl>
                                          <p:spTgt spid="1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4"/>
                                        </p:tgtEl>
                                        <p:attrNameLst>
                                          <p:attrName>style.visibility</p:attrName>
                                        </p:attrNameLst>
                                      </p:cBhvr>
                                      <p:to>
                                        <p:strVal val="visible"/>
                                      </p:to>
                                    </p:set>
                                    <p:animEffect filter="fade" transition="in">
                                      <p:cBhvr>
                                        <p:cTn dur="1000"/>
                                        <p:tgtEl>
                                          <p:spTgt spid="1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5"/>
                                        </p:tgtEl>
                                        <p:attrNameLst>
                                          <p:attrName>style.visibility</p:attrName>
                                        </p:attrNameLst>
                                      </p:cBhvr>
                                      <p:to>
                                        <p:strVal val="visible"/>
                                      </p:to>
                                    </p:set>
                                    <p:animEffect filter="fade" transition="in">
                                      <p:cBhvr>
                                        <p:cTn dur="1000"/>
                                        <p:tgtEl>
                                          <p:spTgt spid="1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 d’un bouton EDIT dans le composant detail</a:t>
            </a:r>
            <a:endParaRPr/>
          </a:p>
        </p:txBody>
      </p:sp>
      <p:sp>
        <p:nvSpPr>
          <p:cNvPr id="1181" name="Google Shape;1181;p1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Premier essai avec une navigation “statique”, on modifie le template du composant </a:t>
            </a:r>
            <a:r>
              <a:rPr b="1" lang="fr">
                <a:solidFill>
                  <a:srgbClr val="FFFFFF"/>
                </a:solidFill>
                <a:latin typeface="Courier New"/>
                <a:ea typeface="Courier New"/>
                <a:cs typeface="Courier New"/>
                <a:sym typeface="Courier New"/>
              </a:rPr>
              <a:t>assignment-detail.component.html</a:t>
            </a:r>
            <a:endParaRPr b="1">
              <a:solidFill>
                <a:srgbClr val="FFFFFF"/>
              </a:solidFill>
              <a:latin typeface="Courier New"/>
              <a:ea typeface="Courier New"/>
              <a:cs typeface="Courier New"/>
              <a:sym typeface="Courier New"/>
            </a:endParaRPr>
          </a:p>
        </p:txBody>
      </p:sp>
      <p:pic>
        <p:nvPicPr>
          <p:cNvPr id="1182" name="Google Shape;1182;p179"/>
          <p:cNvPicPr preferRelativeResize="0"/>
          <p:nvPr/>
        </p:nvPicPr>
        <p:blipFill>
          <a:blip r:embed="rId3">
            <a:alphaModFix/>
          </a:blip>
          <a:stretch>
            <a:fillRect/>
          </a:stretch>
        </p:blipFill>
        <p:spPr>
          <a:xfrm>
            <a:off x="419277" y="1951600"/>
            <a:ext cx="3306349" cy="2914699"/>
          </a:xfrm>
          <a:prstGeom prst="rect">
            <a:avLst/>
          </a:prstGeom>
          <a:noFill/>
          <a:ln>
            <a:noFill/>
          </a:ln>
        </p:spPr>
      </p:pic>
      <p:pic>
        <p:nvPicPr>
          <p:cNvPr id="1183" name="Google Shape;1183;p179"/>
          <p:cNvPicPr preferRelativeResize="0"/>
          <p:nvPr/>
        </p:nvPicPr>
        <p:blipFill>
          <a:blip r:embed="rId4">
            <a:alphaModFix/>
          </a:blip>
          <a:stretch>
            <a:fillRect/>
          </a:stretch>
        </p:blipFill>
        <p:spPr>
          <a:xfrm>
            <a:off x="3972025" y="1988550"/>
            <a:ext cx="4539776" cy="1373575"/>
          </a:xfrm>
          <a:prstGeom prst="rect">
            <a:avLst/>
          </a:prstGeom>
          <a:noFill/>
          <a:ln>
            <a:noFill/>
          </a:ln>
        </p:spPr>
      </p:pic>
      <p:pic>
        <p:nvPicPr>
          <p:cNvPr id="1184" name="Google Shape;1184;p179"/>
          <p:cNvPicPr preferRelativeResize="0"/>
          <p:nvPr/>
        </p:nvPicPr>
        <p:blipFill>
          <a:blip r:embed="rId5">
            <a:alphaModFix/>
          </a:blip>
          <a:stretch>
            <a:fillRect/>
          </a:stretch>
        </p:blipFill>
        <p:spPr>
          <a:xfrm>
            <a:off x="3972025" y="3455525"/>
            <a:ext cx="4539775" cy="11828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1">
                                            <p:txEl>
                                              <p:pRg end="0" st="0"/>
                                            </p:txEl>
                                          </p:spTgt>
                                        </p:tgtEl>
                                        <p:attrNameLst>
                                          <p:attrName>style.visibility</p:attrName>
                                        </p:attrNameLst>
                                      </p:cBhvr>
                                      <p:to>
                                        <p:strVal val="visible"/>
                                      </p:to>
                                    </p:set>
                                    <p:animEffect filter="fade" transition="in">
                                      <p:cBhvr>
                                        <p:cTn dur="1000"/>
                                        <p:tgtEl>
                                          <p:spTgt spid="11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gtEl>
                                        <p:attrNameLst>
                                          <p:attrName>style.visibility</p:attrName>
                                        </p:attrNameLst>
                                      </p:cBhvr>
                                      <p:to>
                                        <p:strVal val="visible"/>
                                      </p:to>
                                    </p:set>
                                    <p:animEffect filter="fade" transition="in">
                                      <p:cBhvr>
                                        <p:cTn dur="1000"/>
                                        <p:tgtEl>
                                          <p:spTgt spid="1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gtEl>
                                        <p:attrNameLst>
                                          <p:attrName>style.visibility</p:attrName>
                                        </p:attrNameLst>
                                      </p:cBhvr>
                                      <p:to>
                                        <p:strVal val="visible"/>
                                      </p:to>
                                    </p:set>
                                    <p:animEffect filter="fade" transition="in">
                                      <p:cBhvr>
                                        <p:cTn dur="1000"/>
                                        <p:tgtEl>
                                          <p:spTgt spid="1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4"/>
                                        </p:tgtEl>
                                        <p:attrNameLst>
                                          <p:attrName>style.visibility</p:attrName>
                                        </p:attrNameLst>
                                      </p:cBhvr>
                                      <p:to>
                                        <p:strVal val="visible"/>
                                      </p:to>
                                    </p:set>
                                    <p:animEffect filter="fade" transition="in">
                                      <p:cBhvr>
                                        <p:cTn dur="1000"/>
                                        <p:tgtEl>
                                          <p:spTgt spid="1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Soucis : c’est toujours l’assignment 1 qui est édité</a:t>
            </a:r>
            <a:endParaRPr/>
          </a:p>
        </p:txBody>
      </p:sp>
      <p:sp>
        <p:nvSpPr>
          <p:cNvPr id="1190" name="Google Shape;1190;p1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va supprimer la navigation statique et à la place appeler une méthode </a:t>
            </a:r>
            <a:r>
              <a:rPr b="1" lang="fr">
                <a:solidFill>
                  <a:srgbClr val="FFFFFF"/>
                </a:solidFill>
                <a:latin typeface="Courier New"/>
                <a:ea typeface="Courier New"/>
                <a:cs typeface="Courier New"/>
                <a:sym typeface="Courier New"/>
              </a:rPr>
              <a:t>onClickEdit()</a:t>
            </a:r>
            <a:r>
              <a:rPr lang="fr"/>
              <a:t> et faire la navigation programmatiquement</a:t>
            </a:r>
            <a:endParaRPr/>
          </a:p>
          <a:p>
            <a:pPr indent="0" lvl="0" marL="0" rtl="0" algn="l">
              <a:spcBef>
                <a:spcPts val="1600"/>
              </a:spcBef>
              <a:spcAft>
                <a:spcPts val="1600"/>
              </a:spcAft>
              <a:buNone/>
            </a:pPr>
            <a:r>
              <a:t/>
            </a:r>
            <a:endParaRPr/>
          </a:p>
        </p:txBody>
      </p:sp>
      <p:pic>
        <p:nvPicPr>
          <p:cNvPr id="1191" name="Google Shape;1191;p180"/>
          <p:cNvPicPr preferRelativeResize="0"/>
          <p:nvPr/>
        </p:nvPicPr>
        <p:blipFill>
          <a:blip r:embed="rId3">
            <a:alphaModFix/>
          </a:blip>
          <a:stretch>
            <a:fillRect/>
          </a:stretch>
        </p:blipFill>
        <p:spPr>
          <a:xfrm>
            <a:off x="66325" y="2172803"/>
            <a:ext cx="5498774" cy="2293925"/>
          </a:xfrm>
          <a:prstGeom prst="rect">
            <a:avLst/>
          </a:prstGeom>
          <a:noFill/>
          <a:ln>
            <a:noFill/>
          </a:ln>
        </p:spPr>
      </p:pic>
      <p:pic>
        <p:nvPicPr>
          <p:cNvPr id="1192" name="Google Shape;1192;p180"/>
          <p:cNvPicPr preferRelativeResize="0"/>
          <p:nvPr/>
        </p:nvPicPr>
        <p:blipFill>
          <a:blip r:embed="rId4">
            <a:alphaModFix/>
          </a:blip>
          <a:stretch>
            <a:fillRect/>
          </a:stretch>
        </p:blipFill>
        <p:spPr>
          <a:xfrm>
            <a:off x="2448721" y="2571747"/>
            <a:ext cx="6317928" cy="1995150"/>
          </a:xfrm>
          <a:prstGeom prst="rect">
            <a:avLst/>
          </a:prstGeom>
          <a:noFill/>
          <a:ln>
            <a:noFill/>
          </a:ln>
        </p:spPr>
      </p:pic>
      <p:sp>
        <p:nvSpPr>
          <p:cNvPr id="1193" name="Google Shape;1193;p180"/>
          <p:cNvSpPr txBox="1"/>
          <p:nvPr/>
        </p:nvSpPr>
        <p:spPr>
          <a:xfrm>
            <a:off x="4696550" y="4566888"/>
            <a:ext cx="3480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999999"/>
                </a:solidFill>
              </a:rPr>
              <a:t>Et on teste dans l’application, en vérifiant que l’id des assignments est bon !</a:t>
            </a:r>
            <a:endParaRPr>
              <a:solidFill>
                <a:srgbClr val="99999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0">
                                            <p:txEl>
                                              <p:pRg end="0" st="0"/>
                                            </p:txEl>
                                          </p:spTgt>
                                        </p:tgtEl>
                                        <p:attrNameLst>
                                          <p:attrName>style.visibility</p:attrName>
                                        </p:attrNameLst>
                                      </p:cBhvr>
                                      <p:to>
                                        <p:strVal val="visible"/>
                                      </p:to>
                                    </p:set>
                                    <p:animEffect filter="fade" transition="in">
                                      <p:cBhvr>
                                        <p:cTn dur="1000"/>
                                        <p:tgtEl>
                                          <p:spTgt spid="11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0">
                                            <p:txEl>
                                              <p:pRg end="1" st="1"/>
                                            </p:txEl>
                                          </p:spTgt>
                                        </p:tgtEl>
                                        <p:attrNameLst>
                                          <p:attrName>style.visibility</p:attrName>
                                        </p:attrNameLst>
                                      </p:cBhvr>
                                      <p:to>
                                        <p:strVal val="visible"/>
                                      </p:to>
                                    </p:set>
                                    <p:animEffect filter="fade" transition="in">
                                      <p:cBhvr>
                                        <p:cTn dur="1000"/>
                                        <p:tgtEl>
                                          <p:spTgt spid="11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1"/>
                                        </p:tgtEl>
                                        <p:attrNameLst>
                                          <p:attrName>style.visibility</p:attrName>
                                        </p:attrNameLst>
                                      </p:cBhvr>
                                      <p:to>
                                        <p:strVal val="visible"/>
                                      </p:to>
                                    </p:set>
                                    <p:animEffect filter="fade" transition="in">
                                      <p:cBhvr>
                                        <p:cTn dur="1000"/>
                                        <p:tgtEl>
                                          <p:spTgt spid="1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2"/>
                                        </p:tgtEl>
                                        <p:attrNameLst>
                                          <p:attrName>style.visibility</p:attrName>
                                        </p:attrNameLst>
                                      </p:cBhvr>
                                      <p:to>
                                        <p:strVal val="visible"/>
                                      </p:to>
                                    </p:set>
                                    <p:animEffect filter="fade" transition="in">
                                      <p:cBhvr>
                                        <p:cTn dur="1000"/>
                                        <p:tgtEl>
                                          <p:spTgt spid="1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3"/>
                                        </p:tgtEl>
                                        <p:attrNameLst>
                                          <p:attrName>style.visibility</p:attrName>
                                        </p:attrNameLst>
                                      </p:cBhvr>
                                      <p:to>
                                        <p:strVal val="visible"/>
                                      </p:to>
                                    </p:set>
                                    <p:animEffect filter="fade" transition="in">
                                      <p:cBhvr>
                                        <p:cTn dur="1000"/>
                                        <p:tgtEl>
                                          <p:spTgt spid="1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500"/>
              <a:t>Passage de fragments dans l’URL (paramètres HTTP)</a:t>
            </a:r>
            <a:endParaRPr sz="2500"/>
          </a:p>
        </p:txBody>
      </p:sp>
      <p:sp>
        <p:nvSpPr>
          <p:cNvPr id="1199" name="Google Shape;1199;p181"/>
          <p:cNvSpPr txBox="1"/>
          <p:nvPr>
            <p:ph idx="1" type="body"/>
          </p:nvPr>
        </p:nvSpPr>
        <p:spPr>
          <a:xfrm>
            <a:off x="311700" y="1532725"/>
            <a:ext cx="8520600" cy="303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00" name="Google Shape;1200;p181"/>
          <p:cNvPicPr preferRelativeResize="0"/>
          <p:nvPr/>
        </p:nvPicPr>
        <p:blipFill>
          <a:blip r:embed="rId3">
            <a:alphaModFix/>
          </a:blip>
          <a:stretch>
            <a:fillRect/>
          </a:stretch>
        </p:blipFill>
        <p:spPr>
          <a:xfrm>
            <a:off x="581025" y="1326913"/>
            <a:ext cx="7981950" cy="1285875"/>
          </a:xfrm>
          <a:prstGeom prst="rect">
            <a:avLst/>
          </a:prstGeom>
          <a:noFill/>
          <a:ln>
            <a:noFill/>
          </a:ln>
        </p:spPr>
      </p:pic>
      <p:pic>
        <p:nvPicPr>
          <p:cNvPr id="1201" name="Google Shape;1201;p181"/>
          <p:cNvPicPr preferRelativeResize="0"/>
          <p:nvPr/>
        </p:nvPicPr>
        <p:blipFill>
          <a:blip r:embed="rId4">
            <a:alphaModFix/>
          </a:blip>
          <a:stretch>
            <a:fillRect/>
          </a:stretch>
        </p:blipFill>
        <p:spPr>
          <a:xfrm>
            <a:off x="1621275" y="2647948"/>
            <a:ext cx="5901450" cy="1861500"/>
          </a:xfrm>
          <a:prstGeom prst="rect">
            <a:avLst/>
          </a:prstGeom>
          <a:noFill/>
          <a:ln>
            <a:noFill/>
          </a:ln>
        </p:spPr>
      </p:pic>
      <p:sp>
        <p:nvSpPr>
          <p:cNvPr id="1202" name="Google Shape;1202;p181"/>
          <p:cNvSpPr txBox="1"/>
          <p:nvPr>
            <p:ph idx="1" type="body"/>
          </p:nvPr>
        </p:nvSpPr>
        <p:spPr>
          <a:xfrm>
            <a:off x="7607850" y="2699375"/>
            <a:ext cx="1182300" cy="178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500"/>
              <a:t>Utile pour naviguer à un endroit précis de la page (un fragment)</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0"/>
                                        </p:tgtEl>
                                        <p:attrNameLst>
                                          <p:attrName>style.visibility</p:attrName>
                                        </p:attrNameLst>
                                      </p:cBhvr>
                                      <p:to>
                                        <p:strVal val="visible"/>
                                      </p:to>
                                    </p:set>
                                    <p:animEffect filter="fade" transition="in">
                                      <p:cBhvr>
                                        <p:cTn dur="1000"/>
                                        <p:tgtEl>
                                          <p:spTgt spid="1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gtEl>
                                        <p:attrNameLst>
                                          <p:attrName>style.visibility</p:attrName>
                                        </p:attrNameLst>
                                      </p:cBhvr>
                                      <p:to>
                                        <p:strVal val="visible"/>
                                      </p:to>
                                    </p:set>
                                    <p:animEffect filter="fade" transition="in">
                                      <p:cBhvr>
                                        <p:cTn dur="1000"/>
                                        <p:tgtEl>
                                          <p:spTgt spid="1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2"/>
                                        </p:tgtEl>
                                        <p:attrNameLst>
                                          <p:attrName>style.visibility</p:attrName>
                                        </p:attrNameLst>
                                      </p:cBhvr>
                                      <p:to>
                                        <p:strVal val="visible"/>
                                      </p:to>
                                    </p:set>
                                    <p:animEffect filter="fade" transition="in">
                                      <p:cBhvr>
                                        <p:cTn dur="1000"/>
                                        <p:tgtEl>
                                          <p:spTgt spid="1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Ajouter le projet sur github	</a:t>
            </a:r>
            <a:endParaRPr/>
          </a:p>
        </p:txBody>
      </p:sp>
      <p:sp>
        <p:nvSpPr>
          <p:cNvPr id="155" name="Google Shape;155;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 plus simple :</a:t>
            </a:r>
            <a:endParaRPr/>
          </a:p>
          <a:p>
            <a:pPr indent="-342900" lvl="0" marL="457200" rtl="0" algn="l">
              <a:spcBef>
                <a:spcPts val="1600"/>
              </a:spcBef>
              <a:spcAft>
                <a:spcPts val="0"/>
              </a:spcAft>
              <a:buSzPts val="1800"/>
              <a:buAutoNum type="arabicPeriod"/>
            </a:pPr>
            <a:r>
              <a:rPr lang="fr"/>
              <a:t>Allez sur votre compte github et ajoutez un nouveau repository. Dans mon cas : </a:t>
            </a:r>
            <a:r>
              <a:rPr b="1" lang="fr">
                <a:solidFill>
                  <a:schemeClr val="dk1"/>
                </a:solidFill>
                <a:latin typeface="Courier New"/>
                <a:ea typeface="Courier New"/>
                <a:cs typeface="Courier New"/>
                <a:sym typeface="Courier New"/>
              </a:rPr>
              <a:t>angularFrontM1Miage2022_2023</a:t>
            </a:r>
            <a:endParaRPr b="1">
              <a:solidFill>
                <a:schemeClr val="dk1"/>
              </a:solidFill>
              <a:latin typeface="Courier New"/>
              <a:ea typeface="Courier New"/>
              <a:cs typeface="Courier New"/>
              <a:sym typeface="Courier New"/>
            </a:endParaRPr>
          </a:p>
          <a:p>
            <a:pPr indent="-342900" lvl="0" marL="457200" marR="0" rtl="0" algn="l">
              <a:lnSpc>
                <a:spcPct val="115000"/>
              </a:lnSpc>
              <a:spcBef>
                <a:spcPts val="0"/>
              </a:spcBef>
              <a:spcAft>
                <a:spcPts val="0"/>
              </a:spcAft>
              <a:buSzPts val="1800"/>
              <a:buAutoNum type="arabicPeriod"/>
            </a:pPr>
            <a:r>
              <a:rPr lang="fr"/>
              <a:t>Laissez toutes les options par défaut</a:t>
            </a:r>
            <a:endParaRPr/>
          </a:p>
          <a:p>
            <a:pPr indent="-342900" lvl="0" marL="457200" marR="0" rtl="0" algn="l">
              <a:lnSpc>
                <a:spcPct val="115000"/>
              </a:lnSpc>
              <a:spcBef>
                <a:spcPts val="0"/>
              </a:spcBef>
              <a:spcAft>
                <a:spcPts val="0"/>
              </a:spcAft>
              <a:buSzPts val="1800"/>
              <a:buAutoNum type="arabicPeriod"/>
            </a:pPr>
            <a:r>
              <a:rPr lang="fr"/>
              <a:t>Github vous affiche plusieurs options, choisissez celle qui consiste à importer un dossier existant (copiez les trois lignes de code, ouvrez un second terminal dans VSCode et faites cd dans le dossier du projet. Collez et exécutez les lignes copiées)</a:t>
            </a:r>
            <a:endParaRPr/>
          </a:p>
          <a:p>
            <a:pPr indent="-342900" lvl="0" marL="457200" marR="0" rtl="0" algn="l">
              <a:lnSpc>
                <a:spcPct val="115000"/>
              </a:lnSpc>
              <a:spcBef>
                <a:spcPts val="0"/>
              </a:spcBef>
              <a:spcAft>
                <a:spcPts val="0"/>
              </a:spcAft>
              <a:buSzPts val="1800"/>
              <a:buAutoNum type="arabicPeriod"/>
            </a:pPr>
            <a:r>
              <a:rPr lang="fr"/>
              <a:t>Faites </a:t>
            </a:r>
            <a:r>
              <a:rPr lang="fr">
                <a:latin typeface="Courier New"/>
                <a:ea typeface="Courier New"/>
                <a:cs typeface="Courier New"/>
                <a:sym typeface="Courier New"/>
              </a:rPr>
              <a:t>git add .</a:t>
            </a:r>
            <a:r>
              <a:rPr lang="fr"/>
              <a:t> puis </a:t>
            </a:r>
            <a:r>
              <a:rPr lang="fr">
                <a:latin typeface="Courier New"/>
                <a:ea typeface="Courier New"/>
                <a:cs typeface="Courier New"/>
                <a:sym typeface="Courier New"/>
              </a:rPr>
              <a:t>git commit -m “first commit”</a:t>
            </a:r>
            <a:r>
              <a:rPr lang="fr"/>
              <a:t> puis </a:t>
            </a:r>
            <a:r>
              <a:rPr lang="fr">
                <a:latin typeface="Courier New"/>
                <a:ea typeface="Courier New"/>
                <a:cs typeface="Courier New"/>
                <a:sym typeface="Courier New"/>
              </a:rPr>
              <a:t>git push</a:t>
            </a:r>
            <a:r>
              <a:rPr lang="fr"/>
              <a:t> pour pousser votre projet sur github.</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Comment récupérer les queryParams et fragments dans le code d’un composant?</a:t>
            </a:r>
            <a:endParaRPr/>
          </a:p>
        </p:txBody>
      </p:sp>
      <p:sp>
        <p:nvSpPr>
          <p:cNvPr id="1208" name="Google Shape;1208;p182"/>
          <p:cNvSpPr txBox="1"/>
          <p:nvPr>
            <p:ph idx="1" type="body"/>
          </p:nvPr>
        </p:nvSpPr>
        <p:spPr>
          <a:xfrm>
            <a:off x="311700" y="1445650"/>
            <a:ext cx="8520600" cy="312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va utiliser à nouveau </a:t>
            </a:r>
            <a:r>
              <a:rPr b="1" lang="fr">
                <a:solidFill>
                  <a:srgbClr val="FFFFFF"/>
                </a:solidFill>
                <a:latin typeface="Courier New"/>
                <a:ea typeface="Courier New"/>
                <a:cs typeface="Courier New"/>
                <a:sym typeface="Courier New"/>
              </a:rPr>
              <a:t>route:ActivatedRoute</a:t>
            </a:r>
            <a:r>
              <a:rPr lang="fr"/>
              <a:t> pour cela…</a:t>
            </a:r>
            <a:endParaRPr/>
          </a:p>
          <a:p>
            <a:pPr indent="0" lvl="0" marL="0" rtl="0" algn="l">
              <a:spcBef>
                <a:spcPts val="1600"/>
              </a:spcBef>
              <a:spcAft>
                <a:spcPts val="1600"/>
              </a:spcAft>
              <a:buNone/>
            </a:pPr>
            <a:r>
              <a:t/>
            </a:r>
            <a:endParaRPr/>
          </a:p>
        </p:txBody>
      </p:sp>
      <p:pic>
        <p:nvPicPr>
          <p:cNvPr id="1209" name="Google Shape;1209;p182"/>
          <p:cNvPicPr preferRelativeResize="0"/>
          <p:nvPr/>
        </p:nvPicPr>
        <p:blipFill>
          <a:blip r:embed="rId3">
            <a:alphaModFix/>
          </a:blip>
          <a:stretch>
            <a:fillRect/>
          </a:stretch>
        </p:blipFill>
        <p:spPr>
          <a:xfrm>
            <a:off x="391200" y="1919850"/>
            <a:ext cx="5981575" cy="2890325"/>
          </a:xfrm>
          <a:prstGeom prst="rect">
            <a:avLst/>
          </a:prstGeom>
          <a:noFill/>
          <a:ln>
            <a:noFill/>
          </a:ln>
        </p:spPr>
      </p:pic>
      <p:pic>
        <p:nvPicPr>
          <p:cNvPr id="1210" name="Google Shape;1210;p182"/>
          <p:cNvPicPr preferRelativeResize="0"/>
          <p:nvPr/>
        </p:nvPicPr>
        <p:blipFill>
          <a:blip r:embed="rId4">
            <a:alphaModFix/>
          </a:blip>
          <a:stretch>
            <a:fillRect/>
          </a:stretch>
        </p:blipFill>
        <p:spPr>
          <a:xfrm>
            <a:off x="3340600" y="2135350"/>
            <a:ext cx="5344999" cy="2921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8">
                                            <p:txEl>
                                              <p:pRg end="0" st="0"/>
                                            </p:txEl>
                                          </p:spTgt>
                                        </p:tgtEl>
                                        <p:attrNameLst>
                                          <p:attrName>style.visibility</p:attrName>
                                        </p:attrNameLst>
                                      </p:cBhvr>
                                      <p:to>
                                        <p:strVal val="visible"/>
                                      </p:to>
                                    </p:set>
                                    <p:animEffect filter="fade" transition="in">
                                      <p:cBhvr>
                                        <p:cTn dur="1000"/>
                                        <p:tgtEl>
                                          <p:spTgt spid="12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8">
                                            <p:txEl>
                                              <p:pRg end="1" st="1"/>
                                            </p:txEl>
                                          </p:spTgt>
                                        </p:tgtEl>
                                        <p:attrNameLst>
                                          <p:attrName>style.visibility</p:attrName>
                                        </p:attrNameLst>
                                      </p:cBhvr>
                                      <p:to>
                                        <p:strVal val="visible"/>
                                      </p:to>
                                    </p:set>
                                    <p:animEffect filter="fade" transition="in">
                                      <p:cBhvr>
                                        <p:cTn dur="1000"/>
                                        <p:tgtEl>
                                          <p:spTgt spid="12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1000"/>
                                        <p:tgtEl>
                                          <p:spTgt spid="1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0"/>
                                        </p:tgtEl>
                                        <p:attrNameLst>
                                          <p:attrName>style.visibility</p:attrName>
                                        </p:attrNameLst>
                                      </p:cBhvr>
                                      <p:to>
                                        <p:strVal val="visible"/>
                                      </p:to>
                                    </p:set>
                                    <p:animEffect filter="fade" transition="in">
                                      <p:cBhvr>
                                        <p:cTn dur="1000"/>
                                        <p:tgtEl>
                                          <p:spTgt spid="1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4" name="Shape 1214"/>
        <p:cNvGrpSpPr/>
        <p:nvPr/>
      </p:nvGrpSpPr>
      <p:grpSpPr>
        <a:xfrm>
          <a:off x="0" y="0"/>
          <a:ext cx="0" cy="0"/>
          <a:chOff x="0" y="0"/>
          <a:chExt cx="0" cy="0"/>
        </a:xfrm>
      </p:grpSpPr>
      <p:sp>
        <p:nvSpPr>
          <p:cNvPr id="1215" name="Google Shape;1215;p183"/>
          <p:cNvSpPr txBox="1"/>
          <p:nvPr>
            <p:ph type="title"/>
          </p:nvPr>
        </p:nvSpPr>
        <p:spPr>
          <a:xfrm>
            <a:off x="311700" y="445025"/>
            <a:ext cx="8520600" cy="9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Autre méthode avec des Observables (utile si les valeurs peuvent changer dynamiquement)</a:t>
            </a:r>
            <a:endParaRPr/>
          </a:p>
        </p:txBody>
      </p:sp>
      <p:sp>
        <p:nvSpPr>
          <p:cNvPr id="1216" name="Google Shape;1216;p183"/>
          <p:cNvSpPr txBox="1"/>
          <p:nvPr>
            <p:ph idx="1" type="body"/>
          </p:nvPr>
        </p:nvSpPr>
        <p:spPr>
          <a:xfrm>
            <a:off x="311700" y="1445650"/>
            <a:ext cx="8520600" cy="3123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17" name="Google Shape;1217;p183"/>
          <p:cNvPicPr preferRelativeResize="0"/>
          <p:nvPr/>
        </p:nvPicPr>
        <p:blipFill>
          <a:blip r:embed="rId3">
            <a:alphaModFix/>
          </a:blip>
          <a:stretch>
            <a:fillRect/>
          </a:stretch>
        </p:blipFill>
        <p:spPr>
          <a:xfrm>
            <a:off x="311697" y="1445650"/>
            <a:ext cx="3938325" cy="3594875"/>
          </a:xfrm>
          <a:prstGeom prst="rect">
            <a:avLst/>
          </a:prstGeom>
          <a:noFill/>
          <a:ln>
            <a:noFill/>
          </a:ln>
        </p:spPr>
      </p:pic>
      <p:pic>
        <p:nvPicPr>
          <p:cNvPr id="1218" name="Google Shape;1218;p183"/>
          <p:cNvPicPr preferRelativeResize="0"/>
          <p:nvPr/>
        </p:nvPicPr>
        <p:blipFill>
          <a:blip r:embed="rId4">
            <a:alphaModFix/>
          </a:blip>
          <a:stretch>
            <a:fillRect/>
          </a:stretch>
        </p:blipFill>
        <p:spPr>
          <a:xfrm>
            <a:off x="3415050" y="1810500"/>
            <a:ext cx="5344999" cy="2921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6">
                                            <p:txEl>
                                              <p:pRg end="0" st="0"/>
                                            </p:txEl>
                                          </p:spTgt>
                                        </p:tgtEl>
                                        <p:attrNameLst>
                                          <p:attrName>style.visibility</p:attrName>
                                        </p:attrNameLst>
                                      </p:cBhvr>
                                      <p:to>
                                        <p:strVal val="visible"/>
                                      </p:to>
                                    </p:set>
                                    <p:animEffect filter="fade" transition="in">
                                      <p:cBhvr>
                                        <p:cTn dur="1000"/>
                                        <p:tgtEl>
                                          <p:spTgt spid="12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7"/>
                                        </p:tgtEl>
                                        <p:attrNameLst>
                                          <p:attrName>style.visibility</p:attrName>
                                        </p:attrNameLst>
                                      </p:cBhvr>
                                      <p:to>
                                        <p:strVal val="visible"/>
                                      </p:to>
                                    </p:set>
                                    <p:animEffect filter="fade" transition="in">
                                      <p:cBhvr>
                                        <p:cTn dur="1000"/>
                                        <p:tgtEl>
                                          <p:spTgt spid="1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8"/>
                                        </p:tgtEl>
                                        <p:attrNameLst>
                                          <p:attrName>style.visibility</p:attrName>
                                        </p:attrNameLst>
                                      </p:cBhvr>
                                      <p:to>
                                        <p:strVal val="visible"/>
                                      </p:to>
                                    </p:set>
                                    <p:animEffect filter="fade" transition="in">
                                      <p:cBhvr>
                                        <p:cTn dur="1000"/>
                                        <p:tgtEl>
                                          <p:spTgt spid="1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Gestion des accès / mode admin etc.</a:t>
            </a:r>
            <a:endParaRPr/>
          </a:p>
        </p:txBody>
      </p:sp>
      <p:sp>
        <p:nvSpPr>
          <p:cNvPr id="1224" name="Google Shape;1224;p1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Création d’un service de gestion des autorisations : on va pouvoir filtrer quelles routes seront accessibles si on n’est pas identifié ou si on l’est par exemple…</a:t>
            </a:r>
            <a:endParaRPr/>
          </a:p>
          <a:p>
            <a:pPr indent="-317500" lvl="1" marL="914400" rtl="0" algn="l">
              <a:spcBef>
                <a:spcPts val="0"/>
              </a:spcBef>
              <a:spcAft>
                <a:spcPts val="0"/>
              </a:spcAft>
              <a:buSzPts val="1400"/>
              <a:buChar char="○"/>
            </a:pPr>
            <a:r>
              <a:rPr lang="fr"/>
              <a:t>Basé sur une authentification, c’est le cas le plus courant...</a:t>
            </a:r>
            <a:endParaRPr/>
          </a:p>
          <a:p>
            <a:pPr indent="-342900" lvl="0" marL="457200" rtl="0" algn="l">
              <a:spcBef>
                <a:spcPts val="0"/>
              </a:spcBef>
              <a:spcAft>
                <a:spcPts val="0"/>
              </a:spcAft>
              <a:buSzPts val="1800"/>
              <a:buChar char="●"/>
            </a:pPr>
            <a:r>
              <a:rPr lang="fr"/>
              <a:t>On va voir ce qu’on appelle la “gestion des restrictions d’accès aux routes”.</a:t>
            </a:r>
            <a:endParaRPr/>
          </a:p>
          <a:p>
            <a:pPr indent="-317500" lvl="1" marL="914400" rtl="0" algn="l">
              <a:spcBef>
                <a:spcPts val="0"/>
              </a:spcBef>
              <a:spcAft>
                <a:spcPts val="0"/>
              </a:spcAft>
              <a:buSzPts val="1400"/>
              <a:buChar char="○"/>
            </a:pPr>
            <a:r>
              <a:rPr lang="fr"/>
              <a:t>Par exemple, autoriser la navigation après </a:t>
            </a:r>
            <a:r>
              <a:rPr lang="fr"/>
              <a:t>édition que si</a:t>
            </a:r>
            <a:r>
              <a:rPr lang="fr"/>
              <a:t> on a sauvegardé les modifications.</a:t>
            </a:r>
            <a:endParaRPr/>
          </a:p>
          <a:p>
            <a:pPr indent="-342900" lvl="0" marL="457200" rtl="0" algn="l">
              <a:spcBef>
                <a:spcPts val="0"/>
              </a:spcBef>
              <a:spcAft>
                <a:spcPts val="0"/>
              </a:spcAft>
              <a:buSzPts val="1800"/>
              <a:buChar char="●"/>
            </a:pPr>
            <a:r>
              <a:rPr lang="fr"/>
              <a:t>Par </a:t>
            </a:r>
            <a:r>
              <a:rPr lang="fr"/>
              <a:t>exemple, on va</a:t>
            </a:r>
            <a:r>
              <a:rPr lang="fr"/>
              <a:t> voir comment créer une gestion de login pour donner des privilège au login “admin”.</a:t>
            </a:r>
            <a:endParaRPr/>
          </a:p>
          <a:p>
            <a:pPr indent="-317500" lvl="1" marL="914400" rtl="0" algn="l">
              <a:spcBef>
                <a:spcPts val="0"/>
              </a:spcBef>
              <a:spcAft>
                <a:spcPts val="0"/>
              </a:spcAft>
              <a:buSzPts val="1400"/>
              <a:buChar char="○"/>
            </a:pPr>
            <a:r>
              <a:rPr lang="fr"/>
              <a:t>Seul l’admin pourra éditer un Assignment par exemple...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4">
                                            <p:txEl>
                                              <p:pRg end="0" st="0"/>
                                            </p:txEl>
                                          </p:spTgt>
                                        </p:tgtEl>
                                        <p:attrNameLst>
                                          <p:attrName>style.visibility</p:attrName>
                                        </p:attrNameLst>
                                      </p:cBhvr>
                                      <p:to>
                                        <p:strVal val="visible"/>
                                      </p:to>
                                    </p:set>
                                    <p:animEffect filter="fade" transition="in">
                                      <p:cBhvr>
                                        <p:cTn dur="1000"/>
                                        <p:tgtEl>
                                          <p:spTgt spid="12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4">
                                            <p:txEl>
                                              <p:pRg end="1" st="1"/>
                                            </p:txEl>
                                          </p:spTgt>
                                        </p:tgtEl>
                                        <p:attrNameLst>
                                          <p:attrName>style.visibility</p:attrName>
                                        </p:attrNameLst>
                                      </p:cBhvr>
                                      <p:to>
                                        <p:strVal val="visible"/>
                                      </p:to>
                                    </p:set>
                                    <p:animEffect filter="fade" transition="in">
                                      <p:cBhvr>
                                        <p:cTn dur="1000"/>
                                        <p:tgtEl>
                                          <p:spTgt spid="12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4">
                                            <p:txEl>
                                              <p:pRg end="2" st="2"/>
                                            </p:txEl>
                                          </p:spTgt>
                                        </p:tgtEl>
                                        <p:attrNameLst>
                                          <p:attrName>style.visibility</p:attrName>
                                        </p:attrNameLst>
                                      </p:cBhvr>
                                      <p:to>
                                        <p:strVal val="visible"/>
                                      </p:to>
                                    </p:set>
                                    <p:animEffect filter="fade" transition="in">
                                      <p:cBhvr>
                                        <p:cTn dur="1000"/>
                                        <p:tgtEl>
                                          <p:spTgt spid="12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4">
                                            <p:txEl>
                                              <p:pRg end="3" st="3"/>
                                            </p:txEl>
                                          </p:spTgt>
                                        </p:tgtEl>
                                        <p:attrNameLst>
                                          <p:attrName>style.visibility</p:attrName>
                                        </p:attrNameLst>
                                      </p:cBhvr>
                                      <p:to>
                                        <p:strVal val="visible"/>
                                      </p:to>
                                    </p:set>
                                    <p:animEffect filter="fade" transition="in">
                                      <p:cBhvr>
                                        <p:cTn dur="1000"/>
                                        <p:tgtEl>
                                          <p:spTgt spid="12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4">
                                            <p:txEl>
                                              <p:pRg end="4" st="4"/>
                                            </p:txEl>
                                          </p:spTgt>
                                        </p:tgtEl>
                                        <p:attrNameLst>
                                          <p:attrName>style.visibility</p:attrName>
                                        </p:attrNameLst>
                                      </p:cBhvr>
                                      <p:to>
                                        <p:strVal val="visible"/>
                                      </p:to>
                                    </p:set>
                                    <p:animEffect filter="fade" transition="in">
                                      <p:cBhvr>
                                        <p:cTn dur="1000"/>
                                        <p:tgtEl>
                                          <p:spTgt spid="122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4">
                                            <p:txEl>
                                              <p:pRg end="5" st="5"/>
                                            </p:txEl>
                                          </p:spTgt>
                                        </p:tgtEl>
                                        <p:attrNameLst>
                                          <p:attrName>style.visibility</p:attrName>
                                        </p:attrNameLst>
                                      </p:cBhvr>
                                      <p:to>
                                        <p:strVal val="visible"/>
                                      </p:to>
                                    </p:set>
                                    <p:animEffect filter="fade" transition="in">
                                      <p:cBhvr>
                                        <p:cTn dur="1000"/>
                                        <p:tgtEl>
                                          <p:spTgt spid="122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Création d’un service d’authentification</a:t>
            </a:r>
            <a:endParaRPr/>
          </a:p>
        </p:txBody>
      </p:sp>
      <p:sp>
        <p:nvSpPr>
          <p:cNvPr id="1230" name="Google Shape;1230;p1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Dans le dossier shared, comme d’habitude pour les services,</a:t>
            </a:r>
            <a:endParaRPr/>
          </a:p>
          <a:p>
            <a:pPr indent="0" lvl="0" marL="0" rtl="0" algn="l">
              <a:spcBef>
                <a:spcPts val="1600"/>
              </a:spcBef>
              <a:spcAft>
                <a:spcPts val="0"/>
              </a:spcAft>
              <a:buNone/>
            </a:pPr>
            <a:r>
              <a:rPr b="1" lang="fr">
                <a:solidFill>
                  <a:srgbClr val="FFFFFF"/>
                </a:solidFill>
                <a:latin typeface="Courier New"/>
                <a:ea typeface="Courier New"/>
                <a:cs typeface="Courier New"/>
                <a:sym typeface="Courier New"/>
              </a:rPr>
              <a:t>ng g s --skip-tests=true auth</a:t>
            </a:r>
            <a:endParaRPr b="1">
              <a:solidFill>
                <a:srgbClr val="FFFFFF"/>
              </a:solidFill>
              <a:latin typeface="Courier New"/>
              <a:ea typeface="Courier New"/>
              <a:cs typeface="Courier New"/>
              <a:sym typeface="Courier New"/>
            </a:endParaRPr>
          </a:p>
          <a:p>
            <a:pPr indent="0" lvl="0" marL="0" rtl="0" algn="l">
              <a:spcBef>
                <a:spcPts val="1600"/>
              </a:spcBef>
              <a:spcAft>
                <a:spcPts val="1600"/>
              </a:spcAft>
              <a:buNone/>
            </a:pPr>
            <a:r>
              <a:t/>
            </a:r>
            <a:endParaRPr/>
          </a:p>
        </p:txBody>
      </p:sp>
      <p:pic>
        <p:nvPicPr>
          <p:cNvPr id="1231" name="Google Shape;1231;p185"/>
          <p:cNvPicPr preferRelativeResize="0"/>
          <p:nvPr/>
        </p:nvPicPr>
        <p:blipFill>
          <a:blip r:embed="rId3">
            <a:alphaModFix/>
          </a:blip>
          <a:stretch>
            <a:fillRect/>
          </a:stretch>
        </p:blipFill>
        <p:spPr>
          <a:xfrm>
            <a:off x="544050" y="2150550"/>
            <a:ext cx="8055900" cy="2757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xEl>
                                              <p:pRg end="0" st="0"/>
                                            </p:txEl>
                                          </p:spTgt>
                                        </p:tgtEl>
                                        <p:attrNameLst>
                                          <p:attrName>style.visibility</p:attrName>
                                        </p:attrNameLst>
                                      </p:cBhvr>
                                      <p:to>
                                        <p:strVal val="visible"/>
                                      </p:to>
                                    </p:set>
                                    <p:animEffect filter="fade" transition="in">
                                      <p:cBhvr>
                                        <p:cTn dur="1000"/>
                                        <p:tgtEl>
                                          <p:spTgt spid="12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xEl>
                                              <p:pRg end="1" st="1"/>
                                            </p:txEl>
                                          </p:spTgt>
                                        </p:tgtEl>
                                        <p:attrNameLst>
                                          <p:attrName>style.visibility</p:attrName>
                                        </p:attrNameLst>
                                      </p:cBhvr>
                                      <p:to>
                                        <p:strVal val="visible"/>
                                      </p:to>
                                    </p:set>
                                    <p:animEffect filter="fade" transition="in">
                                      <p:cBhvr>
                                        <p:cTn dur="1000"/>
                                        <p:tgtEl>
                                          <p:spTgt spid="12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xEl>
                                              <p:pRg end="2" st="2"/>
                                            </p:txEl>
                                          </p:spTgt>
                                        </p:tgtEl>
                                        <p:attrNameLst>
                                          <p:attrName>style.visibility</p:attrName>
                                        </p:attrNameLst>
                                      </p:cBhvr>
                                      <p:to>
                                        <p:strVal val="visible"/>
                                      </p:to>
                                    </p:set>
                                    <p:animEffect filter="fade" transition="in">
                                      <p:cBhvr>
                                        <p:cTn dur="1000"/>
                                        <p:tgtEl>
                                          <p:spTgt spid="12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1"/>
                                        </p:tgtEl>
                                        <p:attrNameLst>
                                          <p:attrName>style.visibility</p:attrName>
                                        </p:attrNameLst>
                                      </p:cBhvr>
                                      <p:to>
                                        <p:strVal val="visible"/>
                                      </p:to>
                                    </p:set>
                                    <p:animEffect filter="fade" transition="in">
                                      <p:cBhvr>
                                        <p:cTn dur="1000"/>
                                        <p:tgtEl>
                                          <p:spTgt spid="1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600"/>
              <a:t>On ajoute dans le service une propriété loggedIn et des méthodes pour dire qu’on s’est loggué ou déloggué</a:t>
            </a:r>
            <a:endParaRPr sz="2600"/>
          </a:p>
        </p:txBody>
      </p:sp>
      <p:sp>
        <p:nvSpPr>
          <p:cNvPr id="1237" name="Google Shape;1237;p186"/>
          <p:cNvSpPr txBox="1"/>
          <p:nvPr>
            <p:ph idx="1" type="body"/>
          </p:nvPr>
        </p:nvSpPr>
        <p:spPr>
          <a:xfrm>
            <a:off x="311700" y="1494475"/>
            <a:ext cx="8520600" cy="307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38" name="Google Shape;1238;p186"/>
          <p:cNvPicPr preferRelativeResize="0"/>
          <p:nvPr/>
        </p:nvPicPr>
        <p:blipFill>
          <a:blip r:embed="rId3">
            <a:alphaModFix/>
          </a:blip>
          <a:stretch>
            <a:fillRect/>
          </a:stretch>
        </p:blipFill>
        <p:spPr>
          <a:xfrm>
            <a:off x="2294572" y="1373300"/>
            <a:ext cx="4554849" cy="373635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Création d’un “gu	ard” Angular (“auth guard”)</a:t>
            </a:r>
            <a:endParaRPr/>
          </a:p>
        </p:txBody>
      </p:sp>
      <p:sp>
        <p:nvSpPr>
          <p:cNvPr id="1244" name="Google Shape;1244;p1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Avec CLI, toujours dans le dossier “shared” :</a:t>
            </a:r>
            <a:endParaRPr/>
          </a:p>
          <a:p>
            <a:pPr indent="0" lvl="0" marL="0" rtl="0" algn="l">
              <a:spcBef>
                <a:spcPts val="1600"/>
              </a:spcBef>
              <a:spcAft>
                <a:spcPts val="0"/>
              </a:spcAft>
              <a:buNone/>
            </a:pPr>
            <a:r>
              <a:rPr b="1" lang="fr">
                <a:solidFill>
                  <a:srgbClr val="FFFFFF"/>
                </a:solidFill>
                <a:latin typeface="Courier New"/>
                <a:ea typeface="Courier New"/>
                <a:cs typeface="Courier New"/>
                <a:sym typeface="Courier New"/>
              </a:rPr>
              <a:t>ng g guard --skip-tests=true auth</a:t>
            </a:r>
            <a:endParaRPr b="1">
              <a:solidFill>
                <a:srgbClr val="FFFFFF"/>
              </a:solidFill>
              <a:latin typeface="Courier New"/>
              <a:ea typeface="Courier New"/>
              <a:cs typeface="Courier New"/>
              <a:sym typeface="Courier New"/>
            </a:endParaRPr>
          </a:p>
          <a:p>
            <a:pPr indent="0" lvl="0" marL="0" rtl="0" algn="l">
              <a:spcBef>
                <a:spcPts val="1600"/>
              </a:spcBef>
              <a:spcAft>
                <a:spcPts val="1600"/>
              </a:spcAft>
              <a:buNone/>
            </a:pPr>
            <a:r>
              <a:rPr b="1" lang="fr">
                <a:solidFill>
                  <a:schemeClr val="dk1"/>
                </a:solidFill>
              </a:rPr>
              <a:t>Choisir l’option par défaut (CanActivate)</a:t>
            </a:r>
            <a:endParaRPr b="1">
              <a:solidFill>
                <a:schemeClr val="dk1"/>
              </a:solidFill>
            </a:endParaRPr>
          </a:p>
        </p:txBody>
      </p:sp>
      <p:pic>
        <p:nvPicPr>
          <p:cNvPr id="1245" name="Google Shape;1245;p187"/>
          <p:cNvPicPr preferRelativeResize="0"/>
          <p:nvPr/>
        </p:nvPicPr>
        <p:blipFill>
          <a:blip r:embed="rId3">
            <a:alphaModFix/>
          </a:blip>
          <a:stretch>
            <a:fillRect/>
          </a:stretch>
        </p:blipFill>
        <p:spPr>
          <a:xfrm>
            <a:off x="567737" y="2648575"/>
            <a:ext cx="8008524" cy="24314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8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500"/>
              <a:t>On va dans ce “auth guard” utiliser le service d’authentification pour donner le droit de naviguer ou pas...</a:t>
            </a:r>
            <a:endParaRPr sz="2500"/>
          </a:p>
        </p:txBody>
      </p:sp>
      <p:sp>
        <p:nvSpPr>
          <p:cNvPr id="1251" name="Google Shape;1251;p188"/>
          <p:cNvSpPr txBox="1"/>
          <p:nvPr>
            <p:ph idx="1" type="body"/>
          </p:nvPr>
        </p:nvSpPr>
        <p:spPr>
          <a:xfrm>
            <a:off x="311700" y="1440350"/>
            <a:ext cx="8520600" cy="312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52" name="Google Shape;1252;p188"/>
          <p:cNvPicPr preferRelativeResize="0"/>
          <p:nvPr/>
        </p:nvPicPr>
        <p:blipFill>
          <a:blip r:embed="rId3">
            <a:alphaModFix/>
          </a:blip>
          <a:stretch>
            <a:fillRect/>
          </a:stretch>
        </p:blipFill>
        <p:spPr>
          <a:xfrm>
            <a:off x="1018275" y="1509700"/>
            <a:ext cx="7107451" cy="3458675"/>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89"/>
          <p:cNvSpPr txBox="1"/>
          <p:nvPr>
            <p:ph type="title"/>
          </p:nvPr>
        </p:nvSpPr>
        <p:spPr>
          <a:xfrm>
            <a:off x="311700" y="445025"/>
            <a:ext cx="8520600" cy="9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Et on ajoute “canActivate” à la route vers le composant d’édition</a:t>
            </a:r>
            <a:endParaRPr/>
          </a:p>
        </p:txBody>
      </p:sp>
      <p:sp>
        <p:nvSpPr>
          <p:cNvPr id="1258" name="Google Shape;1258;p189"/>
          <p:cNvSpPr txBox="1"/>
          <p:nvPr>
            <p:ph idx="1" type="body"/>
          </p:nvPr>
        </p:nvSpPr>
        <p:spPr>
          <a:xfrm>
            <a:off x="311700" y="1785500"/>
            <a:ext cx="8520600" cy="278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59" name="Google Shape;1259;p189"/>
          <p:cNvPicPr preferRelativeResize="0"/>
          <p:nvPr/>
        </p:nvPicPr>
        <p:blipFill>
          <a:blip r:embed="rId3">
            <a:alphaModFix/>
          </a:blip>
          <a:stretch>
            <a:fillRect/>
          </a:stretch>
        </p:blipFill>
        <p:spPr>
          <a:xfrm>
            <a:off x="311711" y="1539700"/>
            <a:ext cx="6512226" cy="3274999"/>
          </a:xfrm>
          <a:prstGeom prst="rect">
            <a:avLst/>
          </a:prstGeom>
          <a:noFill/>
          <a:ln>
            <a:noFill/>
          </a:ln>
        </p:spPr>
      </p:pic>
      <p:sp>
        <p:nvSpPr>
          <p:cNvPr id="1260" name="Google Shape;1260;p189"/>
          <p:cNvSpPr txBox="1"/>
          <p:nvPr>
            <p:ph idx="1" type="body"/>
          </p:nvPr>
        </p:nvSpPr>
        <p:spPr>
          <a:xfrm>
            <a:off x="7113800" y="2286200"/>
            <a:ext cx="1824900" cy="178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500"/>
              <a:t>Et on teste l’application. L’appui sur EDIT doit toujours renvoyer vers la page d’accueil !</a:t>
            </a:r>
            <a:endParaRPr sz="1500"/>
          </a:p>
        </p:txBody>
      </p:sp>
      <p:pic>
        <p:nvPicPr>
          <p:cNvPr id="1261" name="Google Shape;1261;p189"/>
          <p:cNvPicPr preferRelativeResize="0"/>
          <p:nvPr/>
        </p:nvPicPr>
        <p:blipFill>
          <a:blip r:embed="rId4">
            <a:alphaModFix/>
          </a:blip>
          <a:stretch>
            <a:fillRect/>
          </a:stretch>
        </p:blipFill>
        <p:spPr>
          <a:xfrm>
            <a:off x="5348347" y="0"/>
            <a:ext cx="3795655"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1000"/>
                                        <p:tgtEl>
                                          <p:spTgt spid="1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0"/>
                                        </p:tgtEl>
                                        <p:attrNameLst>
                                          <p:attrName>style.visibility</p:attrName>
                                        </p:attrNameLst>
                                      </p:cBhvr>
                                      <p:to>
                                        <p:strVal val="visible"/>
                                      </p:to>
                                    </p:set>
                                    <p:animEffect filter="fade" transition="in">
                                      <p:cBhvr>
                                        <p:cTn dur="1000"/>
                                        <p:tgtEl>
                                          <p:spTgt spid="1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1"/>
                                        </p:tgtEl>
                                        <p:attrNameLst>
                                          <p:attrName>style.visibility</p:attrName>
                                        </p:attrNameLst>
                                      </p:cBhvr>
                                      <p:to>
                                        <p:strVal val="visible"/>
                                      </p:to>
                                    </p:set>
                                    <p:animEffect filter="fade" transition="in">
                                      <p:cBhvr>
                                        <p:cTn dur="1000"/>
                                        <p:tgtEl>
                                          <p:spTgt spid="1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 d’une GUI simplifiée pour se logguer...</a:t>
            </a:r>
            <a:endParaRPr/>
          </a:p>
        </p:txBody>
      </p:sp>
      <p:sp>
        <p:nvSpPr>
          <p:cNvPr id="1267" name="Google Shape;1267;p1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Avant d’implémenter complètement, on va utiliser un slider material pour dire si on est admin ou pas… (</a:t>
            </a:r>
            <a:r>
              <a:rPr b="1" lang="fr">
                <a:solidFill>
                  <a:srgbClr val="FFFFFF"/>
                </a:solidFill>
                <a:latin typeface="Courier New"/>
                <a:ea typeface="Courier New"/>
                <a:cs typeface="Courier New"/>
                <a:sym typeface="Courier New"/>
              </a:rPr>
              <a:t>MatSlideToggleModule</a:t>
            </a:r>
            <a:r>
              <a:rPr lang="fr"/>
              <a:t>)</a:t>
            </a:r>
            <a:r>
              <a:rPr lang="fr"/>
              <a: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fr"/>
              <a:t>Et on l’ajoute dans le template de </a:t>
            </a:r>
            <a:r>
              <a:rPr b="1" lang="fr">
                <a:solidFill>
                  <a:srgbClr val="FFFFFF"/>
                </a:solidFill>
                <a:latin typeface="Courier New"/>
                <a:ea typeface="Courier New"/>
                <a:cs typeface="Courier New"/>
                <a:sym typeface="Courier New"/>
              </a:rPr>
              <a:t>app.component.html</a:t>
            </a:r>
            <a:endParaRPr b="1">
              <a:solidFill>
                <a:srgbClr val="FFFFFF"/>
              </a:solidFill>
              <a:latin typeface="Courier New"/>
              <a:ea typeface="Courier New"/>
              <a:cs typeface="Courier New"/>
              <a:sym typeface="Courier New"/>
            </a:endParaRPr>
          </a:p>
        </p:txBody>
      </p:sp>
      <p:pic>
        <p:nvPicPr>
          <p:cNvPr id="1268" name="Google Shape;1268;p190"/>
          <p:cNvPicPr preferRelativeResize="0"/>
          <p:nvPr/>
        </p:nvPicPr>
        <p:blipFill>
          <a:blip r:embed="rId3">
            <a:alphaModFix/>
          </a:blip>
          <a:stretch>
            <a:fillRect/>
          </a:stretch>
        </p:blipFill>
        <p:spPr>
          <a:xfrm>
            <a:off x="927188" y="1884450"/>
            <a:ext cx="6829425" cy="1428750"/>
          </a:xfrm>
          <a:prstGeom prst="rect">
            <a:avLst/>
          </a:prstGeom>
          <a:noFill/>
          <a:ln>
            <a:noFill/>
          </a:ln>
        </p:spPr>
      </p:pic>
      <p:pic>
        <p:nvPicPr>
          <p:cNvPr id="1269" name="Google Shape;1269;p190"/>
          <p:cNvPicPr preferRelativeResize="0"/>
          <p:nvPr/>
        </p:nvPicPr>
        <p:blipFill>
          <a:blip r:embed="rId4">
            <a:alphaModFix/>
          </a:blip>
          <a:stretch>
            <a:fillRect/>
          </a:stretch>
        </p:blipFill>
        <p:spPr>
          <a:xfrm>
            <a:off x="250888" y="1152463"/>
            <a:ext cx="5915025" cy="2428875"/>
          </a:xfrm>
          <a:prstGeom prst="rect">
            <a:avLst/>
          </a:prstGeom>
          <a:noFill/>
          <a:ln>
            <a:noFill/>
          </a:ln>
        </p:spPr>
      </p:pic>
      <p:pic>
        <p:nvPicPr>
          <p:cNvPr id="1270" name="Google Shape;1270;p190"/>
          <p:cNvPicPr preferRelativeResize="0"/>
          <p:nvPr/>
        </p:nvPicPr>
        <p:blipFill>
          <a:blip r:embed="rId5">
            <a:alphaModFix/>
          </a:blip>
          <a:stretch>
            <a:fillRect/>
          </a:stretch>
        </p:blipFill>
        <p:spPr>
          <a:xfrm>
            <a:off x="2278775" y="2106284"/>
            <a:ext cx="6244900" cy="1508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1000"/>
                                        <p:tgtEl>
                                          <p:spTgt spid="1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0"/>
                                        </p:tgtEl>
                                        <p:attrNameLst>
                                          <p:attrName>style.visibility</p:attrName>
                                        </p:attrNameLst>
                                      </p:cBhvr>
                                      <p:to>
                                        <p:strVal val="visible"/>
                                      </p:to>
                                    </p:set>
                                    <p:animEffect filter="fade" transition="in">
                                      <p:cBhvr>
                                        <p:cTn dur="1000"/>
                                        <p:tgtEl>
                                          <p:spTgt spid="1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 de la partie métier</a:t>
            </a:r>
            <a:endParaRPr/>
          </a:p>
        </p:txBody>
      </p:sp>
      <p:sp>
        <p:nvSpPr>
          <p:cNvPr id="1276" name="Google Shape;1276;p1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b="1">
              <a:solidFill>
                <a:srgbClr val="FFFFFF"/>
              </a:solidFill>
              <a:latin typeface="Courier New"/>
              <a:ea typeface="Courier New"/>
              <a:cs typeface="Courier New"/>
              <a:sym typeface="Courier New"/>
            </a:endParaRPr>
          </a:p>
        </p:txBody>
      </p:sp>
      <p:pic>
        <p:nvPicPr>
          <p:cNvPr id="1277" name="Google Shape;1277;p191"/>
          <p:cNvPicPr preferRelativeResize="0"/>
          <p:nvPr/>
        </p:nvPicPr>
        <p:blipFill>
          <a:blip r:embed="rId3">
            <a:alphaModFix/>
          </a:blip>
          <a:stretch>
            <a:fillRect/>
          </a:stretch>
        </p:blipFill>
        <p:spPr>
          <a:xfrm>
            <a:off x="363947" y="1059900"/>
            <a:ext cx="4898400" cy="3894100"/>
          </a:xfrm>
          <a:prstGeom prst="rect">
            <a:avLst/>
          </a:prstGeom>
          <a:noFill/>
          <a:ln>
            <a:noFill/>
          </a:ln>
        </p:spPr>
      </p:pic>
      <p:sp>
        <p:nvSpPr>
          <p:cNvPr id="1278" name="Google Shape;1278;p191"/>
          <p:cNvSpPr txBox="1"/>
          <p:nvPr/>
        </p:nvSpPr>
        <p:spPr>
          <a:xfrm>
            <a:off x="5313100" y="1152467"/>
            <a:ext cx="3480300" cy="2108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999999"/>
              </a:buClr>
              <a:buSzPts val="1400"/>
              <a:buChar char="●"/>
            </a:pPr>
            <a:r>
              <a:rPr lang="fr">
                <a:solidFill>
                  <a:srgbClr val="999999"/>
                </a:solidFill>
              </a:rPr>
              <a:t>Et on teste dans l’application,</a:t>
            </a:r>
            <a:br>
              <a:rPr lang="fr">
                <a:solidFill>
                  <a:srgbClr val="999999"/>
                </a:solidFill>
              </a:rPr>
            </a:br>
            <a:endParaRPr>
              <a:solidFill>
                <a:srgbClr val="999999"/>
              </a:solidFill>
            </a:endParaRPr>
          </a:p>
          <a:p>
            <a:pPr indent="-317500" lvl="0" marL="457200" rtl="0" algn="l">
              <a:spcBef>
                <a:spcPts val="0"/>
              </a:spcBef>
              <a:spcAft>
                <a:spcPts val="0"/>
              </a:spcAft>
              <a:buClr>
                <a:srgbClr val="999999"/>
              </a:buClr>
              <a:buSzPts val="1400"/>
              <a:buChar char="●"/>
            </a:pPr>
            <a:r>
              <a:rPr b="1" lang="fr">
                <a:solidFill>
                  <a:srgbClr val="FF0000"/>
                </a:solidFill>
              </a:rPr>
              <a:t>Pour cela ajouter un écouteur (click) associé au </a:t>
            </a:r>
            <a:r>
              <a:rPr b="1" lang="fr">
                <a:solidFill>
                  <a:srgbClr val="FF0000"/>
                </a:solidFill>
                <a:latin typeface="Courier New"/>
                <a:ea typeface="Courier New"/>
                <a:cs typeface="Courier New"/>
                <a:sym typeface="Courier New"/>
              </a:rPr>
              <a:t>&lt;mat-slider-toggle&gt;</a:t>
            </a:r>
            <a:r>
              <a:rPr b="1" lang="fr">
                <a:solidFill>
                  <a:srgbClr val="FF0000"/>
                </a:solidFill>
              </a:rPr>
              <a:t> qui appelle la méthode </a:t>
            </a:r>
            <a:r>
              <a:rPr b="1" lang="fr">
                <a:solidFill>
                  <a:srgbClr val="FF0000"/>
                </a:solidFill>
                <a:latin typeface="Courier New"/>
                <a:ea typeface="Courier New"/>
                <a:cs typeface="Courier New"/>
                <a:sym typeface="Courier New"/>
              </a:rPr>
              <a:t>login()</a:t>
            </a:r>
            <a:r>
              <a:rPr b="1" lang="fr">
                <a:solidFill>
                  <a:srgbClr val="FF0000"/>
                </a:solidFill>
              </a:rPr>
              <a:t>!</a:t>
            </a:r>
            <a:br>
              <a:rPr lang="fr">
                <a:solidFill>
                  <a:srgbClr val="999999"/>
                </a:solidFill>
              </a:rPr>
            </a:br>
            <a:endParaRPr>
              <a:solidFill>
                <a:srgbClr val="999999"/>
              </a:solidFill>
            </a:endParaRPr>
          </a:p>
          <a:p>
            <a:pPr indent="-317500" lvl="0" marL="457200" rtl="0" algn="l">
              <a:spcBef>
                <a:spcPts val="0"/>
              </a:spcBef>
              <a:spcAft>
                <a:spcPts val="0"/>
              </a:spcAft>
              <a:buClr>
                <a:srgbClr val="999999"/>
              </a:buClr>
              <a:buSzPts val="1400"/>
              <a:buChar char="●"/>
            </a:pPr>
            <a:r>
              <a:rPr lang="fr">
                <a:solidFill>
                  <a:srgbClr val="999999"/>
                </a:solidFill>
              </a:rPr>
              <a:t>On essaie d’éditer sans être loggué -&gt; ça doit renvoyer vers la page d’accueil.</a:t>
            </a:r>
            <a:br>
              <a:rPr lang="fr">
                <a:solidFill>
                  <a:srgbClr val="999999"/>
                </a:solidFill>
              </a:rPr>
            </a:br>
            <a:endParaRPr>
              <a:solidFill>
                <a:srgbClr val="999999"/>
              </a:solidFill>
            </a:endParaRPr>
          </a:p>
          <a:p>
            <a:pPr indent="-317500" lvl="0" marL="457200" rtl="0" algn="l">
              <a:spcBef>
                <a:spcPts val="0"/>
              </a:spcBef>
              <a:spcAft>
                <a:spcPts val="0"/>
              </a:spcAft>
              <a:buClr>
                <a:srgbClr val="999999"/>
              </a:buClr>
              <a:buSzPts val="1400"/>
              <a:buChar char="●"/>
            </a:pPr>
            <a:r>
              <a:rPr lang="fr">
                <a:solidFill>
                  <a:srgbClr val="999999"/>
                </a:solidFill>
              </a:rPr>
              <a:t>Si on est loggué on doit pouvoir éditer.</a:t>
            </a:r>
            <a:endParaRPr>
              <a:solidFill>
                <a:srgbClr val="99999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7"/>
                                        </p:tgtEl>
                                        <p:attrNameLst>
                                          <p:attrName>style.visibility</p:attrName>
                                        </p:attrNameLst>
                                      </p:cBhvr>
                                      <p:to>
                                        <p:strVal val="visible"/>
                                      </p:to>
                                    </p:set>
                                    <p:animEffect filter="fade" transition="in">
                                      <p:cBhvr>
                                        <p:cTn dur="1000"/>
                                        <p:tgtEl>
                                          <p:spTgt spid="1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8">
                                            <p:txEl>
                                              <p:pRg end="0" st="0"/>
                                            </p:txEl>
                                          </p:spTgt>
                                        </p:tgtEl>
                                        <p:attrNameLst>
                                          <p:attrName>style.visibility</p:attrName>
                                        </p:attrNameLst>
                                      </p:cBhvr>
                                      <p:to>
                                        <p:strVal val="visible"/>
                                      </p:to>
                                    </p:set>
                                    <p:animEffect filter="fade" transition="in">
                                      <p:cBhvr>
                                        <p:cTn dur="1000"/>
                                        <p:tgtEl>
                                          <p:spTgt spid="12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8">
                                            <p:txEl>
                                              <p:pRg end="1" st="1"/>
                                            </p:txEl>
                                          </p:spTgt>
                                        </p:tgtEl>
                                        <p:attrNameLst>
                                          <p:attrName>style.visibility</p:attrName>
                                        </p:attrNameLst>
                                      </p:cBhvr>
                                      <p:to>
                                        <p:strVal val="visible"/>
                                      </p:to>
                                    </p:set>
                                    <p:animEffect filter="fade" transition="in">
                                      <p:cBhvr>
                                        <p:cTn dur="1000"/>
                                        <p:tgtEl>
                                          <p:spTgt spid="12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8">
                                            <p:txEl>
                                              <p:pRg end="2" st="2"/>
                                            </p:txEl>
                                          </p:spTgt>
                                        </p:tgtEl>
                                        <p:attrNameLst>
                                          <p:attrName>style.visibility</p:attrName>
                                        </p:attrNameLst>
                                      </p:cBhvr>
                                      <p:to>
                                        <p:strVal val="visible"/>
                                      </p:to>
                                    </p:set>
                                    <p:animEffect filter="fade" transition="in">
                                      <p:cBhvr>
                                        <p:cTn dur="1000"/>
                                        <p:tgtEl>
                                          <p:spTgt spid="12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8">
                                            <p:txEl>
                                              <p:pRg end="3" st="3"/>
                                            </p:txEl>
                                          </p:spTgt>
                                        </p:tgtEl>
                                        <p:attrNameLst>
                                          <p:attrName>style.visibility</p:attrName>
                                        </p:attrNameLst>
                                      </p:cBhvr>
                                      <p:to>
                                        <p:strVal val="visible"/>
                                      </p:to>
                                    </p:set>
                                    <p:animEffect filter="fade" transition="in">
                                      <p:cBhvr>
                                        <p:cTn dur="1000"/>
                                        <p:tgtEl>
                                          <p:spTgt spid="127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0"/>
          <p:cNvSpPr txBox="1"/>
          <p:nvPr>
            <p:ph type="title"/>
          </p:nvPr>
        </p:nvSpPr>
        <p:spPr>
          <a:xfrm>
            <a:off x="250500" y="2150850"/>
            <a:ext cx="8643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3400"/>
              <a:t>Styler son application avec Angular Material</a:t>
            </a:r>
            <a:endParaRPr sz="3400"/>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Disabler le bouton EDIT si on n’est pas loggué...</a:t>
            </a:r>
            <a:endParaRPr/>
          </a:p>
        </p:txBody>
      </p:sp>
      <p:sp>
        <p:nvSpPr>
          <p:cNvPr id="1284" name="Google Shape;1284;p1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Ça se</a:t>
            </a:r>
            <a:r>
              <a:rPr lang="fr"/>
              <a:t> passe dans le composant detail…..</a:t>
            </a:r>
            <a:endParaRPr/>
          </a:p>
        </p:txBody>
      </p:sp>
      <p:pic>
        <p:nvPicPr>
          <p:cNvPr id="1285" name="Google Shape;1285;p192"/>
          <p:cNvPicPr preferRelativeResize="0"/>
          <p:nvPr/>
        </p:nvPicPr>
        <p:blipFill>
          <a:blip r:embed="rId3">
            <a:alphaModFix/>
          </a:blip>
          <a:stretch>
            <a:fillRect/>
          </a:stretch>
        </p:blipFill>
        <p:spPr>
          <a:xfrm>
            <a:off x="422363" y="1625250"/>
            <a:ext cx="6086475" cy="2266950"/>
          </a:xfrm>
          <a:prstGeom prst="rect">
            <a:avLst/>
          </a:prstGeom>
          <a:noFill/>
          <a:ln>
            <a:noFill/>
          </a:ln>
        </p:spPr>
      </p:pic>
      <p:pic>
        <p:nvPicPr>
          <p:cNvPr id="1286" name="Google Shape;1286;p192"/>
          <p:cNvPicPr preferRelativeResize="0"/>
          <p:nvPr/>
        </p:nvPicPr>
        <p:blipFill>
          <a:blip r:embed="rId4">
            <a:alphaModFix/>
          </a:blip>
          <a:stretch>
            <a:fillRect/>
          </a:stretch>
        </p:blipFill>
        <p:spPr>
          <a:xfrm>
            <a:off x="4406525" y="2709038"/>
            <a:ext cx="4229100" cy="1933575"/>
          </a:xfrm>
          <a:prstGeom prst="rect">
            <a:avLst/>
          </a:prstGeom>
          <a:noFill/>
          <a:ln>
            <a:noFill/>
          </a:ln>
        </p:spPr>
      </p:pic>
      <p:sp>
        <p:nvSpPr>
          <p:cNvPr id="1287" name="Google Shape;1287;p192"/>
          <p:cNvSpPr txBox="1"/>
          <p:nvPr/>
        </p:nvSpPr>
        <p:spPr>
          <a:xfrm>
            <a:off x="486325" y="3951175"/>
            <a:ext cx="3396900" cy="1049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999999"/>
              </a:buClr>
              <a:buSzPts val="1400"/>
              <a:buChar char="●"/>
            </a:pPr>
            <a:r>
              <a:rPr lang="fr">
                <a:solidFill>
                  <a:srgbClr val="999999"/>
                </a:solidFill>
              </a:rPr>
              <a:t>Et on teste dans l’application, </a:t>
            </a:r>
            <a:br>
              <a:rPr lang="fr">
                <a:solidFill>
                  <a:srgbClr val="999999"/>
                </a:solidFill>
              </a:rPr>
            </a:br>
            <a:endParaRPr>
              <a:solidFill>
                <a:srgbClr val="999999"/>
              </a:solidFill>
            </a:endParaRPr>
          </a:p>
          <a:p>
            <a:pPr indent="-317500" lvl="0" marL="457200" rtl="0" algn="l">
              <a:spcBef>
                <a:spcPts val="0"/>
              </a:spcBef>
              <a:spcAft>
                <a:spcPts val="0"/>
              </a:spcAft>
              <a:buClr>
                <a:srgbClr val="999999"/>
              </a:buClr>
              <a:buSzPts val="1400"/>
              <a:buChar char="●"/>
            </a:pPr>
            <a:r>
              <a:rPr lang="fr">
                <a:solidFill>
                  <a:srgbClr val="999999"/>
                </a:solidFill>
              </a:rPr>
              <a:t>Le bouton doit être grisé/dégrisé selon qu’on est loggué ou pas...</a:t>
            </a:r>
            <a:endParaRPr>
              <a:solidFill>
                <a:srgbClr val="999999"/>
              </a:solidFill>
            </a:endParaRPr>
          </a:p>
        </p:txBody>
      </p:sp>
      <p:sp>
        <p:nvSpPr>
          <p:cNvPr id="1288" name="Google Shape;1288;p192"/>
          <p:cNvSpPr txBox="1"/>
          <p:nvPr/>
        </p:nvSpPr>
        <p:spPr>
          <a:xfrm>
            <a:off x="7005525" y="1409450"/>
            <a:ext cx="1541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FF0000"/>
                </a:solidFill>
              </a:rPr>
              <a:t>N’oubliez pas de l’injecter dans le constructeur !</a:t>
            </a:r>
            <a:endParaRPr>
              <a:solidFill>
                <a:srgbClr val="FF0000"/>
              </a:solidFill>
            </a:endParaRPr>
          </a:p>
        </p:txBody>
      </p:sp>
      <p:cxnSp>
        <p:nvCxnSpPr>
          <p:cNvPr id="1289" name="Google Shape;1289;p192"/>
          <p:cNvCxnSpPr>
            <a:stCxn id="1288" idx="2"/>
          </p:cNvCxnSpPr>
          <p:nvPr/>
        </p:nvCxnSpPr>
        <p:spPr>
          <a:xfrm flipH="1">
            <a:off x="7220925" y="2240750"/>
            <a:ext cx="555300" cy="16893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4"/>
                                        </p:tgtEl>
                                        <p:attrNameLst>
                                          <p:attrName>style.visibility</p:attrName>
                                        </p:attrNameLst>
                                      </p:cBhvr>
                                      <p:to>
                                        <p:strVal val="visible"/>
                                      </p:to>
                                    </p:set>
                                    <p:animEffect filter="fade" transition="in">
                                      <p:cBhvr>
                                        <p:cTn dur="1000"/>
                                        <p:tgtEl>
                                          <p:spTgt spid="1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5"/>
                                        </p:tgtEl>
                                        <p:attrNameLst>
                                          <p:attrName>style.visibility</p:attrName>
                                        </p:attrNameLst>
                                      </p:cBhvr>
                                      <p:to>
                                        <p:strVal val="visible"/>
                                      </p:to>
                                    </p:set>
                                    <p:animEffect filter="fade" transition="in">
                                      <p:cBhvr>
                                        <p:cTn dur="1000"/>
                                        <p:tgtEl>
                                          <p:spTgt spid="1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6"/>
                                        </p:tgtEl>
                                        <p:attrNameLst>
                                          <p:attrName>style.visibility</p:attrName>
                                        </p:attrNameLst>
                                      </p:cBhvr>
                                      <p:to>
                                        <p:strVal val="visible"/>
                                      </p:to>
                                    </p:set>
                                    <p:animEffect filter="fade" transition="in">
                                      <p:cBhvr>
                                        <p:cTn dur="1000"/>
                                        <p:tgtEl>
                                          <p:spTgt spid="1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93"/>
          <p:cNvSpPr txBox="1"/>
          <p:nvPr>
            <p:ph type="title"/>
          </p:nvPr>
        </p:nvSpPr>
        <p:spPr>
          <a:xfrm>
            <a:off x="311700" y="445025"/>
            <a:ext cx="8520600" cy="6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Exercices à faire jq la fin du cours / pour la prochaine fois</a:t>
            </a:r>
            <a:endParaRPr/>
          </a:p>
        </p:txBody>
      </p:sp>
      <p:sp>
        <p:nvSpPr>
          <p:cNvPr id="1295" name="Google Shape;1295;p193"/>
          <p:cNvSpPr txBox="1"/>
          <p:nvPr>
            <p:ph idx="1" type="body"/>
          </p:nvPr>
        </p:nvSpPr>
        <p:spPr>
          <a:xfrm>
            <a:off x="311700" y="1575700"/>
            <a:ext cx="8520600" cy="3390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Refaire tout ce que je vous ai montré (un zip avec le projet point de départ est sur la page du cours).</a:t>
            </a:r>
            <a:endParaRPr/>
          </a:p>
          <a:p>
            <a:pPr indent="-342900" lvl="0" marL="457200" rtl="0" algn="l">
              <a:spcBef>
                <a:spcPts val="0"/>
              </a:spcBef>
              <a:spcAft>
                <a:spcPts val="0"/>
              </a:spcAft>
              <a:buSzPts val="1800"/>
              <a:buChar char="●"/>
            </a:pPr>
            <a:r>
              <a:rPr lang="fr"/>
              <a:t>Modifier le programme pour avoir une identification par login/password</a:t>
            </a:r>
            <a:endParaRPr/>
          </a:p>
          <a:p>
            <a:pPr indent="-317500" lvl="1" marL="914400" rtl="0" algn="l">
              <a:spcBef>
                <a:spcPts val="0"/>
              </a:spcBef>
              <a:spcAft>
                <a:spcPts val="0"/>
              </a:spcAft>
              <a:buSzPts val="1400"/>
              <a:buChar char="○"/>
            </a:pPr>
            <a:r>
              <a:rPr lang="fr"/>
              <a:t>Ajouter un tableau de login/password/role (user/admin) dans le service d’authentification</a:t>
            </a:r>
            <a:endParaRPr/>
          </a:p>
          <a:p>
            <a:pPr indent="-317500" lvl="1" marL="914400" rtl="0" algn="l">
              <a:spcBef>
                <a:spcPts val="0"/>
              </a:spcBef>
              <a:spcAft>
                <a:spcPts val="0"/>
              </a:spcAft>
              <a:buSzPts val="1400"/>
              <a:buChar char="○"/>
            </a:pPr>
            <a:r>
              <a:rPr lang="fr"/>
              <a:t>Modifiez le code pour avoir isLogged() et isAdmin() au lieu de juste isAdmin()</a:t>
            </a:r>
            <a:endParaRPr/>
          </a:p>
          <a:p>
            <a:pPr indent="-342900" lvl="0" marL="457200" rtl="0" algn="l">
              <a:spcBef>
                <a:spcPts val="0"/>
              </a:spcBef>
              <a:spcAft>
                <a:spcPts val="0"/>
              </a:spcAft>
              <a:buSzPts val="1800"/>
              <a:buChar char="●"/>
            </a:pPr>
            <a:r>
              <a:rPr lang="fr"/>
              <a:t>Au lieu du slider login, utiliser un bouton “connecter” qui redirige vers un formulaire de connexion (qui peut éventuellement remplacer le bouton, ou plus tard être un dialogue Material)</a:t>
            </a:r>
            <a:endParaRPr/>
          </a:p>
          <a:p>
            <a:pPr indent="-342900" lvl="0" marL="457200" rtl="0" algn="l">
              <a:spcBef>
                <a:spcPts val="0"/>
              </a:spcBef>
              <a:spcAft>
                <a:spcPts val="0"/>
              </a:spcAft>
              <a:buSzPts val="1800"/>
              <a:buChar char="●"/>
            </a:pPr>
            <a:r>
              <a:rPr lang="fr"/>
              <a:t>Gérer le cas spécial de l’admin. Si on est loggué on peut naviguer partout mais on ne peut éditer/supprimer que si on est admin.</a:t>
            </a:r>
            <a:endParaRPr/>
          </a:p>
          <a:p>
            <a:pPr indent="-317500" lvl="1" marL="914400" rtl="0" algn="l">
              <a:spcBef>
                <a:spcPts val="0"/>
              </a:spcBef>
              <a:spcAft>
                <a:spcPts val="0"/>
              </a:spcAft>
              <a:buSzPts val="1400"/>
              <a:buChar char="○"/>
            </a:pPr>
            <a:r>
              <a:rPr lang="fr"/>
              <a:t>Mettre les boutons en grisé si on ne l’est pas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xEl>
                                              <p:pRg end="0" st="0"/>
                                            </p:txEl>
                                          </p:spTgt>
                                        </p:tgtEl>
                                        <p:attrNameLst>
                                          <p:attrName>style.visibility</p:attrName>
                                        </p:attrNameLst>
                                      </p:cBhvr>
                                      <p:to>
                                        <p:strVal val="visible"/>
                                      </p:to>
                                    </p:set>
                                    <p:animEffect filter="fade" transition="in">
                                      <p:cBhvr>
                                        <p:cTn dur="1000"/>
                                        <p:tgtEl>
                                          <p:spTgt spid="12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xEl>
                                              <p:pRg end="1" st="1"/>
                                            </p:txEl>
                                          </p:spTgt>
                                        </p:tgtEl>
                                        <p:attrNameLst>
                                          <p:attrName>style.visibility</p:attrName>
                                        </p:attrNameLst>
                                      </p:cBhvr>
                                      <p:to>
                                        <p:strVal val="visible"/>
                                      </p:to>
                                    </p:set>
                                    <p:animEffect filter="fade" transition="in">
                                      <p:cBhvr>
                                        <p:cTn dur="1000"/>
                                        <p:tgtEl>
                                          <p:spTgt spid="12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xEl>
                                              <p:pRg end="2" st="2"/>
                                            </p:txEl>
                                          </p:spTgt>
                                        </p:tgtEl>
                                        <p:attrNameLst>
                                          <p:attrName>style.visibility</p:attrName>
                                        </p:attrNameLst>
                                      </p:cBhvr>
                                      <p:to>
                                        <p:strVal val="visible"/>
                                      </p:to>
                                    </p:set>
                                    <p:animEffect filter="fade" transition="in">
                                      <p:cBhvr>
                                        <p:cTn dur="1000"/>
                                        <p:tgtEl>
                                          <p:spTgt spid="12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xEl>
                                              <p:pRg end="3" st="3"/>
                                            </p:txEl>
                                          </p:spTgt>
                                        </p:tgtEl>
                                        <p:attrNameLst>
                                          <p:attrName>style.visibility</p:attrName>
                                        </p:attrNameLst>
                                      </p:cBhvr>
                                      <p:to>
                                        <p:strVal val="visible"/>
                                      </p:to>
                                    </p:set>
                                    <p:animEffect filter="fade" transition="in">
                                      <p:cBhvr>
                                        <p:cTn dur="1000"/>
                                        <p:tgtEl>
                                          <p:spTgt spid="12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xEl>
                                              <p:pRg end="4" st="4"/>
                                            </p:txEl>
                                          </p:spTgt>
                                        </p:tgtEl>
                                        <p:attrNameLst>
                                          <p:attrName>style.visibility</p:attrName>
                                        </p:attrNameLst>
                                      </p:cBhvr>
                                      <p:to>
                                        <p:strVal val="visible"/>
                                      </p:to>
                                    </p:set>
                                    <p:animEffect filter="fade" transition="in">
                                      <p:cBhvr>
                                        <p:cTn dur="1000"/>
                                        <p:tgtEl>
                                          <p:spTgt spid="12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xEl>
                                              <p:pRg end="5" st="5"/>
                                            </p:txEl>
                                          </p:spTgt>
                                        </p:tgtEl>
                                        <p:attrNameLst>
                                          <p:attrName>style.visibility</p:attrName>
                                        </p:attrNameLst>
                                      </p:cBhvr>
                                      <p:to>
                                        <p:strVal val="visible"/>
                                      </p:to>
                                    </p:set>
                                    <p:animEffect filter="fade" transition="in">
                                      <p:cBhvr>
                                        <p:cTn dur="1000"/>
                                        <p:tgtEl>
                                          <p:spTgt spid="12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xEl>
                                              <p:pRg end="6" st="6"/>
                                            </p:txEl>
                                          </p:spTgt>
                                        </p:tgtEl>
                                        <p:attrNameLst>
                                          <p:attrName>style.visibility</p:attrName>
                                        </p:attrNameLst>
                                      </p:cBhvr>
                                      <p:to>
                                        <p:strVal val="visible"/>
                                      </p:to>
                                    </p:set>
                                    <p:animEffect filter="fade" transition="in">
                                      <p:cBhvr>
                                        <p:cTn dur="1000"/>
                                        <p:tgtEl>
                                          <p:spTgt spid="129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9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Partie 8 : utilisation d’APIs RESTful</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Ce que nous allons voir...</a:t>
            </a:r>
            <a:endParaRPr/>
          </a:p>
        </p:txBody>
      </p:sp>
      <p:sp>
        <p:nvSpPr>
          <p:cNvPr id="1306" name="Google Shape;1306;p1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Utilisation d’une BD NoSQL MongoDB et on va définir côté serveur des WebServices (une API pour </a:t>
            </a:r>
            <a:r>
              <a:rPr lang="fr"/>
              <a:t>accéder</a:t>
            </a:r>
            <a:r>
              <a:rPr lang="fr"/>
              <a:t> aux données)</a:t>
            </a:r>
            <a:endParaRPr/>
          </a:p>
          <a:p>
            <a:pPr indent="0" lvl="0" marL="0" rtl="0" algn="l">
              <a:spcBef>
                <a:spcPts val="1600"/>
              </a:spcBef>
              <a:spcAft>
                <a:spcPts val="0"/>
              </a:spcAft>
              <a:buNone/>
            </a:pPr>
            <a:r>
              <a:rPr lang="fr"/>
              <a:t>Utilisation du module Angular HTTPClient pour requêter cette API</a:t>
            </a:r>
            <a:endParaRPr/>
          </a:p>
          <a:p>
            <a:pPr indent="0" lvl="0" marL="0" rtl="0" algn="l">
              <a:spcBef>
                <a:spcPts val="1600"/>
              </a:spcBef>
              <a:spcAft>
                <a:spcPts val="0"/>
              </a:spcAft>
              <a:buNone/>
            </a:pPr>
            <a:r>
              <a:rPr lang="fr"/>
              <a:t>On va voir comment récupérer des données (GET) et travailler avec</a:t>
            </a:r>
            <a:endParaRPr/>
          </a:p>
          <a:p>
            <a:pPr indent="0" lvl="0" marL="0" rtl="0" algn="l">
              <a:spcBef>
                <a:spcPts val="1600"/>
              </a:spcBef>
              <a:spcAft>
                <a:spcPts val="0"/>
              </a:spcAft>
              <a:buNone/>
            </a:pPr>
            <a:r>
              <a:rPr lang="fr"/>
              <a:t>On verra comment faire le CRUD sur les données (POST, UPDATE, DELETE)</a:t>
            </a:r>
            <a:endParaRPr/>
          </a:p>
          <a:p>
            <a:pPr indent="0" lvl="0" marL="0" rtl="0" algn="l">
              <a:spcBef>
                <a:spcPts val="1600"/>
              </a:spcBef>
              <a:spcAft>
                <a:spcPts val="0"/>
              </a:spcAft>
              <a:buNone/>
            </a:pPr>
            <a:r>
              <a:rPr lang="fr"/>
              <a:t>On verra comment gérer les erreurs </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6">
                                            <p:txEl>
                                              <p:pRg end="0" st="0"/>
                                            </p:txEl>
                                          </p:spTgt>
                                        </p:tgtEl>
                                        <p:attrNameLst>
                                          <p:attrName>style.visibility</p:attrName>
                                        </p:attrNameLst>
                                      </p:cBhvr>
                                      <p:to>
                                        <p:strVal val="visible"/>
                                      </p:to>
                                    </p:set>
                                    <p:animEffect filter="fade" transition="in">
                                      <p:cBhvr>
                                        <p:cTn dur="1000"/>
                                        <p:tgtEl>
                                          <p:spTgt spid="13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6">
                                            <p:txEl>
                                              <p:pRg end="1" st="1"/>
                                            </p:txEl>
                                          </p:spTgt>
                                        </p:tgtEl>
                                        <p:attrNameLst>
                                          <p:attrName>style.visibility</p:attrName>
                                        </p:attrNameLst>
                                      </p:cBhvr>
                                      <p:to>
                                        <p:strVal val="visible"/>
                                      </p:to>
                                    </p:set>
                                    <p:animEffect filter="fade" transition="in">
                                      <p:cBhvr>
                                        <p:cTn dur="1000"/>
                                        <p:tgtEl>
                                          <p:spTgt spid="13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6">
                                            <p:txEl>
                                              <p:pRg end="2" st="2"/>
                                            </p:txEl>
                                          </p:spTgt>
                                        </p:tgtEl>
                                        <p:attrNameLst>
                                          <p:attrName>style.visibility</p:attrName>
                                        </p:attrNameLst>
                                      </p:cBhvr>
                                      <p:to>
                                        <p:strVal val="visible"/>
                                      </p:to>
                                    </p:set>
                                    <p:animEffect filter="fade" transition="in">
                                      <p:cBhvr>
                                        <p:cTn dur="1000"/>
                                        <p:tgtEl>
                                          <p:spTgt spid="13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6">
                                            <p:txEl>
                                              <p:pRg end="3" st="3"/>
                                            </p:txEl>
                                          </p:spTgt>
                                        </p:tgtEl>
                                        <p:attrNameLst>
                                          <p:attrName>style.visibility</p:attrName>
                                        </p:attrNameLst>
                                      </p:cBhvr>
                                      <p:to>
                                        <p:strVal val="visible"/>
                                      </p:to>
                                    </p:set>
                                    <p:animEffect filter="fade" transition="in">
                                      <p:cBhvr>
                                        <p:cTn dur="1000"/>
                                        <p:tgtEl>
                                          <p:spTgt spid="13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6">
                                            <p:txEl>
                                              <p:pRg end="4" st="4"/>
                                            </p:txEl>
                                          </p:spTgt>
                                        </p:tgtEl>
                                        <p:attrNameLst>
                                          <p:attrName>style.visibility</p:attrName>
                                        </p:attrNameLst>
                                      </p:cBhvr>
                                      <p:to>
                                        <p:strVal val="visible"/>
                                      </p:to>
                                    </p:set>
                                    <p:animEffect filter="fade" transition="in">
                                      <p:cBhvr>
                                        <p:cTn dur="1000"/>
                                        <p:tgtEl>
                                          <p:spTgt spid="13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6">
                                            <p:txEl>
                                              <p:pRg end="5" st="5"/>
                                            </p:txEl>
                                          </p:spTgt>
                                        </p:tgtEl>
                                        <p:attrNameLst>
                                          <p:attrName>style.visibility</p:attrName>
                                        </p:attrNameLst>
                                      </p:cBhvr>
                                      <p:to>
                                        <p:strVal val="visible"/>
                                      </p:to>
                                    </p:set>
                                    <p:animEffect filter="fade" transition="in">
                                      <p:cBhvr>
                                        <p:cTn dur="1000"/>
                                        <p:tgtEl>
                                          <p:spTgt spid="130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9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BD Mongo (dans le cloud) et API (locale)</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MongoDB</a:t>
            </a:r>
            <a:endParaRPr/>
          </a:p>
        </p:txBody>
      </p:sp>
      <p:sp>
        <p:nvSpPr>
          <p:cNvPr id="1317" name="Google Shape;1317;p1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Vous la verrez plus tard en détails en Master 1</a:t>
            </a:r>
            <a:endParaRPr/>
          </a:p>
          <a:p>
            <a:pPr indent="0" lvl="0" marL="0" rtl="0" algn="l">
              <a:spcBef>
                <a:spcPts val="1600"/>
              </a:spcBef>
              <a:spcAft>
                <a:spcPts val="0"/>
              </a:spcAft>
              <a:buNone/>
            </a:pPr>
            <a:r>
              <a:rPr lang="fr"/>
              <a:t>Ici </a:t>
            </a:r>
            <a:r>
              <a:rPr lang="fr" u="sng">
                <a:solidFill>
                  <a:schemeClr val="hlink"/>
                </a:solidFill>
                <a:hlinkClick r:id="rId3"/>
              </a:rPr>
              <a:t>un cours plus complet dessus</a:t>
            </a:r>
            <a:r>
              <a:rPr lang="fr"/>
              <a:t> que je donnais…</a:t>
            </a:r>
            <a:endParaRPr/>
          </a:p>
          <a:p>
            <a:pPr indent="0" lvl="0" marL="0" rtl="0" algn="l">
              <a:spcBef>
                <a:spcPts val="1600"/>
              </a:spcBef>
              <a:spcAft>
                <a:spcPts val="0"/>
              </a:spcAft>
              <a:buNone/>
            </a:pPr>
            <a:r>
              <a:rPr lang="fr"/>
              <a:t>Quand on fait du MongoDB avec du Angular on dit que ça fait partie de la “</a:t>
            </a:r>
            <a:r>
              <a:rPr b="1" lang="fr">
                <a:solidFill>
                  <a:srgbClr val="FF0000"/>
                </a:solidFill>
              </a:rPr>
              <a:t>MEAN STACK</a:t>
            </a:r>
            <a:r>
              <a:rPr lang="fr"/>
              <a:t>” (Mongo, Express, Angular, Node)</a:t>
            </a:r>
            <a:endParaRPr/>
          </a:p>
          <a:p>
            <a:pPr indent="0" lvl="0" marL="0" rtl="0" algn="l">
              <a:spcBef>
                <a:spcPts val="1600"/>
              </a:spcBef>
              <a:spcAft>
                <a:spcPts val="0"/>
              </a:spcAft>
              <a:buNone/>
            </a:pPr>
            <a:r>
              <a:rPr lang="fr"/>
              <a:t>On va héberger une base Mongo dans le Cloud (Mongo Cloud sur mongodb.com) mais on gardera pour le moment la partie cliente (qui définit l’API) en local, sous NodeJS...</a:t>
            </a:r>
            <a:endParaRPr/>
          </a:p>
          <a:p>
            <a:pPr indent="0" lvl="0" marL="0" rtl="0" algn="l">
              <a:spcBef>
                <a:spcPts val="1600"/>
              </a:spcBef>
              <a:spcAft>
                <a:spcPts val="1600"/>
              </a:spcAft>
              <a:buNone/>
            </a:pPr>
            <a:r>
              <a:t/>
            </a:r>
            <a:endParaRPr/>
          </a:p>
        </p:txBody>
      </p:sp>
      <p:pic>
        <p:nvPicPr>
          <p:cNvPr id="1318" name="Google Shape;1318;p197"/>
          <p:cNvPicPr preferRelativeResize="0"/>
          <p:nvPr/>
        </p:nvPicPr>
        <p:blipFill>
          <a:blip r:embed="rId4">
            <a:alphaModFix/>
          </a:blip>
          <a:stretch>
            <a:fillRect/>
          </a:stretch>
        </p:blipFill>
        <p:spPr>
          <a:xfrm>
            <a:off x="5770844" y="1152475"/>
            <a:ext cx="3061452" cy="1054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7">
                                            <p:txEl>
                                              <p:pRg end="0" st="0"/>
                                            </p:txEl>
                                          </p:spTgt>
                                        </p:tgtEl>
                                        <p:attrNameLst>
                                          <p:attrName>style.visibility</p:attrName>
                                        </p:attrNameLst>
                                      </p:cBhvr>
                                      <p:to>
                                        <p:strVal val="visible"/>
                                      </p:to>
                                    </p:set>
                                    <p:animEffect filter="fade" transition="in">
                                      <p:cBhvr>
                                        <p:cTn dur="1000"/>
                                        <p:tgtEl>
                                          <p:spTgt spid="13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7">
                                            <p:txEl>
                                              <p:pRg end="1" st="1"/>
                                            </p:txEl>
                                          </p:spTgt>
                                        </p:tgtEl>
                                        <p:attrNameLst>
                                          <p:attrName>style.visibility</p:attrName>
                                        </p:attrNameLst>
                                      </p:cBhvr>
                                      <p:to>
                                        <p:strVal val="visible"/>
                                      </p:to>
                                    </p:set>
                                    <p:animEffect filter="fade" transition="in">
                                      <p:cBhvr>
                                        <p:cTn dur="1000"/>
                                        <p:tgtEl>
                                          <p:spTgt spid="13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7">
                                            <p:txEl>
                                              <p:pRg end="2" st="2"/>
                                            </p:txEl>
                                          </p:spTgt>
                                        </p:tgtEl>
                                        <p:attrNameLst>
                                          <p:attrName>style.visibility</p:attrName>
                                        </p:attrNameLst>
                                      </p:cBhvr>
                                      <p:to>
                                        <p:strVal val="visible"/>
                                      </p:to>
                                    </p:set>
                                    <p:animEffect filter="fade" transition="in">
                                      <p:cBhvr>
                                        <p:cTn dur="1000"/>
                                        <p:tgtEl>
                                          <p:spTgt spid="13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7">
                                            <p:txEl>
                                              <p:pRg end="3" st="3"/>
                                            </p:txEl>
                                          </p:spTgt>
                                        </p:tgtEl>
                                        <p:attrNameLst>
                                          <p:attrName>style.visibility</p:attrName>
                                        </p:attrNameLst>
                                      </p:cBhvr>
                                      <p:to>
                                        <p:strVal val="visible"/>
                                      </p:to>
                                    </p:set>
                                    <p:animEffect filter="fade" transition="in">
                                      <p:cBhvr>
                                        <p:cTn dur="1000"/>
                                        <p:tgtEl>
                                          <p:spTgt spid="13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7">
                                            <p:txEl>
                                              <p:pRg end="4" st="4"/>
                                            </p:txEl>
                                          </p:spTgt>
                                        </p:tgtEl>
                                        <p:attrNameLst>
                                          <p:attrName>style.visibility</p:attrName>
                                        </p:attrNameLst>
                                      </p:cBhvr>
                                      <p:to>
                                        <p:strVal val="visible"/>
                                      </p:to>
                                    </p:set>
                                    <p:animEffect filter="fade" transition="in">
                                      <p:cBhvr>
                                        <p:cTn dur="1000"/>
                                        <p:tgtEl>
                                          <p:spTgt spid="131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Création d’une base Mongo dans le cloud</a:t>
            </a:r>
            <a:endParaRPr/>
          </a:p>
        </p:txBody>
      </p:sp>
      <p:sp>
        <p:nvSpPr>
          <p:cNvPr id="1324" name="Google Shape;1324;p1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Etape 1 : allez sur mongodb.com, créez un compte si besoin et connectez-vous</a:t>
            </a:r>
            <a:endParaRPr/>
          </a:p>
          <a:p>
            <a:pPr indent="0" lvl="0" marL="0" rtl="0" algn="l">
              <a:spcBef>
                <a:spcPts val="1600"/>
              </a:spcBef>
              <a:spcAft>
                <a:spcPts val="1600"/>
              </a:spcAft>
              <a:buNone/>
            </a:pPr>
            <a:r>
              <a:t/>
            </a:r>
            <a:endParaRPr/>
          </a:p>
        </p:txBody>
      </p:sp>
      <p:pic>
        <p:nvPicPr>
          <p:cNvPr id="1325" name="Google Shape;1325;p198"/>
          <p:cNvPicPr preferRelativeResize="0"/>
          <p:nvPr/>
        </p:nvPicPr>
        <p:blipFill>
          <a:blip r:embed="rId3">
            <a:alphaModFix/>
          </a:blip>
          <a:stretch>
            <a:fillRect/>
          </a:stretch>
        </p:blipFill>
        <p:spPr>
          <a:xfrm>
            <a:off x="1037163" y="1827923"/>
            <a:ext cx="7069674" cy="271650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Création d’une base Mongo dans le cloud</a:t>
            </a:r>
            <a:endParaRPr/>
          </a:p>
        </p:txBody>
      </p:sp>
      <p:sp>
        <p:nvSpPr>
          <p:cNvPr id="1331" name="Google Shape;1331;p1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Etape 1 : allez sur mongodb.com, créez un compte si besoin et connectez-vous</a:t>
            </a:r>
            <a:endParaRPr/>
          </a:p>
          <a:p>
            <a:pPr indent="0" lvl="0" marL="0" rtl="0" algn="l">
              <a:spcBef>
                <a:spcPts val="1600"/>
              </a:spcBef>
              <a:spcAft>
                <a:spcPts val="1600"/>
              </a:spcAft>
              <a:buNone/>
            </a:pPr>
            <a:r>
              <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2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Création d’une base Mongo dans le cloud</a:t>
            </a:r>
            <a:endParaRPr/>
          </a:p>
        </p:txBody>
      </p:sp>
      <p:sp>
        <p:nvSpPr>
          <p:cNvPr id="1337" name="Google Shape;1337;p2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Etape 0 : allez sur mongodb.com, créez une nouvelle organisation et un nouveau projet (si vous n’en avez pas déjà)</a:t>
            </a:r>
            <a:endParaRPr/>
          </a:p>
          <a:p>
            <a:pPr indent="0" lvl="0" marL="0" rtl="0" algn="l">
              <a:spcBef>
                <a:spcPts val="1600"/>
              </a:spcBef>
              <a:spcAft>
                <a:spcPts val="1600"/>
              </a:spcAft>
              <a:buNone/>
            </a:pPr>
            <a:r>
              <a:t/>
            </a:r>
            <a:endParaRPr/>
          </a:p>
        </p:txBody>
      </p:sp>
      <p:pic>
        <p:nvPicPr>
          <p:cNvPr id="1338" name="Google Shape;1338;p200"/>
          <p:cNvPicPr preferRelativeResize="0"/>
          <p:nvPr/>
        </p:nvPicPr>
        <p:blipFill>
          <a:blip r:embed="rId3">
            <a:alphaModFix/>
          </a:blip>
          <a:stretch>
            <a:fillRect/>
          </a:stretch>
        </p:blipFill>
        <p:spPr>
          <a:xfrm>
            <a:off x="311700" y="1928327"/>
            <a:ext cx="7362502" cy="2913600"/>
          </a:xfrm>
          <a:prstGeom prst="rect">
            <a:avLst/>
          </a:prstGeom>
          <a:noFill/>
          <a:ln>
            <a:noFill/>
          </a:ln>
        </p:spPr>
      </p:pic>
      <p:pic>
        <p:nvPicPr>
          <p:cNvPr id="1339" name="Google Shape;1339;p200"/>
          <p:cNvPicPr preferRelativeResize="0"/>
          <p:nvPr/>
        </p:nvPicPr>
        <p:blipFill>
          <a:blip r:embed="rId4">
            <a:alphaModFix/>
          </a:blip>
          <a:stretch>
            <a:fillRect/>
          </a:stretch>
        </p:blipFill>
        <p:spPr>
          <a:xfrm>
            <a:off x="2205475" y="2170021"/>
            <a:ext cx="6183274" cy="2529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0" st="0"/>
                                            </p:txEl>
                                          </p:spTgt>
                                        </p:tgtEl>
                                        <p:attrNameLst>
                                          <p:attrName>style.visibility</p:attrName>
                                        </p:attrNameLst>
                                      </p:cBhvr>
                                      <p:to>
                                        <p:strVal val="visible"/>
                                      </p:to>
                                    </p:set>
                                    <p:animEffect filter="fade" transition="in">
                                      <p:cBhvr>
                                        <p:cTn dur="1000"/>
                                        <p:tgtEl>
                                          <p:spTgt spid="13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1" st="1"/>
                                            </p:txEl>
                                          </p:spTgt>
                                        </p:tgtEl>
                                        <p:attrNameLst>
                                          <p:attrName>style.visibility</p:attrName>
                                        </p:attrNameLst>
                                      </p:cBhvr>
                                      <p:to>
                                        <p:strVal val="visible"/>
                                      </p:to>
                                    </p:set>
                                    <p:animEffect filter="fade" transition="in">
                                      <p:cBhvr>
                                        <p:cTn dur="1000"/>
                                        <p:tgtEl>
                                          <p:spTgt spid="13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8"/>
                                        </p:tgtEl>
                                        <p:attrNameLst>
                                          <p:attrName>style.visibility</p:attrName>
                                        </p:attrNameLst>
                                      </p:cBhvr>
                                      <p:to>
                                        <p:strVal val="visible"/>
                                      </p:to>
                                    </p:set>
                                    <p:animEffect filter="fade" transition="in">
                                      <p:cBhvr>
                                        <p:cTn dur="1000"/>
                                        <p:tgtEl>
                                          <p:spTgt spid="1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gtEl>
                                        <p:attrNameLst>
                                          <p:attrName>style.visibility</p:attrName>
                                        </p:attrNameLst>
                                      </p:cBhvr>
                                      <p:to>
                                        <p:strVal val="visible"/>
                                      </p:to>
                                    </p:set>
                                    <p:animEffect filter="fade" transition="in">
                                      <p:cBhvr>
                                        <p:cTn dur="1000"/>
                                        <p:tgtEl>
                                          <p:spTgt spid="1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2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Création d’une base Mongo dans le cloud</a:t>
            </a:r>
            <a:endParaRPr/>
          </a:p>
        </p:txBody>
      </p:sp>
      <p:sp>
        <p:nvSpPr>
          <p:cNvPr id="1345" name="Google Shape;1345;p2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Etape 2 : créer un cluster</a:t>
            </a:r>
            <a:endParaRPr/>
          </a:p>
          <a:p>
            <a:pPr indent="0" lvl="0" marL="0" rtl="0" algn="l">
              <a:spcBef>
                <a:spcPts val="1600"/>
              </a:spcBef>
              <a:spcAft>
                <a:spcPts val="1600"/>
              </a:spcAft>
              <a:buNone/>
            </a:pPr>
            <a:r>
              <a:t/>
            </a:r>
            <a:endParaRPr/>
          </a:p>
        </p:txBody>
      </p:sp>
      <p:pic>
        <p:nvPicPr>
          <p:cNvPr id="1346" name="Google Shape;1346;p201"/>
          <p:cNvPicPr preferRelativeResize="0"/>
          <p:nvPr/>
        </p:nvPicPr>
        <p:blipFill>
          <a:blip r:embed="rId3">
            <a:alphaModFix/>
          </a:blip>
          <a:stretch>
            <a:fillRect/>
          </a:stretch>
        </p:blipFill>
        <p:spPr>
          <a:xfrm>
            <a:off x="2052515" y="1756325"/>
            <a:ext cx="5038974" cy="32679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p:cNvSpPr txBox="1"/>
          <p:nvPr>
            <p:ph type="title"/>
          </p:nvPr>
        </p:nvSpPr>
        <p:spPr>
          <a:xfrm>
            <a:off x="311700" y="445025"/>
            <a:ext cx="8520600" cy="11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Angular Material et Animations, de même que les </a:t>
            </a:r>
            <a:r>
              <a:rPr lang="fr"/>
              <a:t>thèmes</a:t>
            </a:r>
            <a:r>
              <a:rPr lang="fr"/>
              <a:t>, vous permettront de </a:t>
            </a:r>
            <a:r>
              <a:rPr lang="fr"/>
              <a:t>styler</a:t>
            </a:r>
            <a:r>
              <a:rPr lang="fr"/>
              <a:t> vos applications</a:t>
            </a:r>
            <a:endParaRPr/>
          </a:p>
        </p:txBody>
      </p:sp>
      <p:sp>
        <p:nvSpPr>
          <p:cNvPr id="166" name="Google Shape;166;p31"/>
          <p:cNvSpPr txBox="1"/>
          <p:nvPr>
            <p:ph idx="1" type="body"/>
          </p:nvPr>
        </p:nvSpPr>
        <p:spPr>
          <a:xfrm>
            <a:off x="311700" y="1771650"/>
            <a:ext cx="8520600" cy="27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7" name="Google Shape;167;p31"/>
          <p:cNvPicPr preferRelativeResize="0"/>
          <p:nvPr/>
        </p:nvPicPr>
        <p:blipFill>
          <a:blip r:embed="rId3">
            <a:alphaModFix/>
          </a:blip>
          <a:stretch>
            <a:fillRect/>
          </a:stretch>
        </p:blipFill>
        <p:spPr>
          <a:xfrm>
            <a:off x="974931" y="1617675"/>
            <a:ext cx="2971800" cy="3105150"/>
          </a:xfrm>
          <a:prstGeom prst="rect">
            <a:avLst/>
          </a:prstGeom>
          <a:noFill/>
          <a:ln>
            <a:noFill/>
          </a:ln>
        </p:spPr>
      </p:pic>
      <p:pic>
        <p:nvPicPr>
          <p:cNvPr id="168" name="Google Shape;168;p31">
            <a:hlinkClick r:id="rId4"/>
          </p:cNvPr>
          <p:cNvPicPr preferRelativeResize="0"/>
          <p:nvPr/>
        </p:nvPicPr>
        <p:blipFill>
          <a:blip r:embed="rId5">
            <a:alphaModFix/>
          </a:blip>
          <a:stretch>
            <a:fillRect/>
          </a:stretch>
        </p:blipFill>
        <p:spPr>
          <a:xfrm>
            <a:off x="5149644" y="1665300"/>
            <a:ext cx="3019425" cy="3009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2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Création d’une base Mongo dans le cloud</a:t>
            </a:r>
            <a:endParaRPr/>
          </a:p>
        </p:txBody>
      </p:sp>
      <p:sp>
        <p:nvSpPr>
          <p:cNvPr id="1352" name="Google Shape;1352;p2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Etape 2 : créer un cluster (suite)</a:t>
            </a:r>
            <a:endParaRPr/>
          </a:p>
          <a:p>
            <a:pPr indent="0" lvl="0" marL="0" rtl="0" algn="l">
              <a:spcBef>
                <a:spcPts val="1600"/>
              </a:spcBef>
              <a:spcAft>
                <a:spcPts val="1600"/>
              </a:spcAft>
              <a:buNone/>
            </a:pPr>
            <a:r>
              <a:t/>
            </a:r>
            <a:endParaRPr/>
          </a:p>
        </p:txBody>
      </p:sp>
      <p:pic>
        <p:nvPicPr>
          <p:cNvPr id="1353" name="Google Shape;1353;p202"/>
          <p:cNvPicPr preferRelativeResize="0"/>
          <p:nvPr/>
        </p:nvPicPr>
        <p:blipFill>
          <a:blip r:embed="rId3">
            <a:alphaModFix/>
          </a:blip>
          <a:stretch>
            <a:fillRect/>
          </a:stretch>
        </p:blipFill>
        <p:spPr>
          <a:xfrm>
            <a:off x="352174" y="1611300"/>
            <a:ext cx="4219825" cy="3453374"/>
          </a:xfrm>
          <a:prstGeom prst="rect">
            <a:avLst/>
          </a:prstGeom>
          <a:noFill/>
          <a:ln>
            <a:noFill/>
          </a:ln>
        </p:spPr>
      </p:pic>
      <p:pic>
        <p:nvPicPr>
          <p:cNvPr id="1354" name="Google Shape;1354;p202"/>
          <p:cNvPicPr preferRelativeResize="0"/>
          <p:nvPr/>
        </p:nvPicPr>
        <p:blipFill>
          <a:blip r:embed="rId4">
            <a:alphaModFix/>
          </a:blip>
          <a:stretch>
            <a:fillRect/>
          </a:stretch>
        </p:blipFill>
        <p:spPr>
          <a:xfrm>
            <a:off x="4750025" y="1611300"/>
            <a:ext cx="3428751" cy="3416400"/>
          </a:xfrm>
          <a:prstGeom prst="rect">
            <a:avLst/>
          </a:prstGeom>
          <a:noFill/>
          <a:ln>
            <a:noFill/>
          </a:ln>
        </p:spPr>
      </p:pic>
      <p:pic>
        <p:nvPicPr>
          <p:cNvPr id="1355" name="Google Shape;1355;p202"/>
          <p:cNvPicPr preferRelativeResize="0"/>
          <p:nvPr/>
        </p:nvPicPr>
        <p:blipFill>
          <a:blip r:embed="rId5">
            <a:alphaModFix/>
          </a:blip>
          <a:stretch>
            <a:fillRect/>
          </a:stretch>
        </p:blipFill>
        <p:spPr>
          <a:xfrm>
            <a:off x="997500" y="1611300"/>
            <a:ext cx="6787454" cy="3532200"/>
          </a:xfrm>
          <a:prstGeom prst="rect">
            <a:avLst/>
          </a:prstGeom>
          <a:noFill/>
          <a:ln>
            <a:noFill/>
          </a:ln>
        </p:spPr>
      </p:pic>
      <p:pic>
        <p:nvPicPr>
          <p:cNvPr id="1356" name="Google Shape;1356;p202"/>
          <p:cNvPicPr preferRelativeResize="0"/>
          <p:nvPr/>
        </p:nvPicPr>
        <p:blipFill>
          <a:blip r:embed="rId6">
            <a:alphaModFix/>
          </a:blip>
          <a:stretch>
            <a:fillRect/>
          </a:stretch>
        </p:blipFill>
        <p:spPr>
          <a:xfrm>
            <a:off x="987075" y="1641813"/>
            <a:ext cx="7169849" cy="3355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2">
                                            <p:txEl>
                                              <p:pRg end="0" st="0"/>
                                            </p:txEl>
                                          </p:spTgt>
                                        </p:tgtEl>
                                        <p:attrNameLst>
                                          <p:attrName>style.visibility</p:attrName>
                                        </p:attrNameLst>
                                      </p:cBhvr>
                                      <p:to>
                                        <p:strVal val="visible"/>
                                      </p:to>
                                    </p:set>
                                    <p:animEffect filter="fade" transition="in">
                                      <p:cBhvr>
                                        <p:cTn dur="1000"/>
                                        <p:tgtEl>
                                          <p:spTgt spid="13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2">
                                            <p:txEl>
                                              <p:pRg end="1" st="1"/>
                                            </p:txEl>
                                          </p:spTgt>
                                        </p:tgtEl>
                                        <p:attrNameLst>
                                          <p:attrName>style.visibility</p:attrName>
                                        </p:attrNameLst>
                                      </p:cBhvr>
                                      <p:to>
                                        <p:strVal val="visible"/>
                                      </p:to>
                                    </p:set>
                                    <p:animEffect filter="fade" transition="in">
                                      <p:cBhvr>
                                        <p:cTn dur="1000"/>
                                        <p:tgtEl>
                                          <p:spTgt spid="13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3"/>
                                        </p:tgtEl>
                                        <p:attrNameLst>
                                          <p:attrName>style.visibility</p:attrName>
                                        </p:attrNameLst>
                                      </p:cBhvr>
                                      <p:to>
                                        <p:strVal val="visible"/>
                                      </p:to>
                                    </p:set>
                                    <p:animEffect filter="fade" transition="in">
                                      <p:cBhvr>
                                        <p:cTn dur="1000"/>
                                        <p:tgtEl>
                                          <p:spTgt spid="1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4"/>
                                        </p:tgtEl>
                                        <p:attrNameLst>
                                          <p:attrName>style.visibility</p:attrName>
                                        </p:attrNameLst>
                                      </p:cBhvr>
                                      <p:to>
                                        <p:strVal val="visible"/>
                                      </p:to>
                                    </p:set>
                                    <p:animEffect filter="fade" transition="in">
                                      <p:cBhvr>
                                        <p:cTn dur="1000"/>
                                        <p:tgtEl>
                                          <p:spTgt spid="1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5"/>
                                        </p:tgtEl>
                                        <p:attrNameLst>
                                          <p:attrName>style.visibility</p:attrName>
                                        </p:attrNameLst>
                                      </p:cBhvr>
                                      <p:to>
                                        <p:strVal val="visible"/>
                                      </p:to>
                                    </p:set>
                                    <p:animEffect filter="fade" transition="in">
                                      <p:cBhvr>
                                        <p:cTn dur="1000"/>
                                        <p:tgtEl>
                                          <p:spTgt spid="1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6"/>
                                        </p:tgtEl>
                                        <p:attrNameLst>
                                          <p:attrName>style.visibility</p:attrName>
                                        </p:attrNameLst>
                                      </p:cBhvr>
                                      <p:to>
                                        <p:strVal val="visible"/>
                                      </p:to>
                                    </p:set>
                                    <p:animEffect filter="fade" transition="in">
                                      <p:cBhvr>
                                        <p:cTn dur="1000"/>
                                        <p:tgtEl>
                                          <p:spTgt spid="1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2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MongoDB configuration du cluster: network access</a:t>
            </a:r>
            <a:endParaRPr/>
          </a:p>
        </p:txBody>
      </p:sp>
      <p:sp>
        <p:nvSpPr>
          <p:cNvPr id="1362" name="Google Shape;1362;p2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363" name="Google Shape;1363;p203"/>
          <p:cNvSpPr txBox="1"/>
          <p:nvPr/>
        </p:nvSpPr>
        <p:spPr>
          <a:xfrm>
            <a:off x="5994075" y="2186875"/>
            <a:ext cx="2499900" cy="13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rgbClr val="FFFF00"/>
                </a:solidFill>
              </a:rPr>
              <a:t>Si vous avez oublié de faire ça, v</a:t>
            </a:r>
            <a:r>
              <a:rPr b="1" lang="fr">
                <a:solidFill>
                  <a:srgbClr val="FFFF00"/>
                </a:solidFill>
              </a:rPr>
              <a:t>ous pouvez cliquer sur “network access” et ajouter </a:t>
            </a:r>
            <a:r>
              <a:rPr b="1" lang="fr" sz="1050">
                <a:solidFill>
                  <a:srgbClr val="FFFF00"/>
                </a:solidFill>
              </a:rPr>
              <a:t>0.0.0.0/0 pour donner accès de n’importe quelle adresse !</a:t>
            </a:r>
            <a:endParaRPr b="1">
              <a:solidFill>
                <a:srgbClr val="FFFF00"/>
              </a:solidFill>
            </a:endParaRPr>
          </a:p>
        </p:txBody>
      </p:sp>
      <p:pic>
        <p:nvPicPr>
          <p:cNvPr id="1364" name="Google Shape;1364;p203"/>
          <p:cNvPicPr preferRelativeResize="0"/>
          <p:nvPr/>
        </p:nvPicPr>
        <p:blipFill>
          <a:blip r:embed="rId3">
            <a:alphaModFix/>
          </a:blip>
          <a:stretch>
            <a:fillRect/>
          </a:stretch>
        </p:blipFill>
        <p:spPr>
          <a:xfrm>
            <a:off x="895334" y="1381619"/>
            <a:ext cx="4920861" cy="2814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3"/>
                                        </p:tgtEl>
                                        <p:attrNameLst>
                                          <p:attrName>style.visibility</p:attrName>
                                        </p:attrNameLst>
                                      </p:cBhvr>
                                      <p:to>
                                        <p:strVal val="visible"/>
                                      </p:to>
                                    </p:set>
                                    <p:animEffect filter="fade" transition="in">
                                      <p:cBhvr>
                                        <p:cTn dur="1000"/>
                                        <p:tgtEl>
                                          <p:spTgt spid="1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4"/>
                                        </p:tgtEl>
                                        <p:attrNameLst>
                                          <p:attrName>style.visibility</p:attrName>
                                        </p:attrNameLst>
                                      </p:cBhvr>
                                      <p:to>
                                        <p:strVal val="visible"/>
                                      </p:to>
                                    </p:set>
                                    <p:animEffect filter="fade" transition="in">
                                      <p:cBhvr>
                                        <p:cTn dur="1000"/>
                                        <p:tgtEl>
                                          <p:spTgt spid="1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MongoDB configuration du cluster: mongoDB user</a:t>
            </a:r>
            <a:endParaRPr/>
          </a:p>
        </p:txBody>
      </p:sp>
      <p:sp>
        <p:nvSpPr>
          <p:cNvPr id="1370" name="Google Shape;1370;p2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71" name="Google Shape;1371;p204"/>
          <p:cNvPicPr preferRelativeResize="0"/>
          <p:nvPr/>
        </p:nvPicPr>
        <p:blipFill>
          <a:blip r:embed="rId3">
            <a:alphaModFix/>
          </a:blip>
          <a:stretch>
            <a:fillRect/>
          </a:stretch>
        </p:blipFill>
        <p:spPr>
          <a:xfrm>
            <a:off x="616488" y="1478813"/>
            <a:ext cx="6296025" cy="2524125"/>
          </a:xfrm>
          <a:prstGeom prst="rect">
            <a:avLst/>
          </a:prstGeom>
          <a:noFill/>
          <a:ln>
            <a:noFill/>
          </a:ln>
        </p:spPr>
      </p:pic>
      <p:pic>
        <p:nvPicPr>
          <p:cNvPr id="1372" name="Google Shape;1372;p204"/>
          <p:cNvPicPr preferRelativeResize="0"/>
          <p:nvPr/>
        </p:nvPicPr>
        <p:blipFill>
          <a:blip r:embed="rId4">
            <a:alphaModFix/>
          </a:blip>
          <a:stretch>
            <a:fillRect/>
          </a:stretch>
        </p:blipFill>
        <p:spPr>
          <a:xfrm>
            <a:off x="1800225" y="2005013"/>
            <a:ext cx="6457950" cy="2200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1"/>
                                        </p:tgtEl>
                                        <p:attrNameLst>
                                          <p:attrName>style.visibility</p:attrName>
                                        </p:attrNameLst>
                                      </p:cBhvr>
                                      <p:to>
                                        <p:strVal val="visible"/>
                                      </p:to>
                                    </p:set>
                                    <p:animEffect filter="fade" transition="in">
                                      <p:cBhvr>
                                        <p:cTn dur="1000"/>
                                        <p:tgtEl>
                                          <p:spTgt spid="1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2"/>
                                        </p:tgtEl>
                                        <p:attrNameLst>
                                          <p:attrName>style.visibility</p:attrName>
                                        </p:attrNameLst>
                                      </p:cBhvr>
                                      <p:to>
                                        <p:strVal val="visible"/>
                                      </p:to>
                                    </p:set>
                                    <p:animEffect filter="fade" transition="in">
                                      <p:cBhvr>
                                        <p:cTn dur="1000"/>
                                        <p:tgtEl>
                                          <p:spTgt spid="1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MongoDB configuration du cluster: Connexion</a:t>
            </a:r>
            <a:endParaRPr/>
          </a:p>
        </p:txBody>
      </p:sp>
      <p:sp>
        <p:nvSpPr>
          <p:cNvPr id="1378" name="Google Shape;1378;p2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79" name="Google Shape;1379;p205"/>
          <p:cNvPicPr preferRelativeResize="0"/>
          <p:nvPr/>
        </p:nvPicPr>
        <p:blipFill>
          <a:blip r:embed="rId3">
            <a:alphaModFix/>
          </a:blip>
          <a:stretch>
            <a:fillRect/>
          </a:stretch>
        </p:blipFill>
        <p:spPr>
          <a:xfrm>
            <a:off x="240222" y="1061525"/>
            <a:ext cx="4111500" cy="3598300"/>
          </a:xfrm>
          <a:prstGeom prst="rect">
            <a:avLst/>
          </a:prstGeom>
          <a:noFill/>
          <a:ln>
            <a:noFill/>
          </a:ln>
        </p:spPr>
      </p:pic>
      <p:pic>
        <p:nvPicPr>
          <p:cNvPr id="1380" name="Google Shape;1380;p205"/>
          <p:cNvPicPr preferRelativeResize="0"/>
          <p:nvPr/>
        </p:nvPicPr>
        <p:blipFill>
          <a:blip r:embed="rId4">
            <a:alphaModFix/>
          </a:blip>
          <a:stretch>
            <a:fillRect/>
          </a:stretch>
        </p:blipFill>
        <p:spPr>
          <a:xfrm>
            <a:off x="4394828" y="1108350"/>
            <a:ext cx="4512248" cy="3551474"/>
          </a:xfrm>
          <a:prstGeom prst="rect">
            <a:avLst/>
          </a:prstGeom>
          <a:noFill/>
          <a:ln>
            <a:noFill/>
          </a:ln>
        </p:spPr>
      </p:pic>
      <p:pic>
        <p:nvPicPr>
          <p:cNvPr id="1381" name="Google Shape;1381;p205"/>
          <p:cNvPicPr preferRelativeResize="0"/>
          <p:nvPr/>
        </p:nvPicPr>
        <p:blipFill>
          <a:blip r:embed="rId5">
            <a:alphaModFix/>
          </a:blip>
          <a:stretch>
            <a:fillRect/>
          </a:stretch>
        </p:blipFill>
        <p:spPr>
          <a:xfrm>
            <a:off x="1802651" y="1108350"/>
            <a:ext cx="4657051" cy="3768575"/>
          </a:xfrm>
          <a:prstGeom prst="rect">
            <a:avLst/>
          </a:prstGeom>
          <a:noFill/>
          <a:ln>
            <a:noFill/>
          </a:ln>
        </p:spPr>
      </p:pic>
      <p:pic>
        <p:nvPicPr>
          <p:cNvPr id="1382" name="Google Shape;1382;p205"/>
          <p:cNvPicPr preferRelativeResize="0"/>
          <p:nvPr/>
        </p:nvPicPr>
        <p:blipFill>
          <a:blip r:embed="rId6">
            <a:alphaModFix/>
          </a:blip>
          <a:stretch>
            <a:fillRect/>
          </a:stretch>
        </p:blipFill>
        <p:spPr>
          <a:xfrm>
            <a:off x="962025" y="1895475"/>
            <a:ext cx="8134350" cy="2266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gtEl>
                                        <p:attrNameLst>
                                          <p:attrName>style.visibility</p:attrName>
                                        </p:attrNameLst>
                                      </p:cBhvr>
                                      <p:to>
                                        <p:strVal val="visible"/>
                                      </p:to>
                                    </p:set>
                                    <p:animEffect filter="fade" transition="in">
                                      <p:cBhvr>
                                        <p:cTn dur="1000"/>
                                        <p:tgtEl>
                                          <p:spTgt spid="1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0"/>
                                        </p:tgtEl>
                                        <p:attrNameLst>
                                          <p:attrName>style.visibility</p:attrName>
                                        </p:attrNameLst>
                                      </p:cBhvr>
                                      <p:to>
                                        <p:strVal val="visible"/>
                                      </p:to>
                                    </p:set>
                                    <p:animEffect filter="fade" transition="in">
                                      <p:cBhvr>
                                        <p:cTn dur="1000"/>
                                        <p:tgtEl>
                                          <p:spTgt spid="1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1"/>
                                        </p:tgtEl>
                                        <p:attrNameLst>
                                          <p:attrName>style.visibility</p:attrName>
                                        </p:attrNameLst>
                                      </p:cBhvr>
                                      <p:to>
                                        <p:strVal val="visible"/>
                                      </p:to>
                                    </p:set>
                                    <p:animEffect filter="fade" transition="in">
                                      <p:cBhvr>
                                        <p:cTn dur="1000"/>
                                        <p:tgtEl>
                                          <p:spTgt spid="1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2"/>
                                        </p:tgtEl>
                                        <p:attrNameLst>
                                          <p:attrName>style.visibility</p:attrName>
                                        </p:attrNameLst>
                                      </p:cBhvr>
                                      <p:to>
                                        <p:strVal val="visible"/>
                                      </p:to>
                                    </p:set>
                                    <p:animEffect filter="fade" transition="in">
                                      <p:cBhvr>
                                        <p:cTn dur="1000"/>
                                        <p:tgtEl>
                                          <p:spTgt spid="1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2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 d’une collection “assignments”</a:t>
            </a:r>
            <a:endParaRPr/>
          </a:p>
        </p:txBody>
      </p:sp>
      <p:sp>
        <p:nvSpPr>
          <p:cNvPr id="1388" name="Google Shape;1388;p2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89" name="Google Shape;1389;p206"/>
          <p:cNvPicPr preferRelativeResize="0"/>
          <p:nvPr/>
        </p:nvPicPr>
        <p:blipFill>
          <a:blip r:embed="rId3">
            <a:alphaModFix/>
          </a:blip>
          <a:stretch>
            <a:fillRect/>
          </a:stretch>
        </p:blipFill>
        <p:spPr>
          <a:xfrm>
            <a:off x="311697" y="1152475"/>
            <a:ext cx="5076625" cy="3242825"/>
          </a:xfrm>
          <a:prstGeom prst="rect">
            <a:avLst/>
          </a:prstGeom>
          <a:noFill/>
          <a:ln>
            <a:noFill/>
          </a:ln>
        </p:spPr>
      </p:pic>
      <p:pic>
        <p:nvPicPr>
          <p:cNvPr id="1390" name="Google Shape;1390;p206"/>
          <p:cNvPicPr preferRelativeResize="0"/>
          <p:nvPr/>
        </p:nvPicPr>
        <p:blipFill>
          <a:blip r:embed="rId4">
            <a:alphaModFix/>
          </a:blip>
          <a:stretch>
            <a:fillRect/>
          </a:stretch>
        </p:blipFill>
        <p:spPr>
          <a:xfrm>
            <a:off x="1581849" y="1568402"/>
            <a:ext cx="3691850" cy="3080275"/>
          </a:xfrm>
          <a:prstGeom prst="rect">
            <a:avLst/>
          </a:prstGeom>
          <a:noFill/>
          <a:ln>
            <a:noFill/>
          </a:ln>
        </p:spPr>
      </p:pic>
      <p:pic>
        <p:nvPicPr>
          <p:cNvPr id="1391" name="Google Shape;1391;p206"/>
          <p:cNvPicPr preferRelativeResize="0"/>
          <p:nvPr/>
        </p:nvPicPr>
        <p:blipFill>
          <a:blip r:embed="rId5">
            <a:alphaModFix/>
          </a:blip>
          <a:stretch>
            <a:fillRect/>
          </a:stretch>
        </p:blipFill>
        <p:spPr>
          <a:xfrm>
            <a:off x="3598439" y="1807471"/>
            <a:ext cx="2889883" cy="3080275"/>
          </a:xfrm>
          <a:prstGeom prst="rect">
            <a:avLst/>
          </a:prstGeom>
          <a:noFill/>
          <a:ln>
            <a:noFill/>
          </a:ln>
        </p:spPr>
      </p:pic>
      <p:pic>
        <p:nvPicPr>
          <p:cNvPr id="1392" name="Google Shape;1392;p206"/>
          <p:cNvPicPr preferRelativeResize="0"/>
          <p:nvPr/>
        </p:nvPicPr>
        <p:blipFill>
          <a:blip r:embed="rId6">
            <a:alphaModFix/>
          </a:blip>
          <a:stretch>
            <a:fillRect/>
          </a:stretch>
        </p:blipFill>
        <p:spPr>
          <a:xfrm>
            <a:off x="84063" y="1501055"/>
            <a:ext cx="9143999" cy="3344590"/>
          </a:xfrm>
          <a:prstGeom prst="rect">
            <a:avLst/>
          </a:prstGeom>
          <a:noFill/>
          <a:ln>
            <a:noFill/>
          </a:ln>
        </p:spPr>
      </p:pic>
      <p:pic>
        <p:nvPicPr>
          <p:cNvPr id="1393" name="Google Shape;1393;p206"/>
          <p:cNvPicPr preferRelativeResize="0"/>
          <p:nvPr/>
        </p:nvPicPr>
        <p:blipFill>
          <a:blip r:embed="rId7">
            <a:alphaModFix/>
          </a:blip>
          <a:stretch>
            <a:fillRect/>
          </a:stretch>
        </p:blipFill>
        <p:spPr>
          <a:xfrm>
            <a:off x="4178900" y="2365104"/>
            <a:ext cx="4965099" cy="2610050"/>
          </a:xfrm>
          <a:prstGeom prst="rect">
            <a:avLst/>
          </a:prstGeom>
          <a:noFill/>
          <a:ln>
            <a:noFill/>
          </a:ln>
        </p:spPr>
      </p:pic>
      <p:sp>
        <p:nvSpPr>
          <p:cNvPr id="1394" name="Google Shape;1394;p206"/>
          <p:cNvSpPr txBox="1"/>
          <p:nvPr/>
        </p:nvSpPr>
        <p:spPr>
          <a:xfrm>
            <a:off x="5169200" y="4143850"/>
            <a:ext cx="2121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Rajouter id:1 en int32 pour que ça marche par la suite…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9"/>
                                        </p:tgtEl>
                                        <p:attrNameLst>
                                          <p:attrName>style.visibility</p:attrName>
                                        </p:attrNameLst>
                                      </p:cBhvr>
                                      <p:to>
                                        <p:strVal val="visible"/>
                                      </p:to>
                                    </p:set>
                                    <p:animEffect filter="fade" transition="in">
                                      <p:cBhvr>
                                        <p:cTn dur="1000"/>
                                        <p:tgtEl>
                                          <p:spTgt spid="1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0"/>
                                        </p:tgtEl>
                                        <p:attrNameLst>
                                          <p:attrName>style.visibility</p:attrName>
                                        </p:attrNameLst>
                                      </p:cBhvr>
                                      <p:to>
                                        <p:strVal val="visible"/>
                                      </p:to>
                                    </p:set>
                                    <p:animEffect filter="fade" transition="in">
                                      <p:cBhvr>
                                        <p:cTn dur="1000"/>
                                        <p:tgtEl>
                                          <p:spTgt spid="1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1"/>
                                        </p:tgtEl>
                                        <p:attrNameLst>
                                          <p:attrName>style.visibility</p:attrName>
                                        </p:attrNameLst>
                                      </p:cBhvr>
                                      <p:to>
                                        <p:strVal val="visible"/>
                                      </p:to>
                                    </p:set>
                                    <p:animEffect filter="fade" transition="in">
                                      <p:cBhvr>
                                        <p:cTn dur="1000"/>
                                        <p:tgtEl>
                                          <p:spTgt spid="1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gtEl>
                                        <p:attrNameLst>
                                          <p:attrName>style.visibility</p:attrName>
                                        </p:attrNameLst>
                                      </p:cBhvr>
                                      <p:to>
                                        <p:strVal val="visible"/>
                                      </p:to>
                                    </p:set>
                                    <p:animEffect filter="fade" transition="in">
                                      <p:cBhvr>
                                        <p:cTn dur="1000"/>
                                        <p:tgtEl>
                                          <p:spTgt spid="1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3"/>
                                        </p:tgtEl>
                                        <p:attrNameLst>
                                          <p:attrName>style.visibility</p:attrName>
                                        </p:attrNameLst>
                                      </p:cBhvr>
                                      <p:to>
                                        <p:strVal val="visible"/>
                                      </p:to>
                                    </p:set>
                                    <p:animEffect filter="fade" transition="in">
                                      <p:cBhvr>
                                        <p:cTn dur="1000"/>
                                        <p:tgtEl>
                                          <p:spTgt spid="1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2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Création d’un API avec NodeJS + Mongoose</a:t>
            </a:r>
            <a:endParaRPr/>
          </a:p>
        </p:txBody>
      </p:sp>
      <p:sp>
        <p:nvSpPr>
          <p:cNvPr id="1400" name="Google Shape;1400;p207"/>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Le code du petit projet créant une API est disponible ici : </a:t>
            </a:r>
            <a:r>
              <a:rPr lang="fr" u="sng">
                <a:solidFill>
                  <a:schemeClr val="hlink"/>
                </a:solidFill>
                <a:hlinkClick r:id="rId3"/>
              </a:rPr>
              <a:t>api.zip</a:t>
            </a:r>
            <a:endParaRPr/>
          </a:p>
          <a:p>
            <a:pPr indent="-342900" lvl="0" marL="457200" rtl="0" algn="l">
              <a:spcBef>
                <a:spcPts val="0"/>
              </a:spcBef>
              <a:spcAft>
                <a:spcPts val="0"/>
              </a:spcAft>
              <a:buSzPts val="1800"/>
              <a:buChar char="●"/>
            </a:pPr>
            <a:r>
              <a:rPr lang="fr"/>
              <a:t>Le </a:t>
            </a:r>
            <a:r>
              <a:rPr lang="fr"/>
              <a:t>dézipper</a:t>
            </a:r>
            <a:r>
              <a:rPr lang="fr"/>
              <a:t> à côté de assignment-app, et faire “npm install”</a:t>
            </a:r>
            <a:endParaRPr/>
          </a:p>
          <a:p>
            <a:pPr indent="-342900" lvl="0" marL="457200" rtl="0" algn="l">
              <a:spcBef>
                <a:spcPts val="0"/>
              </a:spcBef>
              <a:spcAft>
                <a:spcPts val="0"/>
              </a:spcAft>
              <a:buSzPts val="1800"/>
              <a:buChar char="●"/>
            </a:pPr>
            <a:r>
              <a:rPr lang="fr"/>
              <a:t>Editer le code de serveur.js pour mettre votre propre URI de connexion à votre base (qu’on peut retrouver sur le site mongo, avec cluster/connect/connect application (slide 188)</a:t>
            </a:r>
            <a:endParaRPr/>
          </a:p>
          <a:p>
            <a:pPr indent="-317500" lvl="1" marL="914400" rtl="0" algn="l">
              <a:spcBef>
                <a:spcPts val="0"/>
              </a:spcBef>
              <a:spcAft>
                <a:spcPts val="0"/>
              </a:spcAft>
              <a:buSzPts val="1400"/>
              <a:buChar char="○"/>
            </a:pPr>
            <a:r>
              <a:rPr lang="fr"/>
              <a:t>Changer dans l’URI : nom / mot de passe (que vous retrouvez dans “database access”). Supprimez les &lt; et &gt; au début et à la fin du mot de passe. </a:t>
            </a:r>
            <a:endParaRPr/>
          </a:p>
          <a:p>
            <a:pPr indent="-317500" lvl="1" marL="914400" rtl="0" algn="l">
              <a:spcBef>
                <a:spcPts val="0"/>
              </a:spcBef>
              <a:spcAft>
                <a:spcPts val="0"/>
              </a:spcAft>
              <a:buSzPts val="1400"/>
              <a:buChar char="○"/>
            </a:pPr>
            <a:r>
              <a:rPr lang="fr"/>
              <a:t>Changer le nom de la base pour mettre “assignments” à la place de myFirstDatabase</a:t>
            </a:r>
            <a:endParaRPr/>
          </a:p>
          <a:p>
            <a:pPr indent="-317500" lvl="1" marL="914400" rtl="0" algn="l">
              <a:spcBef>
                <a:spcPts val="0"/>
              </a:spcBef>
              <a:spcAft>
                <a:spcPts val="0"/>
              </a:spcAft>
              <a:buSzPts val="1400"/>
              <a:buChar char="○"/>
            </a:pPr>
            <a:r>
              <a:rPr lang="fr"/>
              <a:t>Ca doit ressembler à ceci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401" name="Google Shape;1401;p207"/>
          <p:cNvPicPr preferRelativeResize="0"/>
          <p:nvPr/>
        </p:nvPicPr>
        <p:blipFill>
          <a:blip r:embed="rId4">
            <a:alphaModFix/>
          </a:blip>
          <a:stretch>
            <a:fillRect/>
          </a:stretch>
        </p:blipFill>
        <p:spPr>
          <a:xfrm>
            <a:off x="0" y="3432555"/>
            <a:ext cx="9143999" cy="619190"/>
          </a:xfrm>
          <a:prstGeom prst="rect">
            <a:avLst/>
          </a:prstGeom>
          <a:noFill/>
          <a:ln>
            <a:noFill/>
          </a:ln>
        </p:spPr>
      </p:pic>
      <p:sp>
        <p:nvSpPr>
          <p:cNvPr id="1402" name="Google Shape;1402;p207"/>
          <p:cNvSpPr txBox="1"/>
          <p:nvPr/>
        </p:nvSpPr>
        <p:spPr>
          <a:xfrm>
            <a:off x="421000" y="4051750"/>
            <a:ext cx="8369400" cy="73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1800">
                <a:solidFill>
                  <a:schemeClr val="lt2"/>
                </a:solidFill>
              </a:rPr>
              <a:t>Puis testez l’application en lançant “node server.js”, et en ouvrant l’URL </a:t>
            </a:r>
            <a:r>
              <a:rPr lang="fr" sz="1800" u="sng">
                <a:solidFill>
                  <a:schemeClr val="accent5"/>
                </a:solidFill>
                <a:hlinkClick r:id="rId5">
                  <a:extLst>
                    <a:ext uri="{A12FA001-AC4F-418D-AE19-62706E023703}">
                      <ahyp:hlinkClr val="tx"/>
                    </a:ext>
                  </a:extLst>
                </a:hlinkClick>
              </a:rPr>
              <a:t>http://localhost:8010/api/assignments</a:t>
            </a:r>
            <a:r>
              <a:rPr lang="fr" sz="1800">
                <a:solidFill>
                  <a:schemeClr val="lt2"/>
                </a:solidFill>
              </a:rPr>
              <a:t> ça doit afficher l’assignment ajouté précédemment.</a:t>
            </a:r>
            <a:endParaRPr/>
          </a:p>
        </p:txBody>
      </p:sp>
      <p:pic>
        <p:nvPicPr>
          <p:cNvPr id="1403" name="Google Shape;1403;p207"/>
          <p:cNvPicPr preferRelativeResize="0"/>
          <p:nvPr/>
        </p:nvPicPr>
        <p:blipFill>
          <a:blip r:embed="rId6">
            <a:alphaModFix/>
          </a:blip>
          <a:stretch>
            <a:fillRect/>
          </a:stretch>
        </p:blipFill>
        <p:spPr>
          <a:xfrm>
            <a:off x="33700" y="3968897"/>
            <a:ext cx="9143999" cy="12135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0" st="0"/>
                                            </p:txEl>
                                          </p:spTgt>
                                        </p:tgtEl>
                                        <p:attrNameLst>
                                          <p:attrName>style.visibility</p:attrName>
                                        </p:attrNameLst>
                                      </p:cBhvr>
                                      <p:to>
                                        <p:strVal val="visible"/>
                                      </p:to>
                                    </p:set>
                                    <p:animEffect filter="fade" transition="in">
                                      <p:cBhvr>
                                        <p:cTn dur="1000"/>
                                        <p:tgtEl>
                                          <p:spTgt spid="14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1" st="1"/>
                                            </p:txEl>
                                          </p:spTgt>
                                        </p:tgtEl>
                                        <p:attrNameLst>
                                          <p:attrName>style.visibility</p:attrName>
                                        </p:attrNameLst>
                                      </p:cBhvr>
                                      <p:to>
                                        <p:strVal val="visible"/>
                                      </p:to>
                                    </p:set>
                                    <p:animEffect filter="fade" transition="in">
                                      <p:cBhvr>
                                        <p:cTn dur="1000"/>
                                        <p:tgtEl>
                                          <p:spTgt spid="14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2" st="2"/>
                                            </p:txEl>
                                          </p:spTgt>
                                        </p:tgtEl>
                                        <p:attrNameLst>
                                          <p:attrName>style.visibility</p:attrName>
                                        </p:attrNameLst>
                                      </p:cBhvr>
                                      <p:to>
                                        <p:strVal val="visible"/>
                                      </p:to>
                                    </p:set>
                                    <p:animEffect filter="fade" transition="in">
                                      <p:cBhvr>
                                        <p:cTn dur="1000"/>
                                        <p:tgtEl>
                                          <p:spTgt spid="14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3" st="3"/>
                                            </p:txEl>
                                          </p:spTgt>
                                        </p:tgtEl>
                                        <p:attrNameLst>
                                          <p:attrName>style.visibility</p:attrName>
                                        </p:attrNameLst>
                                      </p:cBhvr>
                                      <p:to>
                                        <p:strVal val="visible"/>
                                      </p:to>
                                    </p:set>
                                    <p:animEffect filter="fade" transition="in">
                                      <p:cBhvr>
                                        <p:cTn dur="1000"/>
                                        <p:tgtEl>
                                          <p:spTgt spid="14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4" st="4"/>
                                            </p:txEl>
                                          </p:spTgt>
                                        </p:tgtEl>
                                        <p:attrNameLst>
                                          <p:attrName>style.visibility</p:attrName>
                                        </p:attrNameLst>
                                      </p:cBhvr>
                                      <p:to>
                                        <p:strVal val="visible"/>
                                      </p:to>
                                    </p:set>
                                    <p:animEffect filter="fade" transition="in">
                                      <p:cBhvr>
                                        <p:cTn dur="1000"/>
                                        <p:tgtEl>
                                          <p:spTgt spid="14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5" st="5"/>
                                            </p:txEl>
                                          </p:spTgt>
                                        </p:tgtEl>
                                        <p:attrNameLst>
                                          <p:attrName>style.visibility</p:attrName>
                                        </p:attrNameLst>
                                      </p:cBhvr>
                                      <p:to>
                                        <p:strVal val="visible"/>
                                      </p:to>
                                    </p:set>
                                    <p:animEffect filter="fade" transition="in">
                                      <p:cBhvr>
                                        <p:cTn dur="1000"/>
                                        <p:tgtEl>
                                          <p:spTgt spid="14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6" st="6"/>
                                            </p:txEl>
                                          </p:spTgt>
                                        </p:tgtEl>
                                        <p:attrNameLst>
                                          <p:attrName>style.visibility</p:attrName>
                                        </p:attrNameLst>
                                      </p:cBhvr>
                                      <p:to>
                                        <p:strVal val="visible"/>
                                      </p:to>
                                    </p:set>
                                    <p:animEffect filter="fade" transition="in">
                                      <p:cBhvr>
                                        <p:cTn dur="1000"/>
                                        <p:tgtEl>
                                          <p:spTgt spid="140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7" st="7"/>
                                            </p:txEl>
                                          </p:spTgt>
                                        </p:tgtEl>
                                        <p:attrNameLst>
                                          <p:attrName>style.visibility</p:attrName>
                                        </p:attrNameLst>
                                      </p:cBhvr>
                                      <p:to>
                                        <p:strVal val="visible"/>
                                      </p:to>
                                    </p:set>
                                    <p:animEffect filter="fade" transition="in">
                                      <p:cBhvr>
                                        <p:cTn dur="1000"/>
                                        <p:tgtEl>
                                          <p:spTgt spid="140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0">
                                            <p:txEl>
                                              <p:pRg end="8" st="8"/>
                                            </p:txEl>
                                          </p:spTgt>
                                        </p:tgtEl>
                                        <p:attrNameLst>
                                          <p:attrName>style.visibility</p:attrName>
                                        </p:attrNameLst>
                                      </p:cBhvr>
                                      <p:to>
                                        <p:strVal val="visible"/>
                                      </p:to>
                                    </p:set>
                                    <p:animEffect filter="fade" transition="in">
                                      <p:cBhvr>
                                        <p:cTn dur="1000"/>
                                        <p:tgtEl>
                                          <p:spTgt spid="140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1"/>
                                        </p:tgtEl>
                                        <p:attrNameLst>
                                          <p:attrName>style.visibility</p:attrName>
                                        </p:attrNameLst>
                                      </p:cBhvr>
                                      <p:to>
                                        <p:strVal val="visible"/>
                                      </p:to>
                                    </p:set>
                                    <p:animEffect filter="fade" transition="in">
                                      <p:cBhvr>
                                        <p:cTn dur="1000"/>
                                        <p:tgtEl>
                                          <p:spTgt spid="1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2"/>
                                        </p:tgtEl>
                                        <p:attrNameLst>
                                          <p:attrName>style.visibility</p:attrName>
                                        </p:attrNameLst>
                                      </p:cBhvr>
                                      <p:to>
                                        <p:strVal val="visible"/>
                                      </p:to>
                                    </p:set>
                                    <p:animEffect filter="fade" transition="in">
                                      <p:cBhvr>
                                        <p:cTn dur="1000"/>
                                        <p:tgtEl>
                                          <p:spTgt spid="1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3"/>
                                        </p:tgtEl>
                                        <p:attrNameLst>
                                          <p:attrName>style.visibility</p:attrName>
                                        </p:attrNameLst>
                                      </p:cBhvr>
                                      <p:to>
                                        <p:strVal val="visible"/>
                                      </p:to>
                                    </p:set>
                                    <p:animEffect filter="fade" transition="in">
                                      <p:cBhvr>
                                        <p:cTn dur="1000"/>
                                        <p:tgtEl>
                                          <p:spTgt spid="14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208"/>
          <p:cNvSpPr txBox="1"/>
          <p:nvPr>
            <p:ph type="title"/>
          </p:nvPr>
        </p:nvSpPr>
        <p:spPr>
          <a:xfrm>
            <a:off x="311700" y="445025"/>
            <a:ext cx="8520600" cy="9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Etudiez le code (serveur.js, routes/assignments.js et model/assignments.js)</a:t>
            </a:r>
            <a:endParaRPr/>
          </a:p>
        </p:txBody>
      </p:sp>
      <p:sp>
        <p:nvSpPr>
          <p:cNvPr id="1409" name="Google Shape;1409;p208"/>
          <p:cNvSpPr txBox="1"/>
          <p:nvPr>
            <p:ph idx="1" type="body"/>
          </p:nvPr>
        </p:nvSpPr>
        <p:spPr>
          <a:xfrm>
            <a:off x="311700" y="1574525"/>
            <a:ext cx="8520600" cy="2994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Par rapport à l’an dernier, p</a:t>
            </a:r>
            <a:r>
              <a:rPr lang="fr"/>
              <a:t>lusieurs </a:t>
            </a:r>
            <a:r>
              <a:rPr lang="fr"/>
              <a:t>nouvelles </a:t>
            </a:r>
            <a:r>
              <a:rPr lang="fr"/>
              <a:t>choses sont proposées ici :</a:t>
            </a:r>
            <a:endParaRPr/>
          </a:p>
          <a:p>
            <a:pPr indent="-317500" lvl="1" marL="914400" rtl="0" algn="l">
              <a:spcBef>
                <a:spcPts val="0"/>
              </a:spcBef>
              <a:spcAft>
                <a:spcPts val="0"/>
              </a:spcAft>
              <a:buSzPts val="1400"/>
              <a:buAutoNum type="alphaLcPeriod"/>
            </a:pPr>
            <a:r>
              <a:rPr lang="fr"/>
              <a:t>Avec </a:t>
            </a:r>
            <a:r>
              <a:rPr lang="fr" u="sng">
                <a:solidFill>
                  <a:schemeClr val="hlink"/>
                </a:solidFill>
                <a:hlinkClick r:id="rId3"/>
              </a:rPr>
              <a:t>express</a:t>
            </a:r>
            <a:r>
              <a:rPr lang="fr"/>
              <a:t> on utilise </a:t>
            </a:r>
            <a:r>
              <a:rPr b="1" lang="fr" u="sng">
                <a:solidFill>
                  <a:schemeClr val="hlink"/>
                </a:solidFill>
                <a:latin typeface="Courier New"/>
                <a:ea typeface="Courier New"/>
                <a:cs typeface="Courier New"/>
                <a:sym typeface="Courier New"/>
                <a:hlinkClick r:id="rId4"/>
              </a:rPr>
              <a:t>app.route</a:t>
            </a:r>
            <a:r>
              <a:rPr b="1" lang="fr">
                <a:latin typeface="Courier New"/>
                <a:ea typeface="Courier New"/>
                <a:cs typeface="Courier New"/>
                <a:sym typeface="Courier New"/>
              </a:rPr>
              <a:t> </a:t>
            </a:r>
            <a:r>
              <a:rPr lang="fr"/>
              <a:t>et non pas </a:t>
            </a:r>
            <a:r>
              <a:rPr b="1" lang="fr">
                <a:solidFill>
                  <a:srgbClr val="FFFFFF"/>
                </a:solidFill>
                <a:latin typeface="Courier New"/>
                <a:ea typeface="Courier New"/>
                <a:cs typeface="Courier New"/>
                <a:sym typeface="Courier New"/>
              </a:rPr>
              <a:t>app.get, app.post </a:t>
            </a:r>
            <a:r>
              <a:rPr lang="fr"/>
              <a:t>comme on a vu l’an dernier. C’est une feature d’express qui permet de définir les routes de manière plus élégante, notamment en les chaînant sur un même URI (ex: GET, POST, DELETE, UPDATE sur /assignment/:id)</a:t>
            </a:r>
            <a:br>
              <a:rPr lang="fr"/>
            </a:br>
            <a:br>
              <a:rPr lang="fr"/>
            </a:br>
            <a:br>
              <a:rPr lang="fr"/>
            </a:br>
            <a:br>
              <a:rPr lang="fr"/>
            </a:br>
            <a:endParaRPr/>
          </a:p>
          <a:p>
            <a:pPr indent="-317500" lvl="1" marL="914400" rtl="0" algn="l">
              <a:spcBef>
                <a:spcPts val="0"/>
              </a:spcBef>
              <a:spcAft>
                <a:spcPts val="0"/>
              </a:spcAft>
              <a:buSzPts val="1400"/>
              <a:buAutoNum type="alphaLcPeriod"/>
            </a:pPr>
            <a:r>
              <a:rPr lang="fr"/>
              <a:t>On utilise </a:t>
            </a:r>
            <a:r>
              <a:rPr lang="fr" u="sng">
                <a:solidFill>
                  <a:schemeClr val="hlink"/>
                </a:solidFill>
                <a:hlinkClick r:id="rId5"/>
              </a:rPr>
              <a:t>Mongoose</a:t>
            </a:r>
            <a:r>
              <a:rPr lang="fr"/>
              <a:t> qui permet la validation par schéma et la génération automatique de requêtes.</a:t>
            </a:r>
            <a:endParaRPr/>
          </a:p>
          <a:p>
            <a:pPr indent="0" lvl="0" marL="0" rtl="0" algn="l">
              <a:spcBef>
                <a:spcPts val="1600"/>
              </a:spcBef>
              <a:spcAft>
                <a:spcPts val="1600"/>
              </a:spcAft>
              <a:buNone/>
            </a:pPr>
            <a:r>
              <a:t/>
            </a:r>
            <a:endParaRPr/>
          </a:p>
        </p:txBody>
      </p:sp>
      <p:pic>
        <p:nvPicPr>
          <p:cNvPr id="1410" name="Google Shape;1410;p208"/>
          <p:cNvPicPr preferRelativeResize="0"/>
          <p:nvPr/>
        </p:nvPicPr>
        <p:blipFill>
          <a:blip r:embed="rId6">
            <a:alphaModFix/>
          </a:blip>
          <a:stretch>
            <a:fillRect/>
          </a:stretch>
        </p:blipFill>
        <p:spPr>
          <a:xfrm>
            <a:off x="2532225" y="2749225"/>
            <a:ext cx="3555350" cy="8377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20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Le module HttpClient</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210"/>
          <p:cNvSpPr txBox="1"/>
          <p:nvPr>
            <p:ph type="title"/>
          </p:nvPr>
        </p:nvSpPr>
        <p:spPr>
          <a:xfrm>
            <a:off x="311700" y="445025"/>
            <a:ext cx="8520600" cy="10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 module HttpClient va permettre de faire des appels Ajax vers des Web Services...</a:t>
            </a:r>
            <a:endParaRPr/>
          </a:p>
        </p:txBody>
      </p:sp>
      <p:sp>
        <p:nvSpPr>
          <p:cNvPr id="1421" name="Google Shape;1421;p210"/>
          <p:cNvSpPr txBox="1"/>
          <p:nvPr>
            <p:ph idx="1" type="body"/>
          </p:nvPr>
        </p:nvSpPr>
        <p:spPr>
          <a:xfrm>
            <a:off x="4932350" y="1536925"/>
            <a:ext cx="3900000" cy="7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l’importe dans </a:t>
            </a:r>
            <a:r>
              <a:rPr b="1" lang="fr">
                <a:solidFill>
                  <a:srgbClr val="FFFFFF"/>
                </a:solidFill>
                <a:latin typeface="Courier New"/>
                <a:ea typeface="Courier New"/>
                <a:cs typeface="Courier New"/>
                <a:sym typeface="Courier New"/>
              </a:rPr>
              <a:t>app.modules.ts</a:t>
            </a:r>
            <a:endParaRPr b="1">
              <a:solidFill>
                <a:srgbClr val="FFFFFF"/>
              </a:solidFill>
              <a:latin typeface="Courier New"/>
              <a:ea typeface="Courier New"/>
              <a:cs typeface="Courier New"/>
              <a:sym typeface="Courier New"/>
            </a:endParaRPr>
          </a:p>
          <a:p>
            <a:pPr indent="0" lvl="0" marL="0" rtl="0" algn="l">
              <a:spcBef>
                <a:spcPts val="1600"/>
              </a:spcBef>
              <a:spcAft>
                <a:spcPts val="1600"/>
              </a:spcAft>
              <a:buNone/>
            </a:pPr>
            <a:r>
              <a:t/>
            </a:r>
            <a:endParaRPr/>
          </a:p>
        </p:txBody>
      </p:sp>
      <p:pic>
        <p:nvPicPr>
          <p:cNvPr id="1422" name="Google Shape;1422;p210"/>
          <p:cNvPicPr preferRelativeResize="0"/>
          <p:nvPr/>
        </p:nvPicPr>
        <p:blipFill>
          <a:blip r:embed="rId3">
            <a:alphaModFix/>
          </a:blip>
          <a:stretch>
            <a:fillRect/>
          </a:stretch>
        </p:blipFill>
        <p:spPr>
          <a:xfrm>
            <a:off x="428525" y="1587825"/>
            <a:ext cx="4143474" cy="3500774"/>
          </a:xfrm>
          <a:prstGeom prst="rect">
            <a:avLst/>
          </a:prstGeom>
          <a:noFill/>
          <a:ln>
            <a:noFill/>
          </a:ln>
        </p:spPr>
      </p:pic>
      <p:sp>
        <p:nvSpPr>
          <p:cNvPr id="1423" name="Google Shape;1423;p210"/>
          <p:cNvSpPr txBox="1"/>
          <p:nvPr>
            <p:ph idx="1" type="body"/>
          </p:nvPr>
        </p:nvSpPr>
        <p:spPr>
          <a:xfrm>
            <a:off x="4932350" y="2250625"/>
            <a:ext cx="3900000" cy="78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l’injecte dans les composants ou services qui en ont besoin</a:t>
            </a:r>
            <a:endParaRPr/>
          </a:p>
          <a:p>
            <a:pPr indent="0" lvl="0" marL="0" rtl="0" algn="l">
              <a:spcBef>
                <a:spcPts val="1600"/>
              </a:spcBef>
              <a:spcAft>
                <a:spcPts val="1600"/>
              </a:spcAft>
              <a:buNone/>
            </a:pPr>
            <a:r>
              <a:t/>
            </a:r>
            <a:endParaRPr/>
          </a:p>
        </p:txBody>
      </p:sp>
      <p:sp>
        <p:nvSpPr>
          <p:cNvPr id="1424" name="Google Shape;1424;p210"/>
          <p:cNvSpPr txBox="1"/>
          <p:nvPr>
            <p:ph idx="1" type="body"/>
          </p:nvPr>
        </p:nvSpPr>
        <p:spPr>
          <a:xfrm>
            <a:off x="4932350" y="3577000"/>
            <a:ext cx="4143600" cy="4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utilise ses méthodes get, post, put delete etc. </a:t>
            </a:r>
            <a:endParaRPr/>
          </a:p>
          <a:p>
            <a:pPr indent="0" lvl="0" marL="0" rtl="0" algn="l">
              <a:spcBef>
                <a:spcPts val="1600"/>
              </a:spcBef>
              <a:spcAft>
                <a:spcPts val="1600"/>
              </a:spcAft>
              <a:buNone/>
            </a:pPr>
            <a:r>
              <a:t/>
            </a:r>
            <a:endParaRPr/>
          </a:p>
        </p:txBody>
      </p:sp>
      <p:pic>
        <p:nvPicPr>
          <p:cNvPr id="1425" name="Google Shape;1425;p210"/>
          <p:cNvPicPr preferRelativeResize="0"/>
          <p:nvPr/>
        </p:nvPicPr>
        <p:blipFill>
          <a:blip r:embed="rId4">
            <a:alphaModFix/>
          </a:blip>
          <a:stretch>
            <a:fillRect/>
          </a:stretch>
        </p:blipFill>
        <p:spPr>
          <a:xfrm>
            <a:off x="5036550" y="3091225"/>
            <a:ext cx="3181350" cy="485775"/>
          </a:xfrm>
          <a:prstGeom prst="rect">
            <a:avLst/>
          </a:prstGeom>
          <a:noFill/>
          <a:ln>
            <a:noFill/>
          </a:ln>
        </p:spPr>
      </p:pic>
      <p:pic>
        <p:nvPicPr>
          <p:cNvPr id="1426" name="Google Shape;1426;p210"/>
          <p:cNvPicPr preferRelativeResize="0"/>
          <p:nvPr/>
        </p:nvPicPr>
        <p:blipFill rotWithShape="1">
          <a:blip r:embed="rId5">
            <a:alphaModFix/>
          </a:blip>
          <a:srcRect b="0" l="0" r="1826" t="0"/>
          <a:stretch/>
        </p:blipFill>
        <p:spPr>
          <a:xfrm>
            <a:off x="5036550" y="4298700"/>
            <a:ext cx="4039400" cy="789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1"/>
                                        </p:tgtEl>
                                        <p:attrNameLst>
                                          <p:attrName>style.visibility</p:attrName>
                                        </p:attrNameLst>
                                      </p:cBhvr>
                                      <p:to>
                                        <p:strVal val="visible"/>
                                      </p:to>
                                    </p:set>
                                    <p:animEffect filter="fade" transition="in">
                                      <p:cBhvr>
                                        <p:cTn dur="1000"/>
                                        <p:tgtEl>
                                          <p:spTgt spid="1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2"/>
                                        </p:tgtEl>
                                        <p:attrNameLst>
                                          <p:attrName>style.visibility</p:attrName>
                                        </p:attrNameLst>
                                      </p:cBhvr>
                                      <p:to>
                                        <p:strVal val="visible"/>
                                      </p:to>
                                    </p:set>
                                    <p:animEffect filter="fade" transition="in">
                                      <p:cBhvr>
                                        <p:cTn dur="1000"/>
                                        <p:tgtEl>
                                          <p:spTgt spid="1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3"/>
                                        </p:tgtEl>
                                        <p:attrNameLst>
                                          <p:attrName>style.visibility</p:attrName>
                                        </p:attrNameLst>
                                      </p:cBhvr>
                                      <p:to>
                                        <p:strVal val="visible"/>
                                      </p:to>
                                    </p:set>
                                    <p:animEffect filter="fade" transition="in">
                                      <p:cBhvr>
                                        <p:cTn dur="1000"/>
                                        <p:tgtEl>
                                          <p:spTgt spid="14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5"/>
                                        </p:tgtEl>
                                        <p:attrNameLst>
                                          <p:attrName>style.visibility</p:attrName>
                                        </p:attrNameLst>
                                      </p:cBhvr>
                                      <p:to>
                                        <p:strVal val="visible"/>
                                      </p:to>
                                    </p:set>
                                    <p:animEffect filter="fade" transition="in">
                                      <p:cBhvr>
                                        <p:cTn dur="1000"/>
                                        <p:tgtEl>
                                          <p:spTgt spid="14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4"/>
                                        </p:tgtEl>
                                        <p:attrNameLst>
                                          <p:attrName>style.visibility</p:attrName>
                                        </p:attrNameLst>
                                      </p:cBhvr>
                                      <p:to>
                                        <p:strVal val="visible"/>
                                      </p:to>
                                    </p:set>
                                    <p:animEffect filter="fade" transition="in">
                                      <p:cBhvr>
                                        <p:cTn dur="1000"/>
                                        <p:tgtEl>
                                          <p:spTgt spid="1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6"/>
                                        </p:tgtEl>
                                        <p:attrNameLst>
                                          <p:attrName>style.visibility</p:attrName>
                                        </p:attrNameLst>
                                      </p:cBhvr>
                                      <p:to>
                                        <p:strVal val="visible"/>
                                      </p:to>
                                    </p:set>
                                    <p:animEffect filter="fade" transition="in">
                                      <p:cBhvr>
                                        <p:cTn dur="1000"/>
                                        <p:tgtEl>
                                          <p:spTgt spid="1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2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Quelques mots encore sur RxJS...</a:t>
            </a:r>
            <a:endParaRPr/>
          </a:p>
        </p:txBody>
      </p:sp>
      <p:sp>
        <p:nvSpPr>
          <p:cNvPr id="1432" name="Google Shape;1432;p211"/>
          <p:cNvSpPr txBox="1"/>
          <p:nvPr>
            <p:ph idx="1" type="body"/>
          </p:nvPr>
        </p:nvSpPr>
        <p:spPr>
          <a:xfrm>
            <a:off x="311700" y="1152475"/>
            <a:ext cx="6428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Très utilisé quand on programme en Angular,</a:t>
            </a:r>
            <a:endParaRPr/>
          </a:p>
          <a:p>
            <a:pPr indent="0" lvl="0" marL="0" rtl="0" algn="l">
              <a:spcBef>
                <a:spcPts val="1600"/>
              </a:spcBef>
              <a:spcAft>
                <a:spcPts val="0"/>
              </a:spcAft>
              <a:buNone/>
            </a:pPr>
            <a:r>
              <a:rPr lang="fr"/>
              <a:t>On l’a vu : fournir les de quoi manipuler des Observables,</a:t>
            </a:r>
            <a:endParaRPr/>
          </a:p>
          <a:p>
            <a:pPr indent="0" lvl="0" marL="0" rtl="0" algn="l">
              <a:spcBef>
                <a:spcPts val="1600"/>
              </a:spcBef>
              <a:spcAft>
                <a:spcPts val="1600"/>
              </a:spcAft>
              <a:buNone/>
            </a:pPr>
            <a:r>
              <a:rPr lang="fr"/>
              <a:t>Mais aussi très utilisé avec des requêtes asynchrones, notamment avec HttpClient</a:t>
            </a:r>
            <a:endParaRPr/>
          </a:p>
        </p:txBody>
      </p:sp>
      <p:pic>
        <p:nvPicPr>
          <p:cNvPr id="1433" name="Google Shape;1433;p211"/>
          <p:cNvPicPr preferRelativeResize="0"/>
          <p:nvPr/>
        </p:nvPicPr>
        <p:blipFill>
          <a:blip r:embed="rId3">
            <a:alphaModFix/>
          </a:blip>
          <a:stretch>
            <a:fillRect/>
          </a:stretch>
        </p:blipFill>
        <p:spPr>
          <a:xfrm>
            <a:off x="6810138" y="1466850"/>
            <a:ext cx="2162175" cy="2209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2">
                                            <p:txEl>
                                              <p:pRg end="0" st="0"/>
                                            </p:txEl>
                                          </p:spTgt>
                                        </p:tgtEl>
                                        <p:attrNameLst>
                                          <p:attrName>style.visibility</p:attrName>
                                        </p:attrNameLst>
                                      </p:cBhvr>
                                      <p:to>
                                        <p:strVal val="visible"/>
                                      </p:to>
                                    </p:set>
                                    <p:animEffect filter="fade" transition="in">
                                      <p:cBhvr>
                                        <p:cTn dur="1000"/>
                                        <p:tgtEl>
                                          <p:spTgt spid="14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2">
                                            <p:txEl>
                                              <p:pRg end="1" st="1"/>
                                            </p:txEl>
                                          </p:spTgt>
                                        </p:tgtEl>
                                        <p:attrNameLst>
                                          <p:attrName>style.visibility</p:attrName>
                                        </p:attrNameLst>
                                      </p:cBhvr>
                                      <p:to>
                                        <p:strVal val="visible"/>
                                      </p:to>
                                    </p:set>
                                    <p:animEffect filter="fade" transition="in">
                                      <p:cBhvr>
                                        <p:cTn dur="1000"/>
                                        <p:tgtEl>
                                          <p:spTgt spid="14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2">
                                            <p:txEl>
                                              <p:pRg end="2" st="2"/>
                                            </p:txEl>
                                          </p:spTgt>
                                        </p:tgtEl>
                                        <p:attrNameLst>
                                          <p:attrName>style.visibility</p:attrName>
                                        </p:attrNameLst>
                                      </p:cBhvr>
                                      <p:to>
                                        <p:strVal val="visible"/>
                                      </p:to>
                                    </p:set>
                                    <p:animEffect filter="fade" transition="in">
                                      <p:cBhvr>
                                        <p:cTn dur="1000"/>
                                        <p:tgtEl>
                                          <p:spTgt spid="143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Partie 1- 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2"/>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Cliquer “Get started” et suivre les instructions d’installation</a:t>
            </a:r>
            <a:endParaRPr/>
          </a:p>
        </p:txBody>
      </p:sp>
      <p:sp>
        <p:nvSpPr>
          <p:cNvPr id="174" name="Google Shape;174;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5" name="Google Shape;175;p32"/>
          <p:cNvPicPr preferRelativeResize="0"/>
          <p:nvPr/>
        </p:nvPicPr>
        <p:blipFill>
          <a:blip r:embed="rId3">
            <a:alphaModFix/>
          </a:blip>
          <a:stretch>
            <a:fillRect/>
          </a:stretch>
        </p:blipFill>
        <p:spPr>
          <a:xfrm>
            <a:off x="0" y="1017733"/>
            <a:ext cx="9144000" cy="4056185"/>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2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 de HTTP GET dans le service assignments</a:t>
            </a:r>
            <a:endParaRPr/>
          </a:p>
        </p:txBody>
      </p:sp>
      <p:sp>
        <p:nvSpPr>
          <p:cNvPr id="1439" name="Google Shape;1439;p212"/>
          <p:cNvSpPr txBox="1"/>
          <p:nvPr>
            <p:ph idx="1" type="body"/>
          </p:nvPr>
        </p:nvSpPr>
        <p:spPr>
          <a:xfrm>
            <a:off x="6430225" y="1866350"/>
            <a:ext cx="2742000" cy="231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Et pas besoin de modifier le composant qui utilise </a:t>
            </a:r>
            <a:r>
              <a:rPr b="1" lang="fr">
                <a:solidFill>
                  <a:srgbClr val="FFFFFF"/>
                </a:solidFill>
                <a:latin typeface="Courier New"/>
                <a:ea typeface="Courier New"/>
                <a:cs typeface="Courier New"/>
                <a:sym typeface="Courier New"/>
              </a:rPr>
              <a:t>getAssignments() </a:t>
            </a:r>
            <a:r>
              <a:rPr lang="fr"/>
              <a:t>car </a:t>
            </a:r>
            <a:r>
              <a:rPr b="1" lang="fr">
                <a:solidFill>
                  <a:srgbClr val="FFFFFF"/>
                </a:solidFill>
                <a:latin typeface="Courier New"/>
                <a:ea typeface="Courier New"/>
                <a:cs typeface="Courier New"/>
                <a:sym typeface="Courier New"/>
              </a:rPr>
              <a:t>this.http.get(...) </a:t>
            </a:r>
            <a:r>
              <a:rPr lang="fr"/>
              <a:t>renvoie un Observable !</a:t>
            </a:r>
            <a:endParaRPr/>
          </a:p>
        </p:txBody>
      </p:sp>
      <p:pic>
        <p:nvPicPr>
          <p:cNvPr id="1440" name="Google Shape;1440;p212"/>
          <p:cNvPicPr preferRelativeResize="0"/>
          <p:nvPr/>
        </p:nvPicPr>
        <p:blipFill>
          <a:blip r:embed="rId3">
            <a:alphaModFix/>
          </a:blip>
          <a:stretch>
            <a:fillRect/>
          </a:stretch>
        </p:blipFill>
        <p:spPr>
          <a:xfrm>
            <a:off x="311700" y="1264225"/>
            <a:ext cx="6081899" cy="2523450"/>
          </a:xfrm>
          <a:prstGeom prst="rect">
            <a:avLst/>
          </a:prstGeom>
          <a:noFill/>
          <a:ln>
            <a:noFill/>
          </a:ln>
        </p:spPr>
      </p:pic>
      <p:pic>
        <p:nvPicPr>
          <p:cNvPr id="1441" name="Google Shape;1441;p212"/>
          <p:cNvPicPr preferRelativeResize="0"/>
          <p:nvPr/>
        </p:nvPicPr>
        <p:blipFill>
          <a:blip r:embed="rId4">
            <a:alphaModFix/>
          </a:blip>
          <a:stretch>
            <a:fillRect/>
          </a:stretch>
        </p:blipFill>
        <p:spPr>
          <a:xfrm>
            <a:off x="92425" y="2953524"/>
            <a:ext cx="8552225" cy="211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0"/>
                                        </p:tgtEl>
                                        <p:attrNameLst>
                                          <p:attrName>style.visibility</p:attrName>
                                        </p:attrNameLst>
                                      </p:cBhvr>
                                      <p:to>
                                        <p:strVal val="visible"/>
                                      </p:to>
                                    </p:set>
                                    <p:animEffect filter="fade" transition="in">
                                      <p:cBhvr>
                                        <p:cTn dur="1000"/>
                                        <p:tgtEl>
                                          <p:spTgt spid="1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gtEl>
                                        <p:attrNameLst>
                                          <p:attrName>style.visibility</p:attrName>
                                        </p:attrNameLst>
                                      </p:cBhvr>
                                      <p:to>
                                        <p:strVal val="visible"/>
                                      </p:to>
                                    </p:set>
                                    <p:animEffect filter="fade" transition="in">
                                      <p:cBhvr>
                                        <p:cTn dur="1000"/>
                                        <p:tgtEl>
                                          <p:spTgt spid="1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gtEl>
                                        <p:attrNameLst>
                                          <p:attrName>style.visibility</p:attrName>
                                        </p:attrNameLst>
                                      </p:cBhvr>
                                      <p:to>
                                        <p:strVal val="visible"/>
                                      </p:to>
                                    </p:set>
                                    <p:animEffect filter="fade" transition="in">
                                      <p:cBhvr>
                                        <p:cTn dur="1000"/>
                                        <p:tgtEl>
                                          <p:spTgt spid="14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2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Tester l’application</a:t>
            </a:r>
            <a:endParaRPr/>
          </a:p>
        </p:txBody>
      </p:sp>
      <p:sp>
        <p:nvSpPr>
          <p:cNvPr id="1447" name="Google Shape;1447;p2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Si cela ne marche pas :</a:t>
            </a:r>
            <a:endParaRPr/>
          </a:p>
          <a:p>
            <a:pPr indent="-342900" lvl="0" marL="457200" rtl="0" algn="l">
              <a:spcBef>
                <a:spcPts val="1600"/>
              </a:spcBef>
              <a:spcAft>
                <a:spcPts val="0"/>
              </a:spcAft>
              <a:buSzPts val="1800"/>
              <a:buAutoNum type="arabicPeriod"/>
            </a:pPr>
            <a:r>
              <a:rPr lang="fr"/>
              <a:t>Vérifier avec les devtools, onglet Network/filtre XhR</a:t>
            </a:r>
            <a:endParaRPr/>
          </a:p>
          <a:p>
            <a:pPr indent="-342900" lvl="0" marL="457200" rtl="0" algn="l">
              <a:spcBef>
                <a:spcPts val="0"/>
              </a:spcBef>
              <a:spcAft>
                <a:spcPts val="0"/>
              </a:spcAft>
              <a:buSzPts val="1800"/>
              <a:buAutoNum type="arabicPeriod"/>
            </a:pPr>
            <a:r>
              <a:rPr lang="fr"/>
              <a:t>Vérifier dans la console du serveur</a:t>
            </a:r>
            <a:endParaRPr/>
          </a:p>
          <a:p>
            <a:pPr indent="-342900" lvl="0" marL="457200" rtl="0" algn="l">
              <a:spcBef>
                <a:spcPts val="0"/>
              </a:spcBef>
              <a:spcAft>
                <a:spcPts val="0"/>
              </a:spcAft>
              <a:buSzPts val="1800"/>
              <a:buAutoNum type="arabicPeriod"/>
            </a:pPr>
            <a:r>
              <a:rPr lang="fr"/>
              <a:t>Vérifier l’URI dans le code du serveur</a:t>
            </a:r>
            <a:endParaRPr/>
          </a:p>
          <a:p>
            <a:pPr indent="-342900" lvl="0" marL="457200" rtl="0" algn="l">
              <a:spcBef>
                <a:spcPts val="0"/>
              </a:spcBef>
              <a:spcAft>
                <a:spcPts val="0"/>
              </a:spcAft>
              <a:buSzPts val="1800"/>
              <a:buAutoNum type="arabicPeriod"/>
            </a:pPr>
            <a:r>
              <a:rPr lang="fr"/>
              <a:t>Vérifier qu’on a bien autorisé l’accès à la base dans le dashboard de Mongo Atlas (au pire, mettez 0.0.0.0/0 comme adresse IP pour autoriser de partout)</a:t>
            </a:r>
            <a:endParaRPr/>
          </a:p>
        </p:txBody>
      </p:sp>
      <p:pic>
        <p:nvPicPr>
          <p:cNvPr id="1448" name="Google Shape;1448;p213"/>
          <p:cNvPicPr preferRelativeResize="0"/>
          <p:nvPr/>
        </p:nvPicPr>
        <p:blipFill>
          <a:blip r:embed="rId3">
            <a:alphaModFix/>
          </a:blip>
          <a:stretch>
            <a:fillRect/>
          </a:stretch>
        </p:blipFill>
        <p:spPr>
          <a:xfrm>
            <a:off x="311700" y="1017725"/>
            <a:ext cx="8367501" cy="4051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7">
                                            <p:txEl>
                                              <p:pRg end="0" st="0"/>
                                            </p:txEl>
                                          </p:spTgt>
                                        </p:tgtEl>
                                        <p:attrNameLst>
                                          <p:attrName>style.visibility</p:attrName>
                                        </p:attrNameLst>
                                      </p:cBhvr>
                                      <p:to>
                                        <p:strVal val="visible"/>
                                      </p:to>
                                    </p:set>
                                    <p:animEffect filter="fade" transition="in">
                                      <p:cBhvr>
                                        <p:cTn dur="1000"/>
                                        <p:tgtEl>
                                          <p:spTgt spid="14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7">
                                            <p:txEl>
                                              <p:pRg end="1" st="1"/>
                                            </p:txEl>
                                          </p:spTgt>
                                        </p:tgtEl>
                                        <p:attrNameLst>
                                          <p:attrName>style.visibility</p:attrName>
                                        </p:attrNameLst>
                                      </p:cBhvr>
                                      <p:to>
                                        <p:strVal val="visible"/>
                                      </p:to>
                                    </p:set>
                                    <p:animEffect filter="fade" transition="in">
                                      <p:cBhvr>
                                        <p:cTn dur="1000"/>
                                        <p:tgtEl>
                                          <p:spTgt spid="14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7">
                                            <p:txEl>
                                              <p:pRg end="2" st="2"/>
                                            </p:txEl>
                                          </p:spTgt>
                                        </p:tgtEl>
                                        <p:attrNameLst>
                                          <p:attrName>style.visibility</p:attrName>
                                        </p:attrNameLst>
                                      </p:cBhvr>
                                      <p:to>
                                        <p:strVal val="visible"/>
                                      </p:to>
                                    </p:set>
                                    <p:animEffect filter="fade" transition="in">
                                      <p:cBhvr>
                                        <p:cTn dur="1000"/>
                                        <p:tgtEl>
                                          <p:spTgt spid="14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7">
                                            <p:txEl>
                                              <p:pRg end="3" st="3"/>
                                            </p:txEl>
                                          </p:spTgt>
                                        </p:tgtEl>
                                        <p:attrNameLst>
                                          <p:attrName>style.visibility</p:attrName>
                                        </p:attrNameLst>
                                      </p:cBhvr>
                                      <p:to>
                                        <p:strVal val="visible"/>
                                      </p:to>
                                    </p:set>
                                    <p:animEffect filter="fade" transition="in">
                                      <p:cBhvr>
                                        <p:cTn dur="1000"/>
                                        <p:tgtEl>
                                          <p:spTgt spid="14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7">
                                            <p:txEl>
                                              <p:pRg end="4" st="4"/>
                                            </p:txEl>
                                          </p:spTgt>
                                        </p:tgtEl>
                                        <p:attrNameLst>
                                          <p:attrName>style.visibility</p:attrName>
                                        </p:attrNameLst>
                                      </p:cBhvr>
                                      <p:to>
                                        <p:strVal val="visible"/>
                                      </p:to>
                                    </p:set>
                                    <p:animEffect filter="fade" transition="in">
                                      <p:cBhvr>
                                        <p:cTn dur="1000"/>
                                        <p:tgtEl>
                                          <p:spTgt spid="144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8"/>
                                        </p:tgtEl>
                                        <p:attrNameLst>
                                          <p:attrName>style.visibility</p:attrName>
                                        </p:attrNameLst>
                                      </p:cBhvr>
                                      <p:to>
                                        <p:strVal val="visible"/>
                                      </p:to>
                                    </p:set>
                                    <p:animEffect filter="fade" transition="in">
                                      <p:cBhvr>
                                        <p:cTn dur="1000"/>
                                        <p:tgtEl>
                                          <p:spTgt spid="1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Ok, mais si on clique pour avoir de détail ça ne marche pas...</a:t>
            </a:r>
            <a:endParaRPr/>
          </a:p>
        </p:txBody>
      </p:sp>
      <p:sp>
        <p:nvSpPr>
          <p:cNvPr id="1454" name="Google Shape;1454;p214"/>
          <p:cNvSpPr txBox="1"/>
          <p:nvPr>
            <p:ph idx="1" type="body"/>
          </p:nvPr>
        </p:nvSpPr>
        <p:spPr>
          <a:xfrm>
            <a:off x="311700" y="4172225"/>
            <a:ext cx="8520600" cy="836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Exercice : à vous de faire marcher cela !</a:t>
            </a:r>
            <a:endParaRPr/>
          </a:p>
        </p:txBody>
      </p:sp>
      <p:pic>
        <p:nvPicPr>
          <p:cNvPr id="1455" name="Google Shape;1455;p214"/>
          <p:cNvPicPr preferRelativeResize="0"/>
          <p:nvPr/>
        </p:nvPicPr>
        <p:blipFill>
          <a:blip r:embed="rId3">
            <a:alphaModFix/>
          </a:blip>
          <a:stretch>
            <a:fillRect/>
          </a:stretch>
        </p:blipFill>
        <p:spPr>
          <a:xfrm>
            <a:off x="311700" y="1431100"/>
            <a:ext cx="7136699" cy="2703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5"/>
                                        </p:tgtEl>
                                        <p:attrNameLst>
                                          <p:attrName>style.visibility</p:attrName>
                                        </p:attrNameLst>
                                      </p:cBhvr>
                                      <p:to>
                                        <p:strVal val="visible"/>
                                      </p:to>
                                    </p:set>
                                    <p:animEffect filter="fade" transition="in">
                                      <p:cBhvr>
                                        <p:cTn dur="1000"/>
                                        <p:tgtEl>
                                          <p:spTgt spid="1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4"/>
                                        </p:tgtEl>
                                        <p:attrNameLst>
                                          <p:attrName>style.visibility</p:attrName>
                                        </p:attrNameLst>
                                      </p:cBhvr>
                                      <p:to>
                                        <p:strVal val="visible"/>
                                      </p:to>
                                    </p:set>
                                    <p:animEffect filter="fade" transition="in">
                                      <p:cBhvr>
                                        <p:cTn dur="1000"/>
                                        <p:tgtEl>
                                          <p:spTgt spid="1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2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Correction:</a:t>
            </a:r>
            <a:endParaRPr/>
          </a:p>
        </p:txBody>
      </p:sp>
      <p:sp>
        <p:nvSpPr>
          <p:cNvPr id="1461" name="Google Shape;1461;p2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62" name="Google Shape;1462;p215"/>
          <p:cNvPicPr preferRelativeResize="0"/>
          <p:nvPr/>
        </p:nvPicPr>
        <p:blipFill>
          <a:blip r:embed="rId3">
            <a:alphaModFix/>
          </a:blip>
          <a:stretch>
            <a:fillRect/>
          </a:stretch>
        </p:blipFill>
        <p:spPr>
          <a:xfrm>
            <a:off x="1025875" y="1152463"/>
            <a:ext cx="7162800" cy="3857625"/>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2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Requêtes POST et PUT </a:t>
            </a:r>
            <a:endParaRPr/>
          </a:p>
        </p:txBody>
      </p:sp>
      <p:sp>
        <p:nvSpPr>
          <p:cNvPr id="1468" name="Google Shape;1468;p2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Nous allons voir comment insérer un nouvel assignment à l’aide d’une requête HTTP POST</a:t>
            </a:r>
            <a:endParaRPr/>
          </a:p>
          <a:p>
            <a:pPr indent="0" lvl="0" marL="0" rtl="0" algn="l">
              <a:spcBef>
                <a:spcPts val="1600"/>
              </a:spcBef>
              <a:spcAft>
                <a:spcPts val="1600"/>
              </a:spcAft>
              <a:buNone/>
            </a:pPr>
            <a:r>
              <a:rPr lang="fr"/>
              <a:t>Et comment modifier un assignment à l’aide d’une requête PUT</a:t>
            </a:r>
            <a:endParaRPr/>
          </a:p>
        </p:txBody>
      </p:sp>
      <p:pic>
        <p:nvPicPr>
          <p:cNvPr id="1469" name="Google Shape;1469;p216"/>
          <p:cNvPicPr preferRelativeResize="0"/>
          <p:nvPr/>
        </p:nvPicPr>
        <p:blipFill>
          <a:blip r:embed="rId3">
            <a:alphaModFix/>
          </a:blip>
          <a:stretch>
            <a:fillRect/>
          </a:stretch>
        </p:blipFill>
        <p:spPr>
          <a:xfrm>
            <a:off x="1562100" y="228600"/>
            <a:ext cx="6019800" cy="468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8">
                                            <p:txEl>
                                              <p:pRg end="0" st="0"/>
                                            </p:txEl>
                                          </p:spTgt>
                                        </p:tgtEl>
                                        <p:attrNameLst>
                                          <p:attrName>style.visibility</p:attrName>
                                        </p:attrNameLst>
                                      </p:cBhvr>
                                      <p:to>
                                        <p:strVal val="visible"/>
                                      </p:to>
                                    </p:set>
                                    <p:animEffect filter="fade" transition="in">
                                      <p:cBhvr>
                                        <p:cTn dur="1000"/>
                                        <p:tgtEl>
                                          <p:spTgt spid="14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8">
                                            <p:txEl>
                                              <p:pRg end="1" st="1"/>
                                            </p:txEl>
                                          </p:spTgt>
                                        </p:tgtEl>
                                        <p:attrNameLst>
                                          <p:attrName>style.visibility</p:attrName>
                                        </p:attrNameLst>
                                      </p:cBhvr>
                                      <p:to>
                                        <p:strVal val="visible"/>
                                      </p:to>
                                    </p:set>
                                    <p:animEffect filter="fade" transition="in">
                                      <p:cBhvr>
                                        <p:cTn dur="1000"/>
                                        <p:tgtEl>
                                          <p:spTgt spid="14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gtEl>
                                        <p:attrNameLst>
                                          <p:attrName>style.visibility</p:attrName>
                                        </p:attrNameLst>
                                      </p:cBhvr>
                                      <p:to>
                                        <p:strVal val="visible"/>
                                      </p:to>
                                    </p:set>
                                    <p:animEffect filter="fade" transition="in">
                                      <p:cBhvr>
                                        <p:cTn dur="1000"/>
                                        <p:tgtEl>
                                          <p:spTgt spid="1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2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 d’un assignment (POST)</a:t>
            </a:r>
            <a:endParaRPr/>
          </a:p>
        </p:txBody>
      </p:sp>
      <p:sp>
        <p:nvSpPr>
          <p:cNvPr id="1475" name="Google Shape;1475;p2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76" name="Google Shape;1476;p217"/>
          <p:cNvPicPr preferRelativeResize="0"/>
          <p:nvPr/>
        </p:nvPicPr>
        <p:blipFill>
          <a:blip r:embed="rId3">
            <a:alphaModFix/>
          </a:blip>
          <a:stretch>
            <a:fillRect/>
          </a:stretch>
        </p:blipFill>
        <p:spPr>
          <a:xfrm>
            <a:off x="1310958" y="1152477"/>
            <a:ext cx="6522078" cy="3786225"/>
          </a:xfrm>
          <a:prstGeom prst="rect">
            <a:avLst/>
          </a:prstGeom>
          <a:noFill/>
          <a:ln>
            <a:noFill/>
          </a:ln>
        </p:spPr>
      </p:pic>
      <p:pic>
        <p:nvPicPr>
          <p:cNvPr id="1477" name="Google Shape;1477;p217"/>
          <p:cNvPicPr preferRelativeResize="0"/>
          <p:nvPr/>
        </p:nvPicPr>
        <p:blipFill>
          <a:blip r:embed="rId4">
            <a:alphaModFix/>
          </a:blip>
          <a:stretch>
            <a:fillRect/>
          </a:stretch>
        </p:blipFill>
        <p:spPr>
          <a:xfrm>
            <a:off x="437288" y="1279525"/>
            <a:ext cx="8029575" cy="3162300"/>
          </a:xfrm>
          <a:prstGeom prst="rect">
            <a:avLst/>
          </a:prstGeom>
          <a:noFill/>
          <a:ln>
            <a:noFill/>
          </a:ln>
        </p:spPr>
      </p:pic>
      <p:pic>
        <p:nvPicPr>
          <p:cNvPr id="1478" name="Google Shape;1478;p217"/>
          <p:cNvPicPr preferRelativeResize="0"/>
          <p:nvPr/>
        </p:nvPicPr>
        <p:blipFill>
          <a:blip r:embed="rId5">
            <a:alphaModFix/>
          </a:blip>
          <a:stretch>
            <a:fillRect/>
          </a:stretch>
        </p:blipFill>
        <p:spPr>
          <a:xfrm>
            <a:off x="3034034" y="1017725"/>
            <a:ext cx="4237917" cy="42781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5">
                                            <p:txEl>
                                              <p:pRg end="0" st="0"/>
                                            </p:txEl>
                                          </p:spTgt>
                                        </p:tgtEl>
                                        <p:attrNameLst>
                                          <p:attrName>style.visibility</p:attrName>
                                        </p:attrNameLst>
                                      </p:cBhvr>
                                      <p:to>
                                        <p:strVal val="visible"/>
                                      </p:to>
                                    </p:set>
                                    <p:animEffect filter="fade" transition="in">
                                      <p:cBhvr>
                                        <p:cTn dur="1000"/>
                                        <p:tgtEl>
                                          <p:spTgt spid="14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6"/>
                                        </p:tgtEl>
                                        <p:attrNameLst>
                                          <p:attrName>style.visibility</p:attrName>
                                        </p:attrNameLst>
                                      </p:cBhvr>
                                      <p:to>
                                        <p:strVal val="visible"/>
                                      </p:to>
                                    </p:set>
                                    <p:animEffect filter="fade" transition="in">
                                      <p:cBhvr>
                                        <p:cTn dur="1000"/>
                                        <p:tgtEl>
                                          <p:spTgt spid="1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7"/>
                                        </p:tgtEl>
                                        <p:attrNameLst>
                                          <p:attrName>style.visibility</p:attrName>
                                        </p:attrNameLst>
                                      </p:cBhvr>
                                      <p:to>
                                        <p:strVal val="visible"/>
                                      </p:to>
                                    </p:set>
                                    <p:animEffect filter="fade" transition="in">
                                      <p:cBhvr>
                                        <p:cTn dur="1000"/>
                                        <p:tgtEl>
                                          <p:spTgt spid="14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8"/>
                                        </p:tgtEl>
                                        <p:attrNameLst>
                                          <p:attrName>style.visibility</p:attrName>
                                        </p:attrNameLst>
                                      </p:cBhvr>
                                      <p:to>
                                        <p:strVal val="visible"/>
                                      </p:to>
                                    </p:set>
                                    <p:animEffect filter="fade" transition="in">
                                      <p:cBhvr>
                                        <p:cTn dur="1000"/>
                                        <p:tgtEl>
                                          <p:spTgt spid="14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2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Modification</a:t>
            </a:r>
            <a:r>
              <a:rPr lang="fr"/>
              <a:t> d’un assignment (PUT)</a:t>
            </a:r>
            <a:endParaRPr/>
          </a:p>
        </p:txBody>
      </p:sp>
      <p:sp>
        <p:nvSpPr>
          <p:cNvPr id="1484" name="Google Shape;1484;p2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85" name="Google Shape;1485;p218"/>
          <p:cNvPicPr preferRelativeResize="0"/>
          <p:nvPr/>
        </p:nvPicPr>
        <p:blipFill>
          <a:blip r:embed="rId3">
            <a:alphaModFix/>
          </a:blip>
          <a:stretch>
            <a:fillRect/>
          </a:stretch>
        </p:blipFill>
        <p:spPr>
          <a:xfrm>
            <a:off x="311700" y="1122363"/>
            <a:ext cx="7410450" cy="3533775"/>
          </a:xfrm>
          <a:prstGeom prst="rect">
            <a:avLst/>
          </a:prstGeom>
          <a:noFill/>
          <a:ln>
            <a:noFill/>
          </a:ln>
        </p:spPr>
      </p:pic>
      <p:pic>
        <p:nvPicPr>
          <p:cNvPr id="1486" name="Google Shape;1486;p218"/>
          <p:cNvPicPr preferRelativeResize="0"/>
          <p:nvPr/>
        </p:nvPicPr>
        <p:blipFill>
          <a:blip r:embed="rId4">
            <a:alphaModFix/>
          </a:blip>
          <a:stretch>
            <a:fillRect/>
          </a:stretch>
        </p:blipFill>
        <p:spPr>
          <a:xfrm>
            <a:off x="931375" y="1652750"/>
            <a:ext cx="6375275" cy="3129950"/>
          </a:xfrm>
          <a:prstGeom prst="rect">
            <a:avLst/>
          </a:prstGeom>
          <a:noFill/>
          <a:ln>
            <a:noFill/>
          </a:ln>
        </p:spPr>
      </p:pic>
      <p:pic>
        <p:nvPicPr>
          <p:cNvPr id="1487" name="Google Shape;1487;p218"/>
          <p:cNvPicPr preferRelativeResize="0"/>
          <p:nvPr/>
        </p:nvPicPr>
        <p:blipFill>
          <a:blip r:embed="rId5">
            <a:alphaModFix/>
          </a:blip>
          <a:stretch>
            <a:fillRect/>
          </a:stretch>
        </p:blipFill>
        <p:spPr>
          <a:xfrm>
            <a:off x="2475250" y="1784351"/>
            <a:ext cx="6277125" cy="32794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4">
                                            <p:txEl>
                                              <p:pRg end="0" st="0"/>
                                            </p:txEl>
                                          </p:spTgt>
                                        </p:tgtEl>
                                        <p:attrNameLst>
                                          <p:attrName>style.visibility</p:attrName>
                                        </p:attrNameLst>
                                      </p:cBhvr>
                                      <p:to>
                                        <p:strVal val="visible"/>
                                      </p:to>
                                    </p:set>
                                    <p:animEffect filter="fade" transition="in">
                                      <p:cBhvr>
                                        <p:cTn dur="1000"/>
                                        <p:tgtEl>
                                          <p:spTgt spid="14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5"/>
                                        </p:tgtEl>
                                        <p:attrNameLst>
                                          <p:attrName>style.visibility</p:attrName>
                                        </p:attrNameLst>
                                      </p:cBhvr>
                                      <p:to>
                                        <p:strVal val="visible"/>
                                      </p:to>
                                    </p:set>
                                    <p:animEffect filter="fade" transition="in">
                                      <p:cBhvr>
                                        <p:cTn dur="1000"/>
                                        <p:tgtEl>
                                          <p:spTgt spid="1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6"/>
                                        </p:tgtEl>
                                        <p:attrNameLst>
                                          <p:attrName>style.visibility</p:attrName>
                                        </p:attrNameLst>
                                      </p:cBhvr>
                                      <p:to>
                                        <p:strVal val="visible"/>
                                      </p:to>
                                    </p:set>
                                    <p:animEffect filter="fade" transition="in">
                                      <p:cBhvr>
                                        <p:cTn dur="1000"/>
                                        <p:tgtEl>
                                          <p:spTgt spid="1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7"/>
                                        </p:tgtEl>
                                        <p:attrNameLst>
                                          <p:attrName>style.visibility</p:attrName>
                                        </p:attrNameLst>
                                      </p:cBhvr>
                                      <p:to>
                                        <p:strVal val="visible"/>
                                      </p:to>
                                    </p:set>
                                    <p:animEffect filter="fade" transition="in">
                                      <p:cBhvr>
                                        <p:cTn dur="1000"/>
                                        <p:tgtEl>
                                          <p:spTgt spid="14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2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Suppression d’un assignment (DELETE)</a:t>
            </a:r>
            <a:endParaRPr/>
          </a:p>
        </p:txBody>
      </p:sp>
      <p:sp>
        <p:nvSpPr>
          <p:cNvPr id="1493" name="Google Shape;1493;p2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94" name="Google Shape;1494;p219"/>
          <p:cNvPicPr preferRelativeResize="0"/>
          <p:nvPr/>
        </p:nvPicPr>
        <p:blipFill>
          <a:blip r:embed="rId3">
            <a:alphaModFix/>
          </a:blip>
          <a:stretch>
            <a:fillRect/>
          </a:stretch>
        </p:blipFill>
        <p:spPr>
          <a:xfrm>
            <a:off x="311697" y="1152475"/>
            <a:ext cx="4554851" cy="3727375"/>
          </a:xfrm>
          <a:prstGeom prst="rect">
            <a:avLst/>
          </a:prstGeom>
          <a:noFill/>
          <a:ln>
            <a:noFill/>
          </a:ln>
        </p:spPr>
      </p:pic>
      <p:sp>
        <p:nvSpPr>
          <p:cNvPr id="1495" name="Google Shape;1495;p219"/>
          <p:cNvSpPr txBox="1"/>
          <p:nvPr/>
        </p:nvSpPr>
        <p:spPr>
          <a:xfrm>
            <a:off x="5109650" y="2556175"/>
            <a:ext cx="3282300" cy="6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B7B7B7"/>
                </a:solidFill>
              </a:rPr>
              <a:t>Similaire au getAssignment avec un id dans l’URI</a:t>
            </a:r>
            <a:endParaRPr>
              <a:solidFill>
                <a:srgbClr val="B7B7B7"/>
              </a:solidFill>
            </a:endParaRPr>
          </a:p>
        </p:txBody>
      </p:sp>
      <p:pic>
        <p:nvPicPr>
          <p:cNvPr id="1496" name="Google Shape;1496;p219"/>
          <p:cNvPicPr preferRelativeResize="0"/>
          <p:nvPr/>
        </p:nvPicPr>
        <p:blipFill>
          <a:blip r:embed="rId4">
            <a:alphaModFix/>
          </a:blip>
          <a:stretch>
            <a:fillRect/>
          </a:stretch>
        </p:blipFill>
        <p:spPr>
          <a:xfrm>
            <a:off x="507373" y="1317850"/>
            <a:ext cx="7544574" cy="3825650"/>
          </a:xfrm>
          <a:prstGeom prst="rect">
            <a:avLst/>
          </a:prstGeom>
          <a:noFill/>
          <a:ln>
            <a:noFill/>
          </a:ln>
        </p:spPr>
      </p:pic>
      <p:pic>
        <p:nvPicPr>
          <p:cNvPr id="1497" name="Google Shape;1497;p219"/>
          <p:cNvPicPr preferRelativeResize="0"/>
          <p:nvPr/>
        </p:nvPicPr>
        <p:blipFill>
          <a:blip r:embed="rId5">
            <a:alphaModFix/>
          </a:blip>
          <a:stretch>
            <a:fillRect/>
          </a:stretch>
        </p:blipFill>
        <p:spPr>
          <a:xfrm>
            <a:off x="758425" y="1530950"/>
            <a:ext cx="8286750" cy="3333750"/>
          </a:xfrm>
          <a:prstGeom prst="rect">
            <a:avLst/>
          </a:prstGeom>
          <a:noFill/>
          <a:ln>
            <a:noFill/>
          </a:ln>
        </p:spPr>
      </p:pic>
      <p:pic>
        <p:nvPicPr>
          <p:cNvPr id="1498" name="Google Shape;1498;p219"/>
          <p:cNvPicPr preferRelativeResize="0"/>
          <p:nvPr/>
        </p:nvPicPr>
        <p:blipFill>
          <a:blip r:embed="rId6">
            <a:alphaModFix/>
          </a:blip>
          <a:stretch>
            <a:fillRect/>
          </a:stretch>
        </p:blipFill>
        <p:spPr>
          <a:xfrm>
            <a:off x="2249950" y="1964650"/>
            <a:ext cx="6796600" cy="3052450"/>
          </a:xfrm>
          <a:prstGeom prst="rect">
            <a:avLst/>
          </a:prstGeom>
          <a:noFill/>
          <a:ln>
            <a:noFill/>
          </a:ln>
        </p:spPr>
      </p:pic>
      <p:pic>
        <p:nvPicPr>
          <p:cNvPr id="1499" name="Google Shape;1499;p219"/>
          <p:cNvPicPr preferRelativeResize="0"/>
          <p:nvPr/>
        </p:nvPicPr>
        <p:blipFill>
          <a:blip r:embed="rId7">
            <a:alphaModFix/>
          </a:blip>
          <a:stretch>
            <a:fillRect/>
          </a:stretch>
        </p:blipFill>
        <p:spPr>
          <a:xfrm>
            <a:off x="2974624" y="1076275"/>
            <a:ext cx="5458775" cy="4033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4"/>
                                        </p:tgtEl>
                                        <p:attrNameLst>
                                          <p:attrName>style.visibility</p:attrName>
                                        </p:attrNameLst>
                                      </p:cBhvr>
                                      <p:to>
                                        <p:strVal val="visible"/>
                                      </p:to>
                                    </p:set>
                                    <p:animEffect filter="fade" transition="in">
                                      <p:cBhvr>
                                        <p:cTn dur="1000"/>
                                        <p:tgtEl>
                                          <p:spTgt spid="1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5"/>
                                        </p:tgtEl>
                                        <p:attrNameLst>
                                          <p:attrName>style.visibility</p:attrName>
                                        </p:attrNameLst>
                                      </p:cBhvr>
                                      <p:to>
                                        <p:strVal val="visible"/>
                                      </p:to>
                                    </p:set>
                                    <p:animEffect filter="fade" transition="in">
                                      <p:cBhvr>
                                        <p:cTn dur="1000"/>
                                        <p:tgtEl>
                                          <p:spTgt spid="1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6"/>
                                        </p:tgtEl>
                                        <p:attrNameLst>
                                          <p:attrName>style.visibility</p:attrName>
                                        </p:attrNameLst>
                                      </p:cBhvr>
                                      <p:to>
                                        <p:strVal val="visible"/>
                                      </p:to>
                                    </p:set>
                                    <p:animEffect filter="fade" transition="in">
                                      <p:cBhvr>
                                        <p:cTn dur="1000"/>
                                        <p:tgtEl>
                                          <p:spTgt spid="1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7"/>
                                        </p:tgtEl>
                                        <p:attrNameLst>
                                          <p:attrName>style.visibility</p:attrName>
                                        </p:attrNameLst>
                                      </p:cBhvr>
                                      <p:to>
                                        <p:strVal val="visible"/>
                                      </p:to>
                                    </p:set>
                                    <p:animEffect filter="fade" transition="in">
                                      <p:cBhvr>
                                        <p:cTn dur="1000"/>
                                        <p:tgtEl>
                                          <p:spTgt spid="1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8"/>
                                        </p:tgtEl>
                                        <p:attrNameLst>
                                          <p:attrName>style.visibility</p:attrName>
                                        </p:attrNameLst>
                                      </p:cBhvr>
                                      <p:to>
                                        <p:strVal val="visible"/>
                                      </p:to>
                                    </p:set>
                                    <p:animEffect filter="fade" transition="in">
                                      <p:cBhvr>
                                        <p:cTn dur="1000"/>
                                        <p:tgtEl>
                                          <p:spTgt spid="1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9"/>
                                        </p:tgtEl>
                                        <p:attrNameLst>
                                          <p:attrName>style.visibility</p:attrName>
                                        </p:attrNameLst>
                                      </p:cBhvr>
                                      <p:to>
                                        <p:strVal val="visible"/>
                                      </p:to>
                                    </p:set>
                                    <p:animEffect filter="fade" transition="in">
                                      <p:cBhvr>
                                        <p:cTn dur="1000"/>
                                        <p:tgtEl>
                                          <p:spTgt spid="14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2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Opérateurs fournis par le module RxJS</a:t>
            </a:r>
            <a:endParaRPr/>
          </a:p>
        </p:txBody>
      </p:sp>
      <p:sp>
        <p:nvSpPr>
          <p:cNvPr id="1505" name="Google Shape;1505;p2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Map</a:t>
            </a:r>
            <a:endParaRPr/>
          </a:p>
          <a:p>
            <a:pPr indent="-317500" lvl="1" marL="914400" rtl="0" algn="l">
              <a:spcBef>
                <a:spcPts val="0"/>
              </a:spcBef>
              <a:spcAft>
                <a:spcPts val="0"/>
              </a:spcAft>
              <a:buSzPts val="1400"/>
              <a:buChar char="○"/>
            </a:pPr>
            <a:r>
              <a:rPr lang="fr"/>
              <a:t>Semblable à JavaScript. Permet d’appliquer une fonction sur chaque élément d’une collection associée à un Observable.</a:t>
            </a:r>
            <a:endParaRPr/>
          </a:p>
          <a:p>
            <a:pPr indent="-342900" lvl="0" marL="457200" rtl="0" algn="l">
              <a:spcBef>
                <a:spcPts val="0"/>
              </a:spcBef>
              <a:spcAft>
                <a:spcPts val="0"/>
              </a:spcAft>
              <a:buSzPts val="1800"/>
              <a:buChar char="●"/>
            </a:pPr>
            <a:r>
              <a:rPr lang="fr"/>
              <a:t>Pipe</a:t>
            </a:r>
            <a:endParaRPr/>
          </a:p>
          <a:p>
            <a:pPr indent="-317500" lvl="1" marL="914400" rtl="0" algn="l">
              <a:spcBef>
                <a:spcPts val="0"/>
              </a:spcBef>
              <a:spcAft>
                <a:spcPts val="0"/>
              </a:spcAft>
              <a:buSzPts val="1400"/>
              <a:buChar char="○"/>
            </a:pPr>
            <a:r>
              <a:rPr lang="fr"/>
              <a:t>Permet de “chaîner plusieurs fonctions” pour traiter un Observable avant de le retourner.</a:t>
            </a:r>
            <a:endParaRPr/>
          </a:p>
          <a:p>
            <a:pPr indent="-342900" lvl="0" marL="457200" rtl="0" algn="l">
              <a:spcBef>
                <a:spcPts val="0"/>
              </a:spcBef>
              <a:spcAft>
                <a:spcPts val="0"/>
              </a:spcAft>
              <a:buSzPts val="1800"/>
              <a:buChar char="●"/>
            </a:pPr>
            <a:r>
              <a:rPr lang="fr"/>
              <a:t>catchError</a:t>
            </a:r>
            <a:endParaRPr/>
          </a:p>
          <a:p>
            <a:pPr indent="-317500" lvl="1" marL="914400" rtl="0" algn="l">
              <a:spcBef>
                <a:spcPts val="0"/>
              </a:spcBef>
              <a:spcAft>
                <a:spcPts val="0"/>
              </a:spcAft>
              <a:buSzPts val="1400"/>
              <a:buChar char="○"/>
            </a:pPr>
            <a:r>
              <a:rPr lang="fr"/>
              <a:t>Intercepte les Observables qui ont “échoué”, qui ont provoqué une erreur (mauvaise requête, URI, permissions, etc.).</a:t>
            </a:r>
            <a:endParaRPr/>
          </a:p>
          <a:p>
            <a:pPr indent="-342900" lvl="0" marL="457200" rtl="0" algn="l">
              <a:spcBef>
                <a:spcPts val="0"/>
              </a:spcBef>
              <a:spcAft>
                <a:spcPts val="0"/>
              </a:spcAft>
              <a:buSzPts val="1800"/>
              <a:buChar char="●"/>
            </a:pPr>
            <a:r>
              <a:rPr lang="fr"/>
              <a:t>Tap</a:t>
            </a:r>
            <a:endParaRPr/>
          </a:p>
          <a:p>
            <a:pPr indent="-317500" lvl="1" marL="914400" rtl="0" algn="l">
              <a:spcBef>
                <a:spcPts val="0"/>
              </a:spcBef>
              <a:spcAft>
                <a:spcPts val="0"/>
              </a:spcAft>
              <a:buSzPts val="1400"/>
              <a:buChar char="○"/>
            </a:pPr>
            <a:r>
              <a:rPr lang="fr"/>
              <a:t>Utile pour débugger les Observables.</a:t>
            </a:r>
            <a:endParaRPr/>
          </a:p>
          <a:p>
            <a:pPr indent="-342900" lvl="0" marL="457200" rtl="0" algn="l">
              <a:spcBef>
                <a:spcPts val="0"/>
              </a:spcBef>
              <a:spcAft>
                <a:spcPts val="0"/>
              </a:spcAft>
              <a:buSzPts val="1800"/>
              <a:buChar char="●"/>
            </a:pPr>
            <a:r>
              <a:rPr lang="fr"/>
              <a:t>Filter, pair,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xEl>
                                              <p:pRg end="0" st="0"/>
                                            </p:txEl>
                                          </p:spTgt>
                                        </p:tgtEl>
                                        <p:attrNameLst>
                                          <p:attrName>style.visibility</p:attrName>
                                        </p:attrNameLst>
                                      </p:cBhvr>
                                      <p:to>
                                        <p:strVal val="visible"/>
                                      </p:to>
                                    </p:set>
                                    <p:animEffect filter="fade" transition="in">
                                      <p:cBhvr>
                                        <p:cTn dur="1000"/>
                                        <p:tgtEl>
                                          <p:spTgt spid="15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xEl>
                                              <p:pRg end="1" st="1"/>
                                            </p:txEl>
                                          </p:spTgt>
                                        </p:tgtEl>
                                        <p:attrNameLst>
                                          <p:attrName>style.visibility</p:attrName>
                                        </p:attrNameLst>
                                      </p:cBhvr>
                                      <p:to>
                                        <p:strVal val="visible"/>
                                      </p:to>
                                    </p:set>
                                    <p:animEffect filter="fade" transition="in">
                                      <p:cBhvr>
                                        <p:cTn dur="1000"/>
                                        <p:tgtEl>
                                          <p:spTgt spid="15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xEl>
                                              <p:pRg end="2" st="2"/>
                                            </p:txEl>
                                          </p:spTgt>
                                        </p:tgtEl>
                                        <p:attrNameLst>
                                          <p:attrName>style.visibility</p:attrName>
                                        </p:attrNameLst>
                                      </p:cBhvr>
                                      <p:to>
                                        <p:strVal val="visible"/>
                                      </p:to>
                                    </p:set>
                                    <p:animEffect filter="fade" transition="in">
                                      <p:cBhvr>
                                        <p:cTn dur="1000"/>
                                        <p:tgtEl>
                                          <p:spTgt spid="15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xEl>
                                              <p:pRg end="3" st="3"/>
                                            </p:txEl>
                                          </p:spTgt>
                                        </p:tgtEl>
                                        <p:attrNameLst>
                                          <p:attrName>style.visibility</p:attrName>
                                        </p:attrNameLst>
                                      </p:cBhvr>
                                      <p:to>
                                        <p:strVal val="visible"/>
                                      </p:to>
                                    </p:set>
                                    <p:animEffect filter="fade" transition="in">
                                      <p:cBhvr>
                                        <p:cTn dur="1000"/>
                                        <p:tgtEl>
                                          <p:spTgt spid="15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xEl>
                                              <p:pRg end="4" st="4"/>
                                            </p:txEl>
                                          </p:spTgt>
                                        </p:tgtEl>
                                        <p:attrNameLst>
                                          <p:attrName>style.visibility</p:attrName>
                                        </p:attrNameLst>
                                      </p:cBhvr>
                                      <p:to>
                                        <p:strVal val="visible"/>
                                      </p:to>
                                    </p:set>
                                    <p:animEffect filter="fade" transition="in">
                                      <p:cBhvr>
                                        <p:cTn dur="1000"/>
                                        <p:tgtEl>
                                          <p:spTgt spid="15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xEl>
                                              <p:pRg end="5" st="5"/>
                                            </p:txEl>
                                          </p:spTgt>
                                        </p:tgtEl>
                                        <p:attrNameLst>
                                          <p:attrName>style.visibility</p:attrName>
                                        </p:attrNameLst>
                                      </p:cBhvr>
                                      <p:to>
                                        <p:strVal val="visible"/>
                                      </p:to>
                                    </p:set>
                                    <p:animEffect filter="fade" transition="in">
                                      <p:cBhvr>
                                        <p:cTn dur="1000"/>
                                        <p:tgtEl>
                                          <p:spTgt spid="150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xEl>
                                              <p:pRg end="6" st="6"/>
                                            </p:txEl>
                                          </p:spTgt>
                                        </p:tgtEl>
                                        <p:attrNameLst>
                                          <p:attrName>style.visibility</p:attrName>
                                        </p:attrNameLst>
                                      </p:cBhvr>
                                      <p:to>
                                        <p:strVal val="visible"/>
                                      </p:to>
                                    </p:set>
                                    <p:animEffect filter="fade" transition="in">
                                      <p:cBhvr>
                                        <p:cTn dur="1000"/>
                                        <p:tgtEl>
                                          <p:spTgt spid="150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xEl>
                                              <p:pRg end="7" st="7"/>
                                            </p:txEl>
                                          </p:spTgt>
                                        </p:tgtEl>
                                        <p:attrNameLst>
                                          <p:attrName>style.visibility</p:attrName>
                                        </p:attrNameLst>
                                      </p:cBhvr>
                                      <p:to>
                                        <p:strVal val="visible"/>
                                      </p:to>
                                    </p:set>
                                    <p:animEffect filter="fade" transition="in">
                                      <p:cBhvr>
                                        <p:cTn dur="1000"/>
                                        <p:tgtEl>
                                          <p:spTgt spid="150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xEl>
                                              <p:pRg end="8" st="8"/>
                                            </p:txEl>
                                          </p:spTgt>
                                        </p:tgtEl>
                                        <p:attrNameLst>
                                          <p:attrName>style.visibility</p:attrName>
                                        </p:attrNameLst>
                                      </p:cBhvr>
                                      <p:to>
                                        <p:strVal val="visible"/>
                                      </p:to>
                                    </p:set>
                                    <p:animEffect filter="fade" transition="in">
                                      <p:cBhvr>
                                        <p:cTn dur="1000"/>
                                        <p:tgtEl>
                                          <p:spTgt spid="150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2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Exemple d’utilisation des opérateurs “pipe” et “map”</a:t>
            </a:r>
            <a:endParaRPr/>
          </a:p>
        </p:txBody>
      </p:sp>
      <p:sp>
        <p:nvSpPr>
          <p:cNvPr id="1511" name="Google Shape;1511;p2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12" name="Google Shape;1512;p221"/>
          <p:cNvPicPr preferRelativeResize="0"/>
          <p:nvPr/>
        </p:nvPicPr>
        <p:blipFill>
          <a:blip r:embed="rId3">
            <a:alphaModFix/>
          </a:blip>
          <a:stretch>
            <a:fillRect/>
          </a:stretch>
        </p:blipFill>
        <p:spPr>
          <a:xfrm>
            <a:off x="311700" y="1155700"/>
            <a:ext cx="7296150" cy="3409950"/>
          </a:xfrm>
          <a:prstGeom prst="rect">
            <a:avLst/>
          </a:prstGeom>
          <a:noFill/>
          <a:ln>
            <a:noFill/>
          </a:ln>
        </p:spPr>
      </p:pic>
      <p:pic>
        <p:nvPicPr>
          <p:cNvPr id="1513" name="Google Shape;1513;p221"/>
          <p:cNvPicPr preferRelativeResize="0"/>
          <p:nvPr/>
        </p:nvPicPr>
        <p:blipFill>
          <a:blip r:embed="rId4">
            <a:alphaModFix/>
          </a:blip>
          <a:stretch>
            <a:fillRect/>
          </a:stretch>
        </p:blipFill>
        <p:spPr>
          <a:xfrm>
            <a:off x="0" y="2094729"/>
            <a:ext cx="9143999" cy="2555891"/>
          </a:xfrm>
          <a:prstGeom prst="rect">
            <a:avLst/>
          </a:prstGeom>
          <a:noFill/>
          <a:ln>
            <a:noFill/>
          </a:ln>
        </p:spPr>
      </p:pic>
      <p:pic>
        <p:nvPicPr>
          <p:cNvPr id="1514" name="Google Shape;1514;p221"/>
          <p:cNvPicPr preferRelativeResize="0"/>
          <p:nvPr/>
        </p:nvPicPr>
        <p:blipFill>
          <a:blip r:embed="rId5">
            <a:alphaModFix/>
          </a:blip>
          <a:stretch>
            <a:fillRect/>
          </a:stretch>
        </p:blipFill>
        <p:spPr>
          <a:xfrm>
            <a:off x="0" y="1388098"/>
            <a:ext cx="9143999" cy="29451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2"/>
                                        </p:tgtEl>
                                        <p:attrNameLst>
                                          <p:attrName>style.visibility</p:attrName>
                                        </p:attrNameLst>
                                      </p:cBhvr>
                                      <p:to>
                                        <p:strVal val="visible"/>
                                      </p:to>
                                    </p:set>
                                    <p:animEffect filter="fade" transition="in">
                                      <p:cBhvr>
                                        <p:cTn dur="1000"/>
                                        <p:tgtEl>
                                          <p:spTgt spid="1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3"/>
                                        </p:tgtEl>
                                        <p:attrNameLst>
                                          <p:attrName>style.visibility</p:attrName>
                                        </p:attrNameLst>
                                      </p:cBhvr>
                                      <p:to>
                                        <p:strVal val="visible"/>
                                      </p:to>
                                    </p:set>
                                    <p:animEffect filter="fade" transition="in">
                                      <p:cBhvr>
                                        <p:cTn dur="1000"/>
                                        <p:tgtEl>
                                          <p:spTgt spid="1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4"/>
                                        </p:tgtEl>
                                        <p:attrNameLst>
                                          <p:attrName>style.visibility</p:attrName>
                                        </p:attrNameLst>
                                      </p:cBhvr>
                                      <p:to>
                                        <p:strVal val="visible"/>
                                      </p:to>
                                    </p:set>
                                    <p:animEffect filter="fade" transition="in">
                                      <p:cBhvr>
                                        <p:cTn dur="1000"/>
                                        <p:tgtEl>
                                          <p:spTgt spid="15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Etapes</a:t>
            </a:r>
            <a:endParaRPr/>
          </a:p>
        </p:txBody>
      </p:sp>
      <p:sp>
        <p:nvSpPr>
          <p:cNvPr id="181" name="Google Shape;181;p33"/>
          <p:cNvSpPr txBox="1"/>
          <p:nvPr>
            <p:ph idx="1" type="body"/>
          </p:nvPr>
        </p:nvSpPr>
        <p:spPr>
          <a:xfrm>
            <a:off x="311700" y="1152475"/>
            <a:ext cx="4425600" cy="37038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AutoNum type="arabicPeriod"/>
            </a:pPr>
            <a:r>
              <a:rPr lang="fr"/>
              <a:t>Ouvrir</a:t>
            </a:r>
            <a:r>
              <a:rPr lang="fr"/>
              <a:t> un nouveau terminal dans Visual Studio Code</a:t>
            </a:r>
            <a:endParaRPr/>
          </a:p>
          <a:p>
            <a:pPr indent="-342900" lvl="0" marL="457200" rtl="0" algn="l">
              <a:spcBef>
                <a:spcPts val="0"/>
              </a:spcBef>
              <a:spcAft>
                <a:spcPts val="0"/>
              </a:spcAft>
              <a:buSzPts val="1800"/>
              <a:buAutoNum type="arabicPeriod"/>
            </a:pPr>
            <a:r>
              <a:rPr lang="fr"/>
              <a:t>Dans le répertoire du projet, installe Angular Material et Animations:</a:t>
            </a:r>
            <a:endParaRPr/>
          </a:p>
          <a:p>
            <a:pPr indent="-361950" lvl="1" marL="914400" rtl="0" algn="l">
              <a:spcBef>
                <a:spcPts val="0"/>
              </a:spcBef>
              <a:spcAft>
                <a:spcPts val="0"/>
              </a:spcAft>
              <a:buClr>
                <a:srgbClr val="FF0000"/>
              </a:buClr>
              <a:buSzPts val="2100"/>
              <a:buChar char="○"/>
            </a:pPr>
            <a:r>
              <a:rPr b="1" lang="fr" sz="1850">
                <a:solidFill>
                  <a:srgbClr val="FF0000"/>
                </a:solidFill>
                <a:highlight>
                  <a:srgbClr val="1E1E1E"/>
                </a:highlight>
                <a:latin typeface="Courier New"/>
                <a:ea typeface="Courier New"/>
                <a:cs typeface="Courier New"/>
                <a:sym typeface="Courier New"/>
              </a:rPr>
              <a:t>ng add @angular/material</a:t>
            </a:r>
            <a:endParaRPr b="1" sz="1850">
              <a:solidFill>
                <a:srgbClr val="FF0000"/>
              </a:solidFill>
              <a:highlight>
                <a:srgbClr val="1E1E1E"/>
              </a:highlight>
              <a:latin typeface="Courier New"/>
              <a:ea typeface="Courier New"/>
              <a:cs typeface="Courier New"/>
              <a:sym typeface="Courier New"/>
            </a:endParaRPr>
          </a:p>
          <a:p>
            <a:pPr indent="-361950" lvl="1" marL="914400" rtl="0" algn="l">
              <a:spcBef>
                <a:spcPts val="0"/>
              </a:spcBef>
              <a:spcAft>
                <a:spcPts val="0"/>
              </a:spcAft>
              <a:buSzPts val="2100"/>
              <a:buChar char="○"/>
            </a:pPr>
            <a:r>
              <a:rPr lang="fr" sz="1850">
                <a:solidFill>
                  <a:srgbClr val="FFFFFF"/>
                </a:solidFill>
                <a:highlight>
                  <a:srgbClr val="1E1E1E"/>
                </a:highlight>
              </a:rPr>
              <a:t>Répondre aux questions en appuyant sur ENTRÉE (default)</a:t>
            </a:r>
            <a:endParaRPr/>
          </a:p>
          <a:p>
            <a:pPr indent="-346075" lvl="0" marL="457200" rtl="0" algn="l">
              <a:spcBef>
                <a:spcPts val="0"/>
              </a:spcBef>
              <a:spcAft>
                <a:spcPts val="0"/>
              </a:spcAft>
              <a:buClr>
                <a:srgbClr val="FFFFFF"/>
              </a:buClr>
              <a:buSzPts val="1850"/>
              <a:buAutoNum type="arabicPeriod"/>
            </a:pPr>
            <a:r>
              <a:rPr lang="fr"/>
              <a:t>Vérifier dans le fichier </a:t>
            </a:r>
            <a:r>
              <a:rPr b="1" lang="fr">
                <a:latin typeface="Courier New"/>
                <a:ea typeface="Courier New"/>
                <a:cs typeface="Courier New"/>
                <a:sym typeface="Courier New"/>
              </a:rPr>
              <a:t>package.json </a:t>
            </a:r>
            <a:r>
              <a:rPr lang="fr"/>
              <a:t>que les dépendances sont bien là</a:t>
            </a:r>
            <a:r>
              <a:rPr lang="fr" sz="1850">
                <a:solidFill>
                  <a:srgbClr val="FFFFFF"/>
                </a:solidFill>
                <a:highlight>
                  <a:srgbClr val="1E1E1E"/>
                </a:highlight>
              </a:rPr>
              <a:t>.</a:t>
            </a:r>
            <a:endParaRPr/>
          </a:p>
          <a:p>
            <a:pPr indent="0" lvl="0" marL="914400" marR="0" rtl="0" algn="l">
              <a:lnSpc>
                <a:spcPct val="115000"/>
              </a:lnSpc>
              <a:spcBef>
                <a:spcPts val="1600"/>
              </a:spcBef>
              <a:spcAft>
                <a:spcPts val="1600"/>
              </a:spcAft>
              <a:buNone/>
            </a:pPr>
            <a:r>
              <a:t/>
            </a:r>
            <a:endParaRPr b="1" sz="1850">
              <a:solidFill>
                <a:srgbClr val="FF0000"/>
              </a:solidFill>
              <a:highlight>
                <a:srgbClr val="1E1E1E"/>
              </a:highlight>
              <a:latin typeface="Courier New"/>
              <a:ea typeface="Courier New"/>
              <a:cs typeface="Courier New"/>
              <a:sym typeface="Courier New"/>
            </a:endParaRPr>
          </a:p>
        </p:txBody>
      </p:sp>
      <p:pic>
        <p:nvPicPr>
          <p:cNvPr id="182" name="Google Shape;182;p33"/>
          <p:cNvPicPr preferRelativeResize="0"/>
          <p:nvPr/>
        </p:nvPicPr>
        <p:blipFill>
          <a:blip r:embed="rId3">
            <a:alphaModFix/>
          </a:blip>
          <a:stretch>
            <a:fillRect/>
          </a:stretch>
        </p:blipFill>
        <p:spPr>
          <a:xfrm>
            <a:off x="4737300" y="1543400"/>
            <a:ext cx="4094900" cy="2921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0" st="0"/>
                                            </p:txEl>
                                          </p:spTgt>
                                        </p:tgtEl>
                                        <p:attrNameLst>
                                          <p:attrName>style.visibility</p:attrName>
                                        </p:attrNameLst>
                                      </p:cBhvr>
                                      <p:to>
                                        <p:strVal val="visible"/>
                                      </p:to>
                                    </p:set>
                                    <p:animEffect filter="fade" transition="in">
                                      <p:cBhvr>
                                        <p:cTn dur="1000"/>
                                        <p:tgtEl>
                                          <p:spTgt spid="1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1" st="1"/>
                                            </p:txEl>
                                          </p:spTgt>
                                        </p:tgtEl>
                                        <p:attrNameLst>
                                          <p:attrName>style.visibility</p:attrName>
                                        </p:attrNameLst>
                                      </p:cBhvr>
                                      <p:to>
                                        <p:strVal val="visible"/>
                                      </p:to>
                                    </p:set>
                                    <p:animEffect filter="fade" transition="in">
                                      <p:cBhvr>
                                        <p:cTn dur="1000"/>
                                        <p:tgtEl>
                                          <p:spTgt spid="1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2" st="2"/>
                                            </p:txEl>
                                          </p:spTgt>
                                        </p:tgtEl>
                                        <p:attrNameLst>
                                          <p:attrName>style.visibility</p:attrName>
                                        </p:attrNameLst>
                                      </p:cBhvr>
                                      <p:to>
                                        <p:strVal val="visible"/>
                                      </p:to>
                                    </p:set>
                                    <p:animEffect filter="fade" transition="in">
                                      <p:cBhvr>
                                        <p:cTn dur="1000"/>
                                        <p:tgtEl>
                                          <p:spTgt spid="1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3" st="3"/>
                                            </p:txEl>
                                          </p:spTgt>
                                        </p:tgtEl>
                                        <p:attrNameLst>
                                          <p:attrName>style.visibility</p:attrName>
                                        </p:attrNameLst>
                                      </p:cBhvr>
                                      <p:to>
                                        <p:strVal val="visible"/>
                                      </p:to>
                                    </p:set>
                                    <p:animEffect filter="fade" transition="in">
                                      <p:cBhvr>
                                        <p:cTn dur="1000"/>
                                        <p:tgtEl>
                                          <p:spTgt spid="1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4" st="4"/>
                                            </p:txEl>
                                          </p:spTgt>
                                        </p:tgtEl>
                                        <p:attrNameLst>
                                          <p:attrName>style.visibility</p:attrName>
                                        </p:attrNameLst>
                                      </p:cBhvr>
                                      <p:to>
                                        <p:strVal val="visible"/>
                                      </p:to>
                                    </p:set>
                                    <p:animEffect filter="fade" transition="in">
                                      <p:cBhvr>
                                        <p:cTn dur="1000"/>
                                        <p:tgtEl>
                                          <p:spTgt spid="1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xEl>
                                              <p:pRg end="5" st="5"/>
                                            </p:txEl>
                                          </p:spTgt>
                                        </p:tgtEl>
                                        <p:attrNameLst>
                                          <p:attrName>style.visibility</p:attrName>
                                        </p:attrNameLst>
                                      </p:cBhvr>
                                      <p:to>
                                        <p:strVal val="visible"/>
                                      </p:to>
                                    </p:set>
                                    <p:animEffect filter="fade" transition="in">
                                      <p:cBhvr>
                                        <p:cTn dur="1000"/>
                                        <p:tgtEl>
                                          <p:spTgt spid="18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22"/>
          <p:cNvSpPr txBox="1"/>
          <p:nvPr>
            <p:ph type="title"/>
          </p:nvPr>
        </p:nvSpPr>
        <p:spPr>
          <a:xfrm>
            <a:off x="311700" y="445025"/>
            <a:ext cx="8520600" cy="9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peut mettre plusieurs fonctions dans pipe. Ici on utilise l’opérateur tap pour </a:t>
            </a:r>
            <a:r>
              <a:rPr lang="fr"/>
              <a:t>débugger</a:t>
            </a:r>
            <a:r>
              <a:rPr lang="fr"/>
              <a:t>...</a:t>
            </a:r>
            <a:endParaRPr/>
          </a:p>
        </p:txBody>
      </p:sp>
      <p:sp>
        <p:nvSpPr>
          <p:cNvPr id="1520" name="Google Shape;1520;p2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21" name="Google Shape;1521;p222"/>
          <p:cNvPicPr preferRelativeResize="0"/>
          <p:nvPr/>
        </p:nvPicPr>
        <p:blipFill>
          <a:blip r:embed="rId3">
            <a:alphaModFix/>
          </a:blip>
          <a:stretch>
            <a:fillRect/>
          </a:stretch>
        </p:blipFill>
        <p:spPr>
          <a:xfrm>
            <a:off x="0" y="1481227"/>
            <a:ext cx="9143999" cy="3515096"/>
          </a:xfrm>
          <a:prstGeom prst="rect">
            <a:avLst/>
          </a:prstGeom>
          <a:noFill/>
          <a:ln>
            <a:noFill/>
          </a:ln>
        </p:spPr>
      </p:pic>
      <p:pic>
        <p:nvPicPr>
          <p:cNvPr id="1522" name="Google Shape;1522;p222"/>
          <p:cNvPicPr preferRelativeResize="0"/>
          <p:nvPr/>
        </p:nvPicPr>
        <p:blipFill>
          <a:blip r:embed="rId4">
            <a:alphaModFix/>
          </a:blip>
          <a:stretch>
            <a:fillRect/>
          </a:stretch>
        </p:blipFill>
        <p:spPr>
          <a:xfrm>
            <a:off x="50500" y="1835425"/>
            <a:ext cx="9144000" cy="3111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1"/>
                                        </p:tgtEl>
                                        <p:attrNameLst>
                                          <p:attrName>style.visibility</p:attrName>
                                        </p:attrNameLst>
                                      </p:cBhvr>
                                      <p:to>
                                        <p:strVal val="visible"/>
                                      </p:to>
                                    </p:set>
                                    <p:animEffect filter="fade" transition="in">
                                      <p:cBhvr>
                                        <p:cTn dur="1000"/>
                                        <p:tgtEl>
                                          <p:spTgt spid="1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2"/>
                                        </p:tgtEl>
                                        <p:attrNameLst>
                                          <p:attrName>style.visibility</p:attrName>
                                        </p:attrNameLst>
                                      </p:cBhvr>
                                      <p:to>
                                        <p:strVal val="visible"/>
                                      </p:to>
                                    </p:set>
                                    <p:animEffect filter="fade" transition="in">
                                      <p:cBhvr>
                                        <p:cTn dur="1000"/>
                                        <p:tgtEl>
                                          <p:spTgt spid="15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2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Gestion des erreurs: utilisation de l’opérateur </a:t>
            </a:r>
            <a:r>
              <a:rPr b="1" lang="fr">
                <a:solidFill>
                  <a:srgbClr val="FFFFFF"/>
                </a:solidFill>
                <a:latin typeface="Courier New"/>
                <a:ea typeface="Courier New"/>
                <a:cs typeface="Courier New"/>
                <a:sym typeface="Courier New"/>
              </a:rPr>
              <a:t>catchError</a:t>
            </a:r>
            <a:r>
              <a:rPr lang="fr"/>
              <a:t> dans le</a:t>
            </a:r>
            <a:r>
              <a:rPr b="1" lang="fr">
                <a:solidFill>
                  <a:srgbClr val="FFFFFF"/>
                </a:solidFill>
                <a:latin typeface="Courier New"/>
                <a:ea typeface="Courier New"/>
                <a:cs typeface="Courier New"/>
                <a:sym typeface="Courier New"/>
              </a:rPr>
              <a:t> pipe</a:t>
            </a:r>
            <a:endParaRPr b="1">
              <a:solidFill>
                <a:srgbClr val="FFFFFF"/>
              </a:solidFill>
              <a:latin typeface="Courier New"/>
              <a:ea typeface="Courier New"/>
              <a:cs typeface="Courier New"/>
              <a:sym typeface="Courier New"/>
            </a:endParaRPr>
          </a:p>
        </p:txBody>
      </p:sp>
      <p:sp>
        <p:nvSpPr>
          <p:cNvPr id="1528" name="Google Shape;1528;p223"/>
          <p:cNvSpPr txBox="1"/>
          <p:nvPr>
            <p:ph idx="1" type="body"/>
          </p:nvPr>
        </p:nvSpPr>
        <p:spPr>
          <a:xfrm>
            <a:off x="311700" y="1500850"/>
            <a:ext cx="8520600" cy="306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29" name="Google Shape;1529;p223"/>
          <p:cNvPicPr preferRelativeResize="0"/>
          <p:nvPr/>
        </p:nvPicPr>
        <p:blipFill>
          <a:blip r:embed="rId3">
            <a:alphaModFix/>
          </a:blip>
          <a:stretch>
            <a:fillRect/>
          </a:stretch>
        </p:blipFill>
        <p:spPr>
          <a:xfrm>
            <a:off x="311696" y="1538725"/>
            <a:ext cx="5726949" cy="3410326"/>
          </a:xfrm>
          <a:prstGeom prst="rect">
            <a:avLst/>
          </a:prstGeom>
          <a:noFill/>
          <a:ln>
            <a:noFill/>
          </a:ln>
        </p:spPr>
      </p:pic>
      <p:sp>
        <p:nvSpPr>
          <p:cNvPr id="1530" name="Google Shape;1530;p223"/>
          <p:cNvSpPr txBox="1"/>
          <p:nvPr/>
        </p:nvSpPr>
        <p:spPr>
          <a:xfrm>
            <a:off x="6192500" y="1974888"/>
            <a:ext cx="2394000" cy="25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999999"/>
                </a:solidFill>
              </a:rPr>
              <a:t>Et pour tester:</a:t>
            </a:r>
            <a:endParaRPr>
              <a:solidFill>
                <a:srgbClr val="999999"/>
              </a:solidFill>
            </a:endParaRPr>
          </a:p>
          <a:p>
            <a:pPr indent="-317500" lvl="0" marL="457200" rtl="0" algn="l">
              <a:spcBef>
                <a:spcPts val="0"/>
              </a:spcBef>
              <a:spcAft>
                <a:spcPts val="0"/>
              </a:spcAft>
              <a:buClr>
                <a:srgbClr val="999999"/>
              </a:buClr>
              <a:buSzPts val="1400"/>
              <a:buChar char="●"/>
            </a:pPr>
            <a:r>
              <a:rPr lang="fr">
                <a:solidFill>
                  <a:srgbClr val="999999"/>
                </a:solidFill>
              </a:rPr>
              <a:t>on arrête l’API (on arrête le node server.js qui tournait sur le port 8010)</a:t>
            </a:r>
            <a:endParaRPr>
              <a:solidFill>
                <a:srgbClr val="999999"/>
              </a:solidFill>
            </a:endParaRPr>
          </a:p>
          <a:p>
            <a:pPr indent="-317500" lvl="0" marL="457200" rtl="0" algn="l">
              <a:spcBef>
                <a:spcPts val="0"/>
              </a:spcBef>
              <a:spcAft>
                <a:spcPts val="0"/>
              </a:spcAft>
              <a:buClr>
                <a:srgbClr val="999999"/>
              </a:buClr>
              <a:buSzPts val="1400"/>
              <a:buChar char="●"/>
            </a:pPr>
            <a:r>
              <a:rPr lang="fr">
                <a:solidFill>
                  <a:srgbClr val="999999"/>
                </a:solidFill>
              </a:rPr>
              <a:t>On demande à voir le détail d’un assignment</a:t>
            </a:r>
            <a:endParaRPr>
              <a:solidFill>
                <a:srgbClr val="999999"/>
              </a:solidFill>
            </a:endParaRPr>
          </a:p>
          <a:p>
            <a:pPr indent="-317500" lvl="0" marL="457200" rtl="0" algn="l">
              <a:spcBef>
                <a:spcPts val="0"/>
              </a:spcBef>
              <a:spcAft>
                <a:spcPts val="0"/>
              </a:spcAft>
              <a:buClr>
                <a:srgbClr val="999999"/>
              </a:buClr>
              <a:buSzPts val="1400"/>
              <a:buChar char="●"/>
            </a:pPr>
            <a:r>
              <a:rPr lang="fr">
                <a:solidFill>
                  <a:srgbClr val="999999"/>
                </a:solidFill>
              </a:rPr>
              <a:t>On n’oublie pas de regarder la console de debug</a:t>
            </a:r>
            <a:endParaRPr>
              <a:solidFill>
                <a:srgbClr val="999999"/>
              </a:solidFill>
            </a:endParaRPr>
          </a:p>
        </p:txBody>
      </p:sp>
      <p:pic>
        <p:nvPicPr>
          <p:cNvPr id="1531" name="Google Shape;1531;p223"/>
          <p:cNvPicPr preferRelativeResize="0"/>
          <p:nvPr/>
        </p:nvPicPr>
        <p:blipFill>
          <a:blip r:embed="rId4">
            <a:alphaModFix/>
          </a:blip>
          <a:stretch>
            <a:fillRect/>
          </a:stretch>
        </p:blipFill>
        <p:spPr>
          <a:xfrm>
            <a:off x="0" y="1370187"/>
            <a:ext cx="9144001" cy="37474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gtEl>
                                        <p:attrNameLst>
                                          <p:attrName>style.visibility</p:attrName>
                                        </p:attrNameLst>
                                      </p:cBhvr>
                                      <p:to>
                                        <p:strVal val="visible"/>
                                      </p:to>
                                    </p:set>
                                    <p:animEffect filter="fade" transition="in">
                                      <p:cBhvr>
                                        <p:cTn dur="1000"/>
                                        <p:tgtEl>
                                          <p:spTgt spid="1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0">
                                            <p:txEl>
                                              <p:pRg end="0" st="0"/>
                                            </p:txEl>
                                          </p:spTgt>
                                        </p:tgtEl>
                                        <p:attrNameLst>
                                          <p:attrName>style.visibility</p:attrName>
                                        </p:attrNameLst>
                                      </p:cBhvr>
                                      <p:to>
                                        <p:strVal val="visible"/>
                                      </p:to>
                                    </p:set>
                                    <p:animEffect filter="fade" transition="in">
                                      <p:cBhvr>
                                        <p:cTn dur="1000"/>
                                        <p:tgtEl>
                                          <p:spTgt spid="15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0">
                                            <p:txEl>
                                              <p:pRg end="1" st="1"/>
                                            </p:txEl>
                                          </p:spTgt>
                                        </p:tgtEl>
                                        <p:attrNameLst>
                                          <p:attrName>style.visibility</p:attrName>
                                        </p:attrNameLst>
                                      </p:cBhvr>
                                      <p:to>
                                        <p:strVal val="visible"/>
                                      </p:to>
                                    </p:set>
                                    <p:animEffect filter="fade" transition="in">
                                      <p:cBhvr>
                                        <p:cTn dur="1000"/>
                                        <p:tgtEl>
                                          <p:spTgt spid="15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0">
                                            <p:txEl>
                                              <p:pRg end="2" st="2"/>
                                            </p:txEl>
                                          </p:spTgt>
                                        </p:tgtEl>
                                        <p:attrNameLst>
                                          <p:attrName>style.visibility</p:attrName>
                                        </p:attrNameLst>
                                      </p:cBhvr>
                                      <p:to>
                                        <p:strVal val="visible"/>
                                      </p:to>
                                    </p:set>
                                    <p:animEffect filter="fade" transition="in">
                                      <p:cBhvr>
                                        <p:cTn dur="1000"/>
                                        <p:tgtEl>
                                          <p:spTgt spid="15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0">
                                            <p:txEl>
                                              <p:pRg end="3" st="3"/>
                                            </p:txEl>
                                          </p:spTgt>
                                        </p:tgtEl>
                                        <p:attrNameLst>
                                          <p:attrName>style.visibility</p:attrName>
                                        </p:attrNameLst>
                                      </p:cBhvr>
                                      <p:to>
                                        <p:strVal val="visible"/>
                                      </p:to>
                                    </p:set>
                                    <p:animEffect filter="fade" transition="in">
                                      <p:cBhvr>
                                        <p:cTn dur="1000"/>
                                        <p:tgtEl>
                                          <p:spTgt spid="15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1"/>
                                        </p:tgtEl>
                                        <p:attrNameLst>
                                          <p:attrName>style.visibility</p:attrName>
                                        </p:attrNameLst>
                                      </p:cBhvr>
                                      <p:to>
                                        <p:strVal val="visible"/>
                                      </p:to>
                                    </p:set>
                                    <p:animEffect filter="fade" transition="in">
                                      <p:cBhvr>
                                        <p:cTn dur="1000"/>
                                        <p:tgtEl>
                                          <p:spTgt spid="1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24"/>
          <p:cNvSpPr txBox="1"/>
          <p:nvPr>
            <p:ph type="title"/>
          </p:nvPr>
        </p:nvSpPr>
        <p:spPr>
          <a:xfrm>
            <a:off x="311700" y="445025"/>
            <a:ext cx="877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Ici code nécessaire (pour le catchError, à copier/coller</a:t>
            </a:r>
            <a:endParaRPr/>
          </a:p>
        </p:txBody>
      </p:sp>
      <p:sp>
        <p:nvSpPr>
          <p:cNvPr id="1537" name="Google Shape;1537;p2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méthode à ajouter dans le service :</a:t>
            </a:r>
            <a:endParaRPr/>
          </a:p>
          <a:p>
            <a:pPr indent="0" lvl="0" marL="0" rtl="0" algn="l">
              <a:lnSpc>
                <a:spcPct val="150000"/>
              </a:lnSpc>
              <a:spcBef>
                <a:spcPts val="1600"/>
              </a:spcBef>
              <a:spcAft>
                <a:spcPts val="0"/>
              </a:spcAft>
              <a:buNone/>
            </a:pPr>
            <a:r>
              <a:rPr b="1" lang="fr" sz="900">
                <a:solidFill>
                  <a:srgbClr val="0000FF"/>
                </a:solidFill>
                <a:highlight>
                  <a:srgbClr val="FFFFFF"/>
                </a:highlight>
                <a:latin typeface="Courier New"/>
                <a:ea typeface="Courier New"/>
                <a:cs typeface="Courier New"/>
                <a:sym typeface="Courier New"/>
              </a:rPr>
              <a:t>private</a:t>
            </a:r>
            <a:r>
              <a:rPr b="1" lang="fr" sz="900">
                <a:solidFill>
                  <a:srgbClr val="000000"/>
                </a:solidFill>
                <a:highlight>
                  <a:srgbClr val="FFFFFF"/>
                </a:highlight>
                <a:latin typeface="Courier New"/>
                <a:ea typeface="Courier New"/>
                <a:cs typeface="Courier New"/>
                <a:sym typeface="Courier New"/>
              </a:rPr>
              <a:t> handleError&lt;T&gt;(operation: any, result?: T) {</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a:t>
            </a:r>
            <a:r>
              <a:rPr b="1" lang="fr" sz="900">
                <a:solidFill>
                  <a:srgbClr val="0000FF"/>
                </a:solidFill>
                <a:highlight>
                  <a:srgbClr val="FFFFFF"/>
                </a:highlight>
                <a:latin typeface="Courier New"/>
                <a:ea typeface="Courier New"/>
                <a:cs typeface="Courier New"/>
                <a:sym typeface="Courier New"/>
              </a:rPr>
              <a:t>return</a:t>
            </a:r>
            <a:r>
              <a:rPr b="1" lang="fr" sz="900">
                <a:solidFill>
                  <a:srgbClr val="000000"/>
                </a:solidFill>
                <a:highlight>
                  <a:srgbClr val="FFFFFF"/>
                </a:highlight>
                <a:latin typeface="Courier New"/>
                <a:ea typeface="Courier New"/>
                <a:cs typeface="Courier New"/>
                <a:sym typeface="Courier New"/>
              </a:rPr>
              <a:t> (error: any): Observable&lt;T&gt; </a:t>
            </a:r>
            <a:r>
              <a:rPr b="1" lang="fr" sz="900">
                <a:solidFill>
                  <a:srgbClr val="0000FF"/>
                </a:solidFill>
                <a:highlight>
                  <a:srgbClr val="FFFFFF"/>
                </a:highlight>
                <a:latin typeface="Courier New"/>
                <a:ea typeface="Courier New"/>
                <a:cs typeface="Courier New"/>
                <a:sym typeface="Courier New"/>
              </a:rPr>
              <a:t>=&gt;</a:t>
            </a:r>
            <a:r>
              <a:rPr b="1" lang="fr" sz="900">
                <a:solidFill>
                  <a:srgbClr val="000000"/>
                </a:solidFill>
                <a:highlight>
                  <a:srgbClr val="FFFFFF"/>
                </a:highlight>
                <a:latin typeface="Courier New"/>
                <a:ea typeface="Courier New"/>
                <a:cs typeface="Courier New"/>
                <a:sym typeface="Courier New"/>
              </a:rPr>
              <a:t> {</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console.log(error); </a:t>
            </a:r>
            <a:r>
              <a:rPr b="1" lang="fr" sz="900">
                <a:solidFill>
                  <a:srgbClr val="008000"/>
                </a:solidFill>
                <a:highlight>
                  <a:srgbClr val="FFFFFF"/>
                </a:highlight>
                <a:latin typeface="Courier New"/>
                <a:ea typeface="Courier New"/>
                <a:cs typeface="Courier New"/>
                <a:sym typeface="Courier New"/>
              </a:rPr>
              <a:t>// pour afficher dans la console</a:t>
            </a:r>
            <a:endParaRPr b="1" sz="9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console.log(operation + </a:t>
            </a:r>
            <a:r>
              <a:rPr b="1" lang="fr" sz="900">
                <a:solidFill>
                  <a:srgbClr val="A31515"/>
                </a:solidFill>
                <a:highlight>
                  <a:srgbClr val="FFFFFF"/>
                </a:highlight>
                <a:latin typeface="Courier New"/>
                <a:ea typeface="Courier New"/>
                <a:cs typeface="Courier New"/>
                <a:sym typeface="Courier New"/>
              </a:rPr>
              <a:t>' a échoué '</a:t>
            </a:r>
            <a:r>
              <a:rPr b="1" lang="fr" sz="900">
                <a:solidFill>
                  <a:srgbClr val="000000"/>
                </a:solidFill>
                <a:highlight>
                  <a:srgbClr val="FFFFFF"/>
                </a:highlight>
                <a:latin typeface="Courier New"/>
                <a:ea typeface="Courier New"/>
                <a:cs typeface="Courier New"/>
                <a:sym typeface="Courier New"/>
              </a:rPr>
              <a:t> + error.message);</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a:t>
            </a:r>
            <a:r>
              <a:rPr b="1" lang="fr" sz="900">
                <a:solidFill>
                  <a:srgbClr val="0000FF"/>
                </a:solidFill>
                <a:highlight>
                  <a:srgbClr val="FFFFFF"/>
                </a:highlight>
                <a:latin typeface="Courier New"/>
                <a:ea typeface="Courier New"/>
                <a:cs typeface="Courier New"/>
                <a:sym typeface="Courier New"/>
              </a:rPr>
              <a:t>return</a:t>
            </a:r>
            <a:r>
              <a:rPr b="1" lang="fr" sz="900">
                <a:solidFill>
                  <a:srgbClr val="000000"/>
                </a:solidFill>
                <a:highlight>
                  <a:srgbClr val="FFFFFF"/>
                </a:highlight>
                <a:latin typeface="Courier New"/>
                <a:ea typeface="Courier New"/>
                <a:cs typeface="Courier New"/>
                <a:sym typeface="Courier New"/>
              </a:rPr>
              <a:t> of(result </a:t>
            </a:r>
            <a:r>
              <a:rPr b="1" lang="fr" sz="900">
                <a:solidFill>
                  <a:srgbClr val="0000FF"/>
                </a:solidFill>
                <a:highlight>
                  <a:srgbClr val="FFFFFF"/>
                </a:highlight>
                <a:latin typeface="Courier New"/>
                <a:ea typeface="Courier New"/>
                <a:cs typeface="Courier New"/>
                <a:sym typeface="Courier New"/>
              </a:rPr>
              <a:t>as</a:t>
            </a:r>
            <a:r>
              <a:rPr b="1" lang="fr" sz="900">
                <a:solidFill>
                  <a:srgbClr val="000000"/>
                </a:solidFill>
                <a:highlight>
                  <a:srgbClr val="FFFFFF"/>
                </a:highlight>
                <a:latin typeface="Courier New"/>
                <a:ea typeface="Courier New"/>
                <a:cs typeface="Courier New"/>
                <a:sym typeface="Courier New"/>
              </a:rPr>
              <a:t> T);</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a:t>
            </a:r>
            <a:endParaRPr b="1" sz="9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fr"/>
              <a:t>Et la ligne </a:t>
            </a:r>
            <a:r>
              <a:rPr b="1" lang="fr">
                <a:solidFill>
                  <a:srgbClr val="FFFFFF"/>
                </a:solidFill>
                <a:latin typeface="Courier New"/>
                <a:ea typeface="Courier New"/>
                <a:cs typeface="Courier New"/>
                <a:sym typeface="Courier New"/>
              </a:rPr>
              <a:t>catchError</a:t>
            </a:r>
            <a:r>
              <a:rPr lang="fr"/>
              <a:t> à ajouter dans le </a:t>
            </a:r>
            <a:r>
              <a:rPr b="1" lang="fr">
                <a:solidFill>
                  <a:srgbClr val="FFFFFF"/>
                </a:solidFill>
                <a:latin typeface="Courier New"/>
                <a:ea typeface="Courier New"/>
                <a:cs typeface="Courier New"/>
                <a:sym typeface="Courier New"/>
              </a:rPr>
              <a:t>pipe(...)</a:t>
            </a:r>
            <a:endParaRPr b="1">
              <a:solidFill>
                <a:srgbClr val="FFFFFF"/>
              </a:solidFill>
              <a:latin typeface="Courier New"/>
              <a:ea typeface="Courier New"/>
              <a:cs typeface="Courier New"/>
              <a:sym typeface="Courier New"/>
            </a:endParaRPr>
          </a:p>
          <a:p>
            <a:pPr indent="0" lvl="0" marL="0" rtl="0" algn="l">
              <a:lnSpc>
                <a:spcPct val="150000"/>
              </a:lnSpc>
              <a:spcBef>
                <a:spcPts val="1600"/>
              </a:spcBef>
              <a:spcAft>
                <a:spcPts val="0"/>
              </a:spcAft>
              <a:buNone/>
            </a:pPr>
            <a:r>
              <a:rPr b="1" lang="fr" sz="900">
                <a:solidFill>
                  <a:srgbClr val="000000"/>
                </a:solidFill>
                <a:highlight>
                  <a:srgbClr val="FFFFFF"/>
                </a:highlight>
                <a:latin typeface="Courier New"/>
                <a:ea typeface="Courier New"/>
                <a:cs typeface="Courier New"/>
                <a:sym typeface="Courier New"/>
              </a:rPr>
              <a:t>     catchError(</a:t>
            </a:r>
            <a:r>
              <a:rPr b="1" lang="fr" sz="900">
                <a:solidFill>
                  <a:srgbClr val="0000FF"/>
                </a:solidFill>
                <a:highlight>
                  <a:srgbClr val="FFFFFF"/>
                </a:highlight>
                <a:latin typeface="Courier New"/>
                <a:ea typeface="Courier New"/>
                <a:cs typeface="Courier New"/>
                <a:sym typeface="Courier New"/>
              </a:rPr>
              <a:t>this</a:t>
            </a:r>
            <a:r>
              <a:rPr b="1" lang="fr" sz="900">
                <a:solidFill>
                  <a:srgbClr val="000000"/>
                </a:solidFill>
                <a:highlight>
                  <a:srgbClr val="FFFFFF"/>
                </a:highlight>
                <a:latin typeface="Courier New"/>
                <a:ea typeface="Courier New"/>
                <a:cs typeface="Courier New"/>
                <a:sym typeface="Courier New"/>
              </a:rPr>
              <a:t>.handleError&lt;any&gt;(</a:t>
            </a:r>
            <a:r>
              <a:rPr b="1" lang="fr" sz="900">
                <a:solidFill>
                  <a:srgbClr val="A31515"/>
                </a:solidFill>
                <a:highlight>
                  <a:srgbClr val="FFFFFF"/>
                </a:highlight>
                <a:latin typeface="Courier New"/>
                <a:ea typeface="Courier New"/>
                <a:cs typeface="Courier New"/>
                <a:sym typeface="Courier New"/>
              </a:rPr>
              <a:t>'### catchError: getAssignments by id avec id='</a:t>
            </a:r>
            <a:r>
              <a:rPr b="1" lang="fr" sz="900">
                <a:solidFill>
                  <a:srgbClr val="000000"/>
                </a:solidFill>
                <a:highlight>
                  <a:srgbClr val="FFFFFF"/>
                </a:highlight>
                <a:latin typeface="Courier New"/>
                <a:ea typeface="Courier New"/>
                <a:cs typeface="Courier New"/>
                <a:sym typeface="Courier New"/>
              </a:rPr>
              <a:t> + id))</a:t>
            </a:r>
            <a:endParaRPr b="1">
              <a:solidFill>
                <a:srgbClr val="FFFFFF"/>
              </a:solidFill>
              <a:latin typeface="Courier New"/>
              <a:ea typeface="Courier New"/>
              <a:cs typeface="Courier New"/>
              <a:sym typeface="Courier New"/>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Complément sur </a:t>
            </a:r>
            <a:r>
              <a:rPr b="1" lang="fr">
                <a:latin typeface="Courier New"/>
                <a:ea typeface="Courier New"/>
                <a:cs typeface="Courier New"/>
                <a:sym typeface="Courier New"/>
              </a:rPr>
              <a:t>HttpClient</a:t>
            </a:r>
            <a:endParaRPr b="1">
              <a:latin typeface="Courier New"/>
              <a:ea typeface="Courier New"/>
              <a:cs typeface="Courier New"/>
              <a:sym typeface="Courier New"/>
            </a:endParaRPr>
          </a:p>
        </p:txBody>
      </p:sp>
      <p:sp>
        <p:nvSpPr>
          <p:cNvPr id="1543" name="Google Shape;1543;p2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On peut aussi passer des </a:t>
            </a:r>
            <a:r>
              <a:rPr b="1" lang="fr">
                <a:solidFill>
                  <a:srgbClr val="FFFFFF"/>
                </a:solidFill>
                <a:latin typeface="Courier New"/>
                <a:ea typeface="Courier New"/>
                <a:cs typeface="Courier New"/>
                <a:sym typeface="Courier New"/>
              </a:rPr>
              <a:t>HttpOptions</a:t>
            </a:r>
            <a:r>
              <a:rPr lang="fr"/>
              <a:t> aux requêtes </a:t>
            </a:r>
            <a:r>
              <a:rPr b="1" lang="fr">
                <a:solidFill>
                  <a:srgbClr val="FFFFFF"/>
                </a:solidFill>
                <a:latin typeface="Courier New"/>
                <a:ea typeface="Courier New"/>
                <a:cs typeface="Courier New"/>
                <a:sym typeface="Courier New"/>
              </a:rPr>
              <a:t>GET, PUT, POST, DELETE</a:t>
            </a:r>
            <a:r>
              <a:rPr lang="fr"/>
              <a:t>…</a:t>
            </a:r>
            <a:endParaRPr/>
          </a:p>
          <a:p>
            <a:pPr indent="-317500" lvl="1" marL="914400" rtl="0" algn="l">
              <a:spcBef>
                <a:spcPts val="0"/>
              </a:spcBef>
              <a:spcAft>
                <a:spcPts val="0"/>
              </a:spcAft>
              <a:buSzPts val="1400"/>
              <a:buChar char="○"/>
            </a:pPr>
            <a:r>
              <a:rPr lang="fr"/>
              <a:t>Ceci permet d’envoyer des en-têtes HTTP personnalisés,</a:t>
            </a:r>
            <a:endParaRPr/>
          </a:p>
          <a:p>
            <a:pPr indent="-317500" lvl="1" marL="914400" rtl="0" algn="l">
              <a:spcBef>
                <a:spcPts val="0"/>
              </a:spcBef>
              <a:spcAft>
                <a:spcPts val="0"/>
              </a:spcAft>
              <a:buSzPts val="1400"/>
              <a:buChar char="○"/>
            </a:pPr>
            <a:r>
              <a:rPr lang="fr"/>
              <a:t>Par exemple pour demander un format de données particulier comme </a:t>
            </a:r>
            <a:r>
              <a:rPr b="1" lang="fr">
                <a:solidFill>
                  <a:srgbClr val="FFFFFF"/>
                </a:solidFill>
                <a:latin typeface="Courier New"/>
                <a:ea typeface="Courier New"/>
                <a:cs typeface="Courier New"/>
                <a:sym typeface="Courier New"/>
              </a:rPr>
              <a:t>application/json</a:t>
            </a:r>
            <a:r>
              <a:rPr lang="fr"/>
              <a:t>, </a:t>
            </a:r>
            <a:r>
              <a:rPr b="1" lang="fr">
                <a:solidFill>
                  <a:srgbClr val="FFFFFF"/>
                </a:solidFill>
                <a:latin typeface="Courier New"/>
                <a:ea typeface="Courier New"/>
                <a:cs typeface="Courier New"/>
                <a:sym typeface="Courier New"/>
              </a:rPr>
              <a:t>application/xml</a:t>
            </a:r>
            <a:r>
              <a:rPr lang="fr"/>
              <a:t>, avec l’en-tête</a:t>
            </a:r>
            <a:r>
              <a:rPr b="1" lang="fr">
                <a:solidFill>
                  <a:srgbClr val="FFFFFF"/>
                </a:solidFill>
                <a:latin typeface="Courier New"/>
                <a:ea typeface="Courier New"/>
                <a:cs typeface="Courier New"/>
                <a:sym typeface="Courier New"/>
              </a:rPr>
              <a:t> Content-type</a:t>
            </a:r>
            <a:endParaRPr b="1">
              <a:solidFill>
                <a:srgbClr val="FFFFFF"/>
              </a:solidFill>
              <a:latin typeface="Courier New"/>
              <a:ea typeface="Courier New"/>
              <a:cs typeface="Courier New"/>
              <a:sym typeface="Courier New"/>
            </a:endParaRPr>
          </a:p>
          <a:p>
            <a:pPr indent="-317500" lvl="1" marL="914400" rtl="0" algn="l">
              <a:spcBef>
                <a:spcPts val="0"/>
              </a:spcBef>
              <a:spcAft>
                <a:spcPts val="0"/>
              </a:spcAft>
              <a:buSzPts val="1400"/>
              <a:buChar char="○"/>
            </a:pPr>
            <a:r>
              <a:rPr lang="fr"/>
              <a:t>Ou demander une langue particulière,</a:t>
            </a:r>
            <a:endParaRPr/>
          </a:p>
          <a:p>
            <a:pPr indent="-317500" lvl="1" marL="914400" rtl="0" algn="l">
              <a:spcBef>
                <a:spcPts val="0"/>
              </a:spcBef>
              <a:spcAft>
                <a:spcPts val="0"/>
              </a:spcAft>
              <a:buSzPts val="1400"/>
              <a:buChar char="○"/>
            </a:pPr>
            <a:r>
              <a:rPr lang="fr"/>
              <a:t>Ou envoyer un en-tête CORS particulier </a:t>
            </a:r>
            <a:r>
              <a:rPr b="1" lang="fr">
                <a:solidFill>
                  <a:srgbClr val="FFFFFF"/>
                </a:solidFill>
                <a:latin typeface="Courier New"/>
                <a:ea typeface="Courier New"/>
                <a:cs typeface="Courier New"/>
                <a:sym typeface="Courier New"/>
              </a:rPr>
              <a:t>allow:* </a:t>
            </a:r>
            <a:r>
              <a:rPr lang="fr"/>
              <a:t> par ex.</a:t>
            </a:r>
            <a:endParaRPr/>
          </a:p>
          <a:p>
            <a:pPr indent="0" lvl="0" marL="0" rtl="0" algn="l">
              <a:spcBef>
                <a:spcPts val="1600"/>
              </a:spcBef>
              <a:spcAft>
                <a:spcPts val="1600"/>
              </a:spcAft>
              <a:buNone/>
            </a:pPr>
            <a:r>
              <a:t/>
            </a:r>
            <a:endParaRPr/>
          </a:p>
        </p:txBody>
      </p:sp>
      <p:pic>
        <p:nvPicPr>
          <p:cNvPr id="1544" name="Google Shape;1544;p225"/>
          <p:cNvPicPr preferRelativeResize="0"/>
          <p:nvPr/>
        </p:nvPicPr>
        <p:blipFill>
          <a:blip r:embed="rId3">
            <a:alphaModFix/>
          </a:blip>
          <a:stretch>
            <a:fillRect/>
          </a:stretch>
        </p:blipFill>
        <p:spPr>
          <a:xfrm>
            <a:off x="311700" y="1076275"/>
            <a:ext cx="5932006" cy="3914825"/>
          </a:xfrm>
          <a:prstGeom prst="rect">
            <a:avLst/>
          </a:prstGeom>
          <a:noFill/>
          <a:ln>
            <a:noFill/>
          </a:ln>
        </p:spPr>
      </p:pic>
      <p:pic>
        <p:nvPicPr>
          <p:cNvPr id="1545" name="Google Shape;1545;p225"/>
          <p:cNvPicPr preferRelativeResize="0"/>
          <p:nvPr/>
        </p:nvPicPr>
        <p:blipFill>
          <a:blip r:embed="rId4">
            <a:alphaModFix/>
          </a:blip>
          <a:stretch>
            <a:fillRect/>
          </a:stretch>
        </p:blipFill>
        <p:spPr>
          <a:xfrm>
            <a:off x="237038" y="2886063"/>
            <a:ext cx="9134475" cy="2105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3">
                                            <p:txEl>
                                              <p:pRg end="0" st="0"/>
                                            </p:txEl>
                                          </p:spTgt>
                                        </p:tgtEl>
                                        <p:attrNameLst>
                                          <p:attrName>style.visibility</p:attrName>
                                        </p:attrNameLst>
                                      </p:cBhvr>
                                      <p:to>
                                        <p:strVal val="visible"/>
                                      </p:to>
                                    </p:set>
                                    <p:animEffect filter="fade" transition="in">
                                      <p:cBhvr>
                                        <p:cTn dur="1000"/>
                                        <p:tgtEl>
                                          <p:spTgt spid="15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3">
                                            <p:txEl>
                                              <p:pRg end="1" st="1"/>
                                            </p:txEl>
                                          </p:spTgt>
                                        </p:tgtEl>
                                        <p:attrNameLst>
                                          <p:attrName>style.visibility</p:attrName>
                                        </p:attrNameLst>
                                      </p:cBhvr>
                                      <p:to>
                                        <p:strVal val="visible"/>
                                      </p:to>
                                    </p:set>
                                    <p:animEffect filter="fade" transition="in">
                                      <p:cBhvr>
                                        <p:cTn dur="1000"/>
                                        <p:tgtEl>
                                          <p:spTgt spid="15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3">
                                            <p:txEl>
                                              <p:pRg end="2" st="2"/>
                                            </p:txEl>
                                          </p:spTgt>
                                        </p:tgtEl>
                                        <p:attrNameLst>
                                          <p:attrName>style.visibility</p:attrName>
                                        </p:attrNameLst>
                                      </p:cBhvr>
                                      <p:to>
                                        <p:strVal val="visible"/>
                                      </p:to>
                                    </p:set>
                                    <p:animEffect filter="fade" transition="in">
                                      <p:cBhvr>
                                        <p:cTn dur="1000"/>
                                        <p:tgtEl>
                                          <p:spTgt spid="15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3">
                                            <p:txEl>
                                              <p:pRg end="3" st="3"/>
                                            </p:txEl>
                                          </p:spTgt>
                                        </p:tgtEl>
                                        <p:attrNameLst>
                                          <p:attrName>style.visibility</p:attrName>
                                        </p:attrNameLst>
                                      </p:cBhvr>
                                      <p:to>
                                        <p:strVal val="visible"/>
                                      </p:to>
                                    </p:set>
                                    <p:animEffect filter="fade" transition="in">
                                      <p:cBhvr>
                                        <p:cTn dur="1000"/>
                                        <p:tgtEl>
                                          <p:spTgt spid="15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3">
                                            <p:txEl>
                                              <p:pRg end="4" st="4"/>
                                            </p:txEl>
                                          </p:spTgt>
                                        </p:tgtEl>
                                        <p:attrNameLst>
                                          <p:attrName>style.visibility</p:attrName>
                                        </p:attrNameLst>
                                      </p:cBhvr>
                                      <p:to>
                                        <p:strVal val="visible"/>
                                      </p:to>
                                    </p:set>
                                    <p:animEffect filter="fade" transition="in">
                                      <p:cBhvr>
                                        <p:cTn dur="1000"/>
                                        <p:tgtEl>
                                          <p:spTgt spid="15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3">
                                            <p:txEl>
                                              <p:pRg end="5" st="5"/>
                                            </p:txEl>
                                          </p:spTgt>
                                        </p:tgtEl>
                                        <p:attrNameLst>
                                          <p:attrName>style.visibility</p:attrName>
                                        </p:attrNameLst>
                                      </p:cBhvr>
                                      <p:to>
                                        <p:strVal val="visible"/>
                                      </p:to>
                                    </p:set>
                                    <p:animEffect filter="fade" transition="in">
                                      <p:cBhvr>
                                        <p:cTn dur="1000"/>
                                        <p:tgtEl>
                                          <p:spTgt spid="154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4"/>
                                        </p:tgtEl>
                                        <p:attrNameLst>
                                          <p:attrName>style.visibility</p:attrName>
                                        </p:attrNameLst>
                                      </p:cBhvr>
                                      <p:to>
                                        <p:strVal val="visible"/>
                                      </p:to>
                                    </p:set>
                                    <p:animEffect filter="fade" transition="in">
                                      <p:cBhvr>
                                        <p:cTn dur="1000"/>
                                        <p:tgtEl>
                                          <p:spTgt spid="1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5"/>
                                        </p:tgtEl>
                                        <p:attrNameLst>
                                          <p:attrName>style.visibility</p:attrName>
                                        </p:attrNameLst>
                                      </p:cBhvr>
                                      <p:to>
                                        <p:strVal val="visible"/>
                                      </p:to>
                                    </p:set>
                                    <p:animEffect filter="fade" transition="in">
                                      <p:cBhvr>
                                        <p:cTn dur="1000"/>
                                        <p:tgtEl>
                                          <p:spTgt spid="15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2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Pagination avec Mongoose</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2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Première étape : peupler la Base avec un grand nombre d’assignments</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28"/>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Premier travail : peupler la BD avec quelques centaines de données</a:t>
            </a:r>
            <a:endParaRPr/>
          </a:p>
        </p:txBody>
      </p:sp>
      <p:sp>
        <p:nvSpPr>
          <p:cNvPr id="1561" name="Google Shape;1561;p228"/>
          <p:cNvSpPr txBox="1"/>
          <p:nvPr>
            <p:ph idx="1" type="body"/>
          </p:nvPr>
        </p:nvSpPr>
        <p:spPr>
          <a:xfrm>
            <a:off x="311700" y="1098275"/>
            <a:ext cx="8520600" cy="30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Travail à faire :</a:t>
            </a:r>
            <a:endParaRPr/>
          </a:p>
          <a:p>
            <a:pPr indent="-342900" lvl="0" marL="457200" rtl="0" algn="l">
              <a:spcBef>
                <a:spcPts val="1600"/>
              </a:spcBef>
              <a:spcAft>
                <a:spcPts val="0"/>
              </a:spcAft>
              <a:buSzPts val="1800"/>
              <a:buAutoNum type="arabicPeriod"/>
            </a:pPr>
            <a:r>
              <a:rPr lang="fr"/>
              <a:t>Utiliser un des sites de génération de données dans le document qui propose </a:t>
            </a:r>
            <a:r>
              <a:rPr lang="fr" u="sng">
                <a:solidFill>
                  <a:schemeClr val="hlink"/>
                </a:solidFill>
                <a:hlinkClick r:id="rId3"/>
              </a:rPr>
              <a:t>les meilleurs outils pour le développeur Web</a:t>
            </a:r>
            <a:r>
              <a:rPr lang="fr"/>
              <a:t> (chercher “générer des données de test en JSON” dans le doc)</a:t>
            </a:r>
            <a:endParaRPr/>
          </a:p>
          <a:p>
            <a:pPr indent="-342900" lvl="0" marL="457200" rtl="0" algn="l">
              <a:spcBef>
                <a:spcPts val="0"/>
              </a:spcBef>
              <a:spcAft>
                <a:spcPts val="0"/>
              </a:spcAft>
              <a:buSzPts val="1800"/>
              <a:buAutoNum type="arabicPeriod"/>
            </a:pPr>
            <a:r>
              <a:rPr lang="fr"/>
              <a:t>Récupérer les données JSON pour 500 assignments, les mettre dans un fichier data.ts par exemple, dans le répertoire “shared”,</a:t>
            </a:r>
            <a:endParaRPr/>
          </a:p>
          <a:p>
            <a:pPr indent="-342900" lvl="0" marL="457200" rtl="0" algn="l">
              <a:spcBef>
                <a:spcPts val="0"/>
              </a:spcBef>
              <a:spcAft>
                <a:spcPts val="0"/>
              </a:spcAft>
              <a:buSzPts val="1800"/>
              <a:buAutoNum type="arabicPeriod"/>
            </a:pPr>
            <a:r>
              <a:rPr lang="fr"/>
              <a:t>Modifier le service de gestion des assignmen</a:t>
            </a:r>
            <a:r>
              <a:rPr lang="fr"/>
              <a:t>ts</a:t>
            </a:r>
            <a:r>
              <a:rPr lang="fr"/>
              <a:t> :</a:t>
            </a:r>
            <a:endParaRPr/>
          </a:p>
          <a:p>
            <a:pPr indent="-317500" lvl="1" marL="914400" rtl="0" algn="l">
              <a:spcBef>
                <a:spcPts val="0"/>
              </a:spcBef>
              <a:spcAft>
                <a:spcPts val="0"/>
              </a:spcAft>
              <a:buSzPts val="1400"/>
              <a:buAutoNum type="alphaLcPeriod"/>
            </a:pPr>
            <a:r>
              <a:rPr lang="fr"/>
              <a:t>Importer le fichier data.ts,</a:t>
            </a:r>
            <a:endParaRPr/>
          </a:p>
          <a:p>
            <a:pPr indent="-317500" lvl="1" marL="914400" rtl="0" algn="l">
              <a:spcBef>
                <a:spcPts val="0"/>
              </a:spcBef>
              <a:spcAft>
                <a:spcPts val="0"/>
              </a:spcAft>
              <a:buSzPts val="1400"/>
              <a:buAutoNum type="alphaLcPeriod"/>
            </a:pPr>
            <a:r>
              <a:rPr lang="fr"/>
              <a:t>Ajouter une méthode “peuplerBD()” qui va insérer les 500 assignments,</a:t>
            </a:r>
            <a:endParaRPr/>
          </a:p>
          <a:p>
            <a:pPr indent="-317500" lvl="1" marL="914400" rtl="0" algn="l">
              <a:spcBef>
                <a:spcPts val="0"/>
              </a:spcBef>
              <a:spcAft>
                <a:spcPts val="0"/>
              </a:spcAft>
              <a:buSzPts val="1400"/>
              <a:buAutoNum type="alphaLcPeriod"/>
            </a:pPr>
            <a:r>
              <a:rPr lang="fr"/>
              <a:t>Ajouter dans le composant principal app.component, un bouton “PeuplerBD” qui appelle la méthode précédente du service.</a:t>
            </a:r>
            <a:endParaRPr/>
          </a:p>
          <a:p>
            <a:pPr indent="-342900" lvl="0" marL="457200" rtl="0" algn="l">
              <a:spcBef>
                <a:spcPts val="0"/>
              </a:spcBef>
              <a:spcAft>
                <a:spcPts val="0"/>
              </a:spcAft>
              <a:buSzPts val="1800"/>
              <a:buAutoNum type="arabicPeriod"/>
            </a:pPr>
            <a:r>
              <a:rPr lang="fr"/>
              <a:t>Vérifier sur mongodb.com que ça marche, que la base a bien été peuplée...</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2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Importer les données json</a:t>
            </a:r>
            <a:endParaRPr/>
          </a:p>
        </p:txBody>
      </p:sp>
      <p:sp>
        <p:nvSpPr>
          <p:cNvPr id="1567" name="Google Shape;1567;p2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Il est très facile de transformer les données JSON en variable exportée depuis un fichier </a:t>
            </a:r>
            <a:r>
              <a:rPr b="1" lang="fr">
                <a:solidFill>
                  <a:srgbClr val="FFFFFF"/>
                </a:solidFill>
                <a:latin typeface="Courier New"/>
                <a:ea typeface="Courier New"/>
                <a:cs typeface="Courier New"/>
                <a:sym typeface="Courier New"/>
              </a:rPr>
              <a:t>data.ts</a:t>
            </a:r>
            <a:r>
              <a:rPr lang="fr"/>
              <a:t> :</a:t>
            </a:r>
            <a:endParaRPr/>
          </a:p>
          <a:p>
            <a:pPr indent="0" lvl="0" marL="0" rtl="0" algn="l">
              <a:lnSpc>
                <a:spcPct val="150000"/>
              </a:lnSpc>
              <a:spcBef>
                <a:spcPts val="1600"/>
              </a:spcBef>
              <a:spcAft>
                <a:spcPts val="0"/>
              </a:spcAft>
              <a:buNone/>
            </a:pPr>
            <a:r>
              <a:rPr b="1" lang="fr" sz="1200">
                <a:solidFill>
                  <a:srgbClr val="0000FF"/>
                </a:solidFill>
                <a:highlight>
                  <a:srgbClr val="FFFFFF"/>
                </a:highlight>
                <a:latin typeface="Courier New"/>
                <a:ea typeface="Courier New"/>
                <a:cs typeface="Courier New"/>
                <a:sym typeface="Courier New"/>
              </a:rPr>
              <a:t>const</a:t>
            </a:r>
            <a:r>
              <a:rPr b="1" lang="fr" sz="1200">
                <a:solidFill>
                  <a:srgbClr val="000000"/>
                </a:solidFill>
                <a:highlight>
                  <a:srgbClr val="FFFFFF"/>
                </a:highlight>
                <a:latin typeface="Courier New"/>
                <a:ea typeface="Courier New"/>
                <a:cs typeface="Courier New"/>
                <a:sym typeface="Courier New"/>
              </a:rPr>
              <a:t> bdInitialAssignments =</a:t>
            </a:r>
            <a:r>
              <a:rPr lang="fr" sz="1200">
                <a:solidFill>
                  <a:srgbClr val="000000"/>
                </a:solidFill>
                <a:highlight>
                  <a:srgbClr val="FFFFFF"/>
                </a:highlight>
                <a:latin typeface="Courier New"/>
                <a:ea typeface="Courier New"/>
                <a:cs typeface="Courier New"/>
                <a:sym typeface="Courier New"/>
              </a:rPr>
              <a:t> [</a:t>
            </a:r>
            <a:endParaRPr sz="12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1200">
                <a:solidFill>
                  <a:srgbClr val="000000"/>
                </a:solidFill>
                <a:highlight>
                  <a:srgbClr val="FFFFFF"/>
                </a:highlight>
                <a:latin typeface="Courier New"/>
                <a:ea typeface="Courier New"/>
                <a:cs typeface="Courier New"/>
                <a:sym typeface="Courier New"/>
              </a:rPr>
              <a:t> { id: </a:t>
            </a:r>
            <a:r>
              <a:rPr lang="fr" sz="1200">
                <a:solidFill>
                  <a:srgbClr val="098658"/>
                </a:solidFill>
                <a:highlight>
                  <a:srgbClr val="FFFFFF"/>
                </a:highlight>
                <a:latin typeface="Courier New"/>
                <a:ea typeface="Courier New"/>
                <a:cs typeface="Courier New"/>
                <a:sym typeface="Courier New"/>
              </a:rPr>
              <a:t>1</a:t>
            </a:r>
            <a:r>
              <a:rPr lang="fr" sz="1200">
                <a:solidFill>
                  <a:srgbClr val="000000"/>
                </a:solidFill>
                <a:highlight>
                  <a:srgbClr val="FFFFFF"/>
                </a:highlight>
                <a:latin typeface="Courier New"/>
                <a:ea typeface="Courier New"/>
                <a:cs typeface="Courier New"/>
                <a:sym typeface="Courier New"/>
              </a:rPr>
              <a:t>, nom: </a:t>
            </a:r>
            <a:r>
              <a:rPr lang="fr" sz="1200">
                <a:solidFill>
                  <a:srgbClr val="A31515"/>
                </a:solidFill>
                <a:highlight>
                  <a:srgbClr val="FFFFFF"/>
                </a:highlight>
                <a:latin typeface="Courier New"/>
                <a:ea typeface="Courier New"/>
                <a:cs typeface="Courier New"/>
                <a:sym typeface="Courier New"/>
              </a:rPr>
              <a:t>'Tresom'</a:t>
            </a:r>
            <a:r>
              <a:rPr lang="fr" sz="1200">
                <a:solidFill>
                  <a:srgbClr val="000000"/>
                </a:solidFill>
                <a:highlight>
                  <a:srgbClr val="FFFFFF"/>
                </a:highlight>
                <a:latin typeface="Courier New"/>
                <a:ea typeface="Courier New"/>
                <a:cs typeface="Courier New"/>
                <a:sym typeface="Courier New"/>
              </a:rPr>
              <a:t>, dateDeRendu: </a:t>
            </a:r>
            <a:r>
              <a:rPr lang="fr" sz="1200">
                <a:solidFill>
                  <a:srgbClr val="A31515"/>
                </a:solidFill>
                <a:highlight>
                  <a:srgbClr val="FFFFFF"/>
                </a:highlight>
                <a:latin typeface="Courier New"/>
                <a:ea typeface="Courier New"/>
                <a:cs typeface="Courier New"/>
                <a:sym typeface="Courier New"/>
              </a:rPr>
              <a:t>'5/5/2020'</a:t>
            </a:r>
            <a:r>
              <a:rPr lang="fr" sz="1200">
                <a:solidFill>
                  <a:srgbClr val="000000"/>
                </a:solidFill>
                <a:highlight>
                  <a:srgbClr val="FFFFFF"/>
                </a:highlight>
                <a:latin typeface="Courier New"/>
                <a:ea typeface="Courier New"/>
                <a:cs typeface="Courier New"/>
                <a:sym typeface="Courier New"/>
              </a:rPr>
              <a:t>, rendu: </a:t>
            </a:r>
            <a:r>
              <a:rPr lang="fr" sz="1200">
                <a:solidFill>
                  <a:srgbClr val="0000FF"/>
                </a:solidFill>
                <a:highlight>
                  <a:srgbClr val="FFFFFF"/>
                </a:highlight>
                <a:latin typeface="Courier New"/>
                <a:ea typeface="Courier New"/>
                <a:cs typeface="Courier New"/>
                <a:sym typeface="Courier New"/>
              </a:rPr>
              <a:t>true</a:t>
            </a:r>
            <a:r>
              <a:rPr lang="fr" sz="1200">
                <a:solidFill>
                  <a:srgbClr val="000000"/>
                </a:solidFill>
                <a:highlight>
                  <a:srgbClr val="FFFFFF"/>
                </a:highlight>
                <a:latin typeface="Courier New"/>
                <a:ea typeface="Courier New"/>
                <a:cs typeface="Courier New"/>
                <a:sym typeface="Courier New"/>
              </a:rPr>
              <a:t> },</a:t>
            </a:r>
            <a:endParaRPr sz="12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1200">
                <a:solidFill>
                  <a:srgbClr val="000000"/>
                </a:solidFill>
                <a:highlight>
                  <a:srgbClr val="FFFFFF"/>
                </a:highlight>
                <a:latin typeface="Courier New"/>
                <a:ea typeface="Courier New"/>
                <a:cs typeface="Courier New"/>
                <a:sym typeface="Courier New"/>
              </a:rPr>
              <a:t> { id: </a:t>
            </a:r>
            <a:r>
              <a:rPr lang="fr" sz="1200">
                <a:solidFill>
                  <a:srgbClr val="098658"/>
                </a:solidFill>
                <a:highlight>
                  <a:srgbClr val="FFFFFF"/>
                </a:highlight>
                <a:latin typeface="Courier New"/>
                <a:ea typeface="Courier New"/>
                <a:cs typeface="Courier New"/>
                <a:sym typeface="Courier New"/>
              </a:rPr>
              <a:t>2</a:t>
            </a:r>
            <a:r>
              <a:rPr lang="fr" sz="1200">
                <a:solidFill>
                  <a:srgbClr val="000000"/>
                </a:solidFill>
                <a:highlight>
                  <a:srgbClr val="FFFFFF"/>
                </a:highlight>
                <a:latin typeface="Courier New"/>
                <a:ea typeface="Courier New"/>
                <a:cs typeface="Courier New"/>
                <a:sym typeface="Courier New"/>
              </a:rPr>
              <a:t>, nom: </a:t>
            </a:r>
            <a:r>
              <a:rPr lang="fr" sz="1200">
                <a:solidFill>
                  <a:srgbClr val="A31515"/>
                </a:solidFill>
                <a:highlight>
                  <a:srgbClr val="FFFFFF"/>
                </a:highlight>
                <a:latin typeface="Courier New"/>
                <a:ea typeface="Courier New"/>
                <a:cs typeface="Courier New"/>
                <a:sym typeface="Courier New"/>
              </a:rPr>
              <a:t>'Zathin'</a:t>
            </a:r>
            <a:r>
              <a:rPr lang="fr" sz="1200">
                <a:solidFill>
                  <a:srgbClr val="000000"/>
                </a:solidFill>
                <a:highlight>
                  <a:srgbClr val="FFFFFF"/>
                </a:highlight>
                <a:latin typeface="Courier New"/>
                <a:ea typeface="Courier New"/>
                <a:cs typeface="Courier New"/>
                <a:sym typeface="Courier New"/>
              </a:rPr>
              <a:t>, dateDeRendu: </a:t>
            </a:r>
            <a:r>
              <a:rPr lang="fr" sz="1200">
                <a:solidFill>
                  <a:srgbClr val="A31515"/>
                </a:solidFill>
                <a:highlight>
                  <a:srgbClr val="FFFFFF"/>
                </a:highlight>
                <a:latin typeface="Courier New"/>
                <a:ea typeface="Courier New"/>
                <a:cs typeface="Courier New"/>
                <a:sym typeface="Courier New"/>
              </a:rPr>
              <a:t>'4/27/2021'</a:t>
            </a:r>
            <a:r>
              <a:rPr lang="fr" sz="1200">
                <a:solidFill>
                  <a:srgbClr val="000000"/>
                </a:solidFill>
                <a:highlight>
                  <a:srgbClr val="FFFFFF"/>
                </a:highlight>
                <a:latin typeface="Courier New"/>
                <a:ea typeface="Courier New"/>
                <a:cs typeface="Courier New"/>
                <a:sym typeface="Courier New"/>
              </a:rPr>
              <a:t>, rendu: </a:t>
            </a:r>
            <a:r>
              <a:rPr lang="fr" sz="1200">
                <a:solidFill>
                  <a:srgbClr val="0000FF"/>
                </a:solidFill>
                <a:highlight>
                  <a:srgbClr val="FFFFFF"/>
                </a:highlight>
                <a:latin typeface="Courier New"/>
                <a:ea typeface="Courier New"/>
                <a:cs typeface="Courier New"/>
                <a:sym typeface="Courier New"/>
              </a:rPr>
              <a:t>true</a:t>
            </a:r>
            <a:r>
              <a:rPr lang="fr" sz="1200">
                <a:solidFill>
                  <a:srgbClr val="000000"/>
                </a:solidFill>
                <a:highlight>
                  <a:srgbClr val="FFFFFF"/>
                </a:highlight>
                <a:latin typeface="Courier New"/>
                <a:ea typeface="Courier New"/>
                <a:cs typeface="Courier New"/>
                <a:sym typeface="Courier New"/>
              </a:rPr>
              <a:t> }</a:t>
            </a:r>
            <a:br>
              <a:rPr lang="fr" sz="1200">
                <a:solidFill>
                  <a:srgbClr val="000000"/>
                </a:solidFill>
                <a:highlight>
                  <a:srgbClr val="FFFFFF"/>
                </a:highlight>
                <a:latin typeface="Courier New"/>
                <a:ea typeface="Courier New"/>
                <a:cs typeface="Courier New"/>
                <a:sym typeface="Courier New"/>
              </a:rPr>
            </a:br>
            <a:r>
              <a:rPr lang="fr" sz="1200">
                <a:solidFill>
                  <a:srgbClr val="000000"/>
                </a:solidFill>
                <a:highlight>
                  <a:srgbClr val="FFFFFF"/>
                </a:highlight>
                <a:latin typeface="Courier New"/>
                <a:ea typeface="Courier New"/>
                <a:cs typeface="Courier New"/>
                <a:sym typeface="Courier New"/>
              </a:rPr>
              <a:t> …</a:t>
            </a:r>
            <a:br>
              <a:rPr lang="fr" sz="1200">
                <a:solidFill>
                  <a:srgbClr val="000000"/>
                </a:solidFill>
                <a:highlight>
                  <a:srgbClr val="FFFFFF"/>
                </a:highlight>
                <a:latin typeface="Courier New"/>
                <a:ea typeface="Courier New"/>
                <a:cs typeface="Courier New"/>
                <a:sym typeface="Courier New"/>
              </a:rPr>
            </a:br>
            <a:r>
              <a:rPr lang="fr" sz="1200">
                <a:solidFill>
                  <a:srgbClr val="000000"/>
                </a:solidFill>
                <a:highlight>
                  <a:srgbClr val="FFFFFF"/>
                </a:highlight>
                <a:latin typeface="Courier New"/>
                <a:ea typeface="Courier New"/>
                <a:cs typeface="Courier New"/>
                <a:sym typeface="Courier New"/>
              </a:rPr>
              <a:t>]</a:t>
            </a:r>
            <a:endParaRPr sz="12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1200">
                <a:solidFill>
                  <a:srgbClr val="0000FF"/>
                </a:solidFill>
                <a:highlight>
                  <a:srgbClr val="FFFFFF"/>
                </a:highlight>
                <a:latin typeface="Courier New"/>
                <a:ea typeface="Courier New"/>
                <a:cs typeface="Courier New"/>
                <a:sym typeface="Courier New"/>
              </a:rPr>
              <a:t>export</a:t>
            </a:r>
            <a:r>
              <a:rPr b="1" lang="fr" sz="1200">
                <a:solidFill>
                  <a:srgbClr val="000000"/>
                </a:solidFill>
                <a:highlight>
                  <a:srgbClr val="FFFFFF"/>
                </a:highlight>
                <a:latin typeface="Courier New"/>
                <a:ea typeface="Courier New"/>
                <a:cs typeface="Courier New"/>
                <a:sym typeface="Courier New"/>
              </a:rPr>
              <a:t> { bdInitialAssignments };</a:t>
            </a:r>
            <a:endParaRPr b="1" sz="12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fr"/>
              <a:t>Et l’import dans le service :</a:t>
            </a:r>
            <a:br>
              <a:rPr lang="fr"/>
            </a:br>
            <a:r>
              <a:rPr b="1" lang="fr" sz="1200">
                <a:solidFill>
                  <a:srgbClr val="0000FF"/>
                </a:solidFill>
                <a:highlight>
                  <a:srgbClr val="FFFFFF"/>
                </a:highlight>
                <a:latin typeface="Courier New"/>
                <a:ea typeface="Courier New"/>
                <a:cs typeface="Courier New"/>
                <a:sym typeface="Courier New"/>
              </a:rPr>
              <a:t>import</a:t>
            </a:r>
            <a:r>
              <a:rPr b="1" lang="fr" sz="1200">
                <a:solidFill>
                  <a:srgbClr val="000000"/>
                </a:solidFill>
                <a:highlight>
                  <a:srgbClr val="FFFFFF"/>
                </a:highlight>
                <a:latin typeface="Courier New"/>
                <a:ea typeface="Courier New"/>
                <a:cs typeface="Courier New"/>
                <a:sym typeface="Courier New"/>
              </a:rPr>
              <a:t> { bdInitialAssignments } </a:t>
            </a:r>
            <a:r>
              <a:rPr b="1" lang="fr" sz="1200">
                <a:solidFill>
                  <a:srgbClr val="0000FF"/>
                </a:solidFill>
                <a:highlight>
                  <a:srgbClr val="FFFFFF"/>
                </a:highlight>
                <a:latin typeface="Courier New"/>
                <a:ea typeface="Courier New"/>
                <a:cs typeface="Courier New"/>
                <a:sym typeface="Courier New"/>
              </a:rPr>
              <a:t>from</a:t>
            </a:r>
            <a:r>
              <a:rPr b="1" lang="fr" sz="1200">
                <a:solidFill>
                  <a:srgbClr val="000000"/>
                </a:solidFill>
                <a:highlight>
                  <a:srgbClr val="FFFFFF"/>
                </a:highlight>
                <a:latin typeface="Courier New"/>
                <a:ea typeface="Courier New"/>
                <a:cs typeface="Courier New"/>
                <a:sym typeface="Courier New"/>
              </a:rPr>
              <a:t> </a:t>
            </a:r>
            <a:r>
              <a:rPr b="1" lang="fr" sz="1200">
                <a:solidFill>
                  <a:srgbClr val="A31515"/>
                </a:solidFill>
                <a:highlight>
                  <a:srgbClr val="FFFFFF"/>
                </a:highlight>
                <a:latin typeface="Courier New"/>
                <a:ea typeface="Courier New"/>
                <a:cs typeface="Courier New"/>
                <a:sym typeface="Courier New"/>
              </a:rPr>
              <a:t>'./data'</a:t>
            </a:r>
            <a:r>
              <a:rPr b="1" lang="fr" sz="1200">
                <a:solidFill>
                  <a:srgbClr val="000000"/>
                </a:solidFill>
                <a:highlight>
                  <a:srgbClr val="FFFFFF"/>
                </a:highlight>
                <a:latin typeface="Courier New"/>
                <a:ea typeface="Courier New"/>
                <a:cs typeface="Courier New"/>
                <a:sym typeface="Courier New"/>
              </a:rPr>
              <a:t>;</a:t>
            </a:r>
            <a:endParaRPr b="1" sz="1200">
              <a:solidFill>
                <a:srgbClr val="000000"/>
              </a:solidFill>
              <a:highlight>
                <a:srgbClr val="FFFFFF"/>
              </a:highlight>
              <a:latin typeface="Courier New"/>
              <a:ea typeface="Courier New"/>
              <a:cs typeface="Courier New"/>
              <a:sym typeface="Courier New"/>
            </a:endParaRPr>
          </a:p>
          <a:p>
            <a:pPr indent="0" lvl="0" marL="0" rtl="0" algn="l">
              <a:spcBef>
                <a:spcPts val="1600"/>
              </a:spcBef>
              <a:spcAft>
                <a:spcPts val="1600"/>
              </a:spcAft>
              <a:buNone/>
            </a:pPr>
            <a:r>
              <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71" name="Shape 1571"/>
        <p:cNvGrpSpPr/>
        <p:nvPr/>
      </p:nvGrpSpPr>
      <p:grpSpPr>
        <a:xfrm>
          <a:off x="0" y="0"/>
          <a:ext cx="0" cy="0"/>
          <a:chOff x="0" y="0"/>
          <a:chExt cx="0" cy="0"/>
        </a:xfrm>
      </p:grpSpPr>
      <p:sp>
        <p:nvSpPr>
          <p:cNvPr id="1572" name="Google Shape;1572;p2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Astuce : on peut importer du JSON directement dans un fichier typescript (ne pas faire dans TP)</a:t>
            </a:r>
            <a:endParaRPr/>
          </a:p>
        </p:txBody>
      </p:sp>
      <p:sp>
        <p:nvSpPr>
          <p:cNvPr id="1573" name="Google Shape;1573;p230"/>
          <p:cNvSpPr txBox="1"/>
          <p:nvPr>
            <p:ph idx="1" type="body"/>
          </p:nvPr>
        </p:nvSpPr>
        <p:spPr>
          <a:xfrm>
            <a:off x="311700" y="1503175"/>
            <a:ext cx="4302300" cy="357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t>1 - Dans </a:t>
            </a:r>
            <a:r>
              <a:rPr b="1" lang="fr" sz="1400">
                <a:solidFill>
                  <a:srgbClr val="FFFFFF"/>
                </a:solidFill>
                <a:latin typeface="Courier New"/>
                <a:ea typeface="Courier New"/>
                <a:cs typeface="Courier New"/>
                <a:sym typeface="Courier New"/>
              </a:rPr>
              <a:t>tsconfig.app.json</a:t>
            </a:r>
            <a:r>
              <a:rPr lang="fr" sz="1400"/>
              <a:t> à la racine du projet, on va modifier les options du compilateur typescript pour qu’il accepte les imports de fichiers json:</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rPr lang="fr" sz="1400"/>
              <a:t>2 - On suppose qu’on a du JSON dans un fichier assignments.json, on peut l’importer comme cela :</a:t>
            </a:r>
            <a:endParaRPr sz="1400"/>
          </a:p>
          <a:p>
            <a:pPr indent="0" lvl="0" marL="0" rtl="0" algn="l">
              <a:lnSpc>
                <a:spcPct val="150000"/>
              </a:lnSpc>
              <a:spcBef>
                <a:spcPts val="1600"/>
              </a:spcBef>
              <a:spcAft>
                <a:spcPts val="0"/>
              </a:spcAft>
              <a:buNone/>
            </a:pPr>
            <a:r>
              <a:rPr b="1" lang="fr" sz="1200">
                <a:solidFill>
                  <a:srgbClr val="0000FF"/>
                </a:solidFill>
                <a:highlight>
                  <a:srgbClr val="FFFFFF"/>
                </a:highlight>
                <a:latin typeface="Courier New"/>
                <a:ea typeface="Courier New"/>
                <a:cs typeface="Courier New"/>
                <a:sym typeface="Courier New"/>
              </a:rPr>
              <a:t>import</a:t>
            </a:r>
            <a:r>
              <a:rPr b="1" lang="fr" sz="1200">
                <a:solidFill>
                  <a:srgbClr val="000000"/>
                </a:solidFill>
                <a:highlight>
                  <a:srgbClr val="FFFFFF"/>
                </a:highlight>
                <a:latin typeface="Courier New"/>
                <a:ea typeface="Courier New"/>
                <a:cs typeface="Courier New"/>
                <a:sym typeface="Courier New"/>
              </a:rPr>
              <a:t> </a:t>
            </a:r>
            <a:r>
              <a:rPr b="1" lang="fr" sz="1200">
                <a:solidFill>
                  <a:srgbClr val="0000FF"/>
                </a:solidFill>
                <a:highlight>
                  <a:srgbClr val="FFFFFF"/>
                </a:highlight>
                <a:latin typeface="Courier New"/>
                <a:ea typeface="Courier New"/>
                <a:cs typeface="Courier New"/>
                <a:sym typeface="Courier New"/>
              </a:rPr>
              <a:t>*</a:t>
            </a:r>
            <a:r>
              <a:rPr b="1" lang="fr" sz="1200">
                <a:solidFill>
                  <a:srgbClr val="000000"/>
                </a:solidFill>
                <a:highlight>
                  <a:srgbClr val="FFFFFF"/>
                </a:highlight>
                <a:latin typeface="Courier New"/>
                <a:ea typeface="Courier New"/>
                <a:cs typeface="Courier New"/>
                <a:sym typeface="Courier New"/>
              </a:rPr>
              <a:t> </a:t>
            </a:r>
            <a:r>
              <a:rPr b="1" lang="fr" sz="1200">
                <a:solidFill>
                  <a:srgbClr val="0000FF"/>
                </a:solidFill>
                <a:highlight>
                  <a:srgbClr val="FFFFFF"/>
                </a:highlight>
                <a:latin typeface="Courier New"/>
                <a:ea typeface="Courier New"/>
                <a:cs typeface="Courier New"/>
                <a:sym typeface="Courier New"/>
              </a:rPr>
              <a:t>as</a:t>
            </a:r>
            <a:r>
              <a:rPr b="1" lang="fr" sz="1200">
                <a:solidFill>
                  <a:srgbClr val="000000"/>
                </a:solidFill>
                <a:highlight>
                  <a:srgbClr val="FFFFFF"/>
                </a:highlight>
                <a:latin typeface="Courier New"/>
                <a:ea typeface="Courier New"/>
                <a:cs typeface="Courier New"/>
                <a:sym typeface="Courier New"/>
              </a:rPr>
              <a:t> data </a:t>
            </a:r>
            <a:r>
              <a:rPr b="1" lang="fr" sz="1200">
                <a:solidFill>
                  <a:srgbClr val="0000FF"/>
                </a:solidFill>
                <a:highlight>
                  <a:srgbClr val="FFFFFF"/>
                </a:highlight>
                <a:latin typeface="Courier New"/>
                <a:ea typeface="Courier New"/>
                <a:cs typeface="Courier New"/>
                <a:sym typeface="Courier New"/>
              </a:rPr>
              <a:t>from</a:t>
            </a:r>
            <a:r>
              <a:rPr b="1" lang="fr" sz="1200">
                <a:solidFill>
                  <a:srgbClr val="000000"/>
                </a:solidFill>
                <a:highlight>
                  <a:srgbClr val="FFFFFF"/>
                </a:highlight>
                <a:latin typeface="Courier New"/>
                <a:ea typeface="Courier New"/>
                <a:cs typeface="Courier New"/>
                <a:sym typeface="Courier New"/>
              </a:rPr>
              <a:t> </a:t>
            </a:r>
            <a:r>
              <a:rPr b="1" lang="fr" sz="1200">
                <a:solidFill>
                  <a:srgbClr val="A31515"/>
                </a:solidFill>
                <a:highlight>
                  <a:srgbClr val="FFFFFF"/>
                </a:highlight>
                <a:latin typeface="Courier New"/>
                <a:ea typeface="Courier New"/>
                <a:cs typeface="Courier New"/>
                <a:sym typeface="Courier New"/>
              </a:rPr>
              <a:t>"assignments.json"</a:t>
            </a:r>
            <a:endParaRPr b="1" sz="1200">
              <a:solidFill>
                <a:srgbClr val="A3151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5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400"/>
          </a:p>
          <a:p>
            <a:pPr indent="0" lvl="0" marL="0" rtl="0" algn="l">
              <a:lnSpc>
                <a:spcPct val="150000"/>
              </a:lnSpc>
              <a:spcBef>
                <a:spcPts val="1600"/>
              </a:spcBef>
              <a:spcAft>
                <a:spcPts val="0"/>
              </a:spcAft>
              <a:buNone/>
            </a:pPr>
            <a:r>
              <a:t/>
            </a:r>
            <a:endParaRPr sz="5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500">
                <a:solidFill>
                  <a:srgbClr val="000000"/>
                </a:solidFill>
                <a:highlight>
                  <a:srgbClr val="FFFFFF"/>
                </a:highlight>
                <a:latin typeface="Courier New"/>
                <a:ea typeface="Courier New"/>
                <a:cs typeface="Courier New"/>
                <a:sym typeface="Courier New"/>
              </a:rPr>
              <a:t> </a:t>
            </a:r>
            <a:endParaRPr sz="1400"/>
          </a:p>
        </p:txBody>
      </p:sp>
      <p:sp>
        <p:nvSpPr>
          <p:cNvPr id="1574" name="Google Shape;1574;p230"/>
          <p:cNvSpPr txBox="1"/>
          <p:nvPr/>
        </p:nvSpPr>
        <p:spPr>
          <a:xfrm>
            <a:off x="366000" y="2330600"/>
            <a:ext cx="2810400" cy="15699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sz="900">
                <a:highlight>
                  <a:srgbClr val="FFFFFF"/>
                </a:highlight>
                <a:latin typeface="Courier New"/>
                <a:ea typeface="Courier New"/>
                <a:cs typeface="Courier New"/>
                <a:sym typeface="Courier New"/>
              </a:rPr>
              <a:t>{</a:t>
            </a:r>
            <a:endParaRPr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900">
                <a:highlight>
                  <a:srgbClr val="FFFFFF"/>
                </a:highlight>
                <a:latin typeface="Courier New"/>
                <a:ea typeface="Courier New"/>
                <a:cs typeface="Courier New"/>
                <a:sym typeface="Courier New"/>
              </a:rPr>
              <a:t> </a:t>
            </a:r>
            <a:r>
              <a:rPr lang="fr" sz="900">
                <a:solidFill>
                  <a:srgbClr val="0451A5"/>
                </a:solidFill>
                <a:highlight>
                  <a:srgbClr val="FFFFFF"/>
                </a:highlight>
                <a:latin typeface="Courier New"/>
                <a:ea typeface="Courier New"/>
                <a:cs typeface="Courier New"/>
                <a:sym typeface="Courier New"/>
              </a:rPr>
              <a:t>"extends"</a:t>
            </a:r>
            <a:r>
              <a:rPr lang="fr" sz="900">
                <a:highlight>
                  <a:srgbClr val="FFFFFF"/>
                </a:highlight>
                <a:latin typeface="Courier New"/>
                <a:ea typeface="Courier New"/>
                <a:cs typeface="Courier New"/>
                <a:sym typeface="Courier New"/>
              </a:rPr>
              <a:t>: </a:t>
            </a:r>
            <a:r>
              <a:rPr lang="fr" sz="900">
                <a:solidFill>
                  <a:srgbClr val="A31515"/>
                </a:solidFill>
                <a:highlight>
                  <a:srgbClr val="FFFFFF"/>
                </a:highlight>
                <a:latin typeface="Courier New"/>
                <a:ea typeface="Courier New"/>
                <a:cs typeface="Courier New"/>
                <a:sym typeface="Courier New"/>
              </a:rPr>
              <a:t>"./tsconfig.json"</a:t>
            </a:r>
            <a:r>
              <a:rPr lang="fr" sz="900">
                <a:highlight>
                  <a:srgbClr val="FFFFFF"/>
                </a:highlight>
                <a:latin typeface="Courier New"/>
                <a:ea typeface="Courier New"/>
                <a:cs typeface="Courier New"/>
                <a:sym typeface="Courier New"/>
              </a:rPr>
              <a:t>,</a:t>
            </a:r>
            <a:endParaRPr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900">
                <a:highlight>
                  <a:srgbClr val="FFFFFF"/>
                </a:highlight>
                <a:latin typeface="Courier New"/>
                <a:ea typeface="Courier New"/>
                <a:cs typeface="Courier New"/>
                <a:sym typeface="Courier New"/>
              </a:rPr>
              <a:t> </a:t>
            </a:r>
            <a:r>
              <a:rPr lang="fr" sz="900">
                <a:solidFill>
                  <a:srgbClr val="0451A5"/>
                </a:solidFill>
                <a:highlight>
                  <a:srgbClr val="FFFFFF"/>
                </a:highlight>
                <a:latin typeface="Courier New"/>
                <a:ea typeface="Courier New"/>
                <a:cs typeface="Courier New"/>
                <a:sym typeface="Courier New"/>
              </a:rPr>
              <a:t>"compilerOptions"</a:t>
            </a:r>
            <a:r>
              <a:rPr lang="fr" sz="900">
                <a:highlight>
                  <a:srgbClr val="FFFFFF"/>
                </a:highlight>
                <a:latin typeface="Courier New"/>
                <a:ea typeface="Courier New"/>
                <a:cs typeface="Courier New"/>
                <a:sym typeface="Courier New"/>
              </a:rPr>
              <a:t>: {</a:t>
            </a:r>
            <a:endParaRPr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solidFill>
                  <a:srgbClr val="FF0000"/>
                </a:solidFill>
                <a:highlight>
                  <a:srgbClr val="FFFFFF"/>
                </a:highlight>
                <a:latin typeface="Courier New"/>
                <a:ea typeface="Courier New"/>
                <a:cs typeface="Courier New"/>
                <a:sym typeface="Courier New"/>
              </a:rPr>
              <a:t>   "resolveJsonModule": true,</a:t>
            </a:r>
            <a:endParaRPr b="1" sz="900">
              <a:solidFill>
                <a:srgbClr val="FF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900">
                <a:highlight>
                  <a:srgbClr val="FFFFFF"/>
                </a:highlight>
                <a:latin typeface="Courier New"/>
                <a:ea typeface="Courier New"/>
                <a:cs typeface="Courier New"/>
                <a:sym typeface="Courier New"/>
              </a:rPr>
              <a:t>   </a:t>
            </a:r>
            <a:r>
              <a:rPr lang="fr" sz="900">
                <a:solidFill>
                  <a:srgbClr val="0451A5"/>
                </a:solidFill>
                <a:highlight>
                  <a:srgbClr val="FFFFFF"/>
                </a:highlight>
                <a:latin typeface="Courier New"/>
                <a:ea typeface="Courier New"/>
                <a:cs typeface="Courier New"/>
                <a:sym typeface="Courier New"/>
              </a:rPr>
              <a:t>"outDir"</a:t>
            </a:r>
            <a:r>
              <a:rPr lang="fr" sz="900">
                <a:highlight>
                  <a:srgbClr val="FFFFFF"/>
                </a:highlight>
                <a:latin typeface="Courier New"/>
                <a:ea typeface="Courier New"/>
                <a:cs typeface="Courier New"/>
                <a:sym typeface="Courier New"/>
              </a:rPr>
              <a:t>: </a:t>
            </a:r>
            <a:r>
              <a:rPr lang="fr" sz="900">
                <a:solidFill>
                  <a:srgbClr val="A31515"/>
                </a:solidFill>
                <a:highlight>
                  <a:srgbClr val="FFFFFF"/>
                </a:highlight>
                <a:latin typeface="Courier New"/>
                <a:ea typeface="Courier New"/>
                <a:cs typeface="Courier New"/>
                <a:sym typeface="Courier New"/>
              </a:rPr>
              <a:t>"./out-tsc/app"</a:t>
            </a:r>
            <a:r>
              <a:rPr lang="fr" sz="900">
                <a:highlight>
                  <a:srgbClr val="FFFFFF"/>
                </a:highlight>
                <a:latin typeface="Courier New"/>
                <a:ea typeface="Courier New"/>
                <a:cs typeface="Courier New"/>
                <a:sym typeface="Courier New"/>
              </a:rPr>
              <a:t>,</a:t>
            </a:r>
            <a:endParaRPr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900">
                <a:highlight>
                  <a:srgbClr val="FFFFFF"/>
                </a:highlight>
                <a:latin typeface="Courier New"/>
                <a:ea typeface="Courier New"/>
                <a:cs typeface="Courier New"/>
                <a:sym typeface="Courier New"/>
              </a:rPr>
              <a:t>   </a:t>
            </a:r>
            <a:r>
              <a:rPr lang="fr" sz="900">
                <a:solidFill>
                  <a:srgbClr val="0451A5"/>
                </a:solidFill>
                <a:highlight>
                  <a:srgbClr val="FFFFFF"/>
                </a:highlight>
                <a:latin typeface="Courier New"/>
                <a:ea typeface="Courier New"/>
                <a:cs typeface="Courier New"/>
                <a:sym typeface="Courier New"/>
              </a:rPr>
              <a:t>"types"</a:t>
            </a:r>
            <a:r>
              <a:rPr lang="fr" sz="900">
                <a:highlight>
                  <a:srgbClr val="FFFFFF"/>
                </a:highlight>
                <a:latin typeface="Courier New"/>
                <a:ea typeface="Courier New"/>
                <a:cs typeface="Courier New"/>
                <a:sym typeface="Courier New"/>
              </a:rPr>
              <a:t>: []</a:t>
            </a:r>
            <a:endParaRPr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900">
                <a:highlight>
                  <a:srgbClr val="FFFFFF"/>
                </a:highlight>
                <a:latin typeface="Courier New"/>
                <a:ea typeface="Courier New"/>
                <a:cs typeface="Courier New"/>
                <a:sym typeface="Courier New"/>
              </a:rPr>
              <a:t> },</a:t>
            </a:r>
            <a:endParaRPr>
              <a:highlight>
                <a:srgbClr val="FFFFFF"/>
              </a:highlight>
            </a:endParaRPr>
          </a:p>
        </p:txBody>
      </p:sp>
      <p:sp>
        <p:nvSpPr>
          <p:cNvPr id="1575" name="Google Shape;1575;p230"/>
          <p:cNvSpPr txBox="1"/>
          <p:nvPr>
            <p:ph idx="1" type="body"/>
          </p:nvPr>
        </p:nvSpPr>
        <p:spPr>
          <a:xfrm>
            <a:off x="4810250" y="1616350"/>
            <a:ext cx="4302300" cy="3579000"/>
          </a:xfrm>
          <a:prstGeom prst="rect">
            <a:avLst/>
          </a:prstGeom>
          <a:solidFill>
            <a:srgbClr val="000000"/>
          </a:solidFill>
        </p:spPr>
        <p:txBody>
          <a:bodyPr anchorCtr="0" anchor="t" bIns="91425" lIns="91425" spcFirstLastPara="1" rIns="91425" wrap="square" tIns="91425">
            <a:noAutofit/>
          </a:bodyPr>
          <a:lstStyle/>
          <a:p>
            <a:pPr indent="0" lvl="0" marL="0" rtl="0" algn="l">
              <a:spcBef>
                <a:spcPts val="0"/>
              </a:spcBef>
              <a:spcAft>
                <a:spcPts val="0"/>
              </a:spcAft>
              <a:buNone/>
            </a:pPr>
            <a:r>
              <a:rPr lang="fr" sz="1400"/>
              <a:t>3 - Exemple de contenu :</a:t>
            </a:r>
            <a:endParaRPr sz="1400"/>
          </a:p>
          <a:p>
            <a:pPr indent="0" lvl="0" marL="0" rtl="0" algn="l">
              <a:lnSpc>
                <a:spcPct val="150000"/>
              </a:lnSpc>
              <a:spcBef>
                <a:spcPts val="1600"/>
              </a:spcBef>
              <a:spcAft>
                <a:spcPts val="0"/>
              </a:spcAft>
              <a:buNone/>
            </a:pPr>
            <a:r>
              <a:rPr lang="fr" sz="900">
                <a:solidFill>
                  <a:srgbClr val="000000"/>
                </a:solidFill>
                <a:highlight>
                  <a:srgbClr val="FFFFFF"/>
                </a:highlight>
                <a:latin typeface="Courier New"/>
                <a:ea typeface="Courier New"/>
                <a:cs typeface="Courier New"/>
                <a:sym typeface="Courier New"/>
              </a:rPr>
              <a:t>[</a:t>
            </a:r>
            <a:br>
              <a:rPr lang="fr" sz="900">
                <a:solidFill>
                  <a:srgbClr val="000000"/>
                </a:solidFill>
                <a:highlight>
                  <a:srgbClr val="FFFFFF"/>
                </a:highlight>
                <a:latin typeface="Courier New"/>
                <a:ea typeface="Courier New"/>
                <a:cs typeface="Courier New"/>
                <a:sym typeface="Courier New"/>
              </a:rPr>
            </a:br>
            <a:r>
              <a:rPr lang="fr" sz="900">
                <a:solidFill>
                  <a:srgbClr val="000000"/>
                </a:solidFill>
                <a:highlight>
                  <a:srgbClr val="FFFFFF"/>
                </a:highlight>
                <a:latin typeface="Courier New"/>
                <a:ea typeface="Courier New"/>
                <a:cs typeface="Courier New"/>
                <a:sym typeface="Courier New"/>
              </a:rPr>
              <a:t>    {</a:t>
            </a:r>
            <a:r>
              <a:rPr lang="fr" sz="900">
                <a:solidFill>
                  <a:srgbClr val="0451A5"/>
                </a:solidFill>
                <a:highlight>
                  <a:srgbClr val="FFFFFF"/>
                </a:highlight>
                <a:latin typeface="Courier New"/>
                <a:ea typeface="Courier New"/>
                <a:cs typeface="Courier New"/>
                <a:sym typeface="Courier New"/>
              </a:rPr>
              <a:t>"id"</a:t>
            </a:r>
            <a:r>
              <a:rPr lang="fr" sz="900">
                <a:solidFill>
                  <a:srgbClr val="000000"/>
                </a:solidFill>
                <a:highlight>
                  <a:srgbClr val="FFFFFF"/>
                </a:highlight>
                <a:latin typeface="Courier New"/>
                <a:ea typeface="Courier New"/>
                <a:cs typeface="Courier New"/>
                <a:sym typeface="Courier New"/>
              </a:rPr>
              <a:t>:</a:t>
            </a:r>
            <a:r>
              <a:rPr lang="fr" sz="900">
                <a:solidFill>
                  <a:srgbClr val="098658"/>
                </a:solidFill>
                <a:highlight>
                  <a:srgbClr val="FFFFFF"/>
                </a:highlight>
                <a:latin typeface="Courier New"/>
                <a:ea typeface="Courier New"/>
                <a:cs typeface="Courier New"/>
                <a:sym typeface="Courier New"/>
              </a:rPr>
              <a:t>1</a:t>
            </a:r>
            <a:r>
              <a:rPr lang="fr" sz="900">
                <a:solidFill>
                  <a:srgbClr val="000000"/>
                </a:solidFill>
                <a:highlight>
                  <a:srgbClr val="FFFFFF"/>
                </a:highlight>
                <a:latin typeface="Courier New"/>
                <a:ea typeface="Courier New"/>
                <a:cs typeface="Courier New"/>
                <a:sym typeface="Courier New"/>
              </a:rPr>
              <a:t>,</a:t>
            </a:r>
            <a:r>
              <a:rPr lang="fr" sz="900">
                <a:solidFill>
                  <a:srgbClr val="0451A5"/>
                </a:solidFill>
                <a:highlight>
                  <a:srgbClr val="FFFFFF"/>
                </a:highlight>
                <a:latin typeface="Courier New"/>
                <a:ea typeface="Courier New"/>
                <a:cs typeface="Courier New"/>
                <a:sym typeface="Courier New"/>
              </a:rPr>
              <a:t>"nom"</a:t>
            </a:r>
            <a:r>
              <a:rPr lang="fr" sz="900">
                <a:solidFill>
                  <a:srgbClr val="000000"/>
                </a:solidFill>
                <a:highlight>
                  <a:srgbClr val="FFFFFF"/>
                </a:highlight>
                <a:latin typeface="Courier New"/>
                <a:ea typeface="Courier New"/>
                <a:cs typeface="Courier New"/>
                <a:sym typeface="Courier New"/>
              </a:rPr>
              <a:t>:</a:t>
            </a:r>
            <a:r>
              <a:rPr lang="fr" sz="900">
                <a:solidFill>
                  <a:srgbClr val="A31515"/>
                </a:solidFill>
                <a:highlight>
                  <a:srgbClr val="FFFFFF"/>
                </a:highlight>
                <a:latin typeface="Courier New"/>
                <a:ea typeface="Courier New"/>
                <a:cs typeface="Courier New"/>
                <a:sym typeface="Courier New"/>
              </a:rPr>
              <a:t>"Devoir 1"</a:t>
            </a:r>
            <a:r>
              <a:rPr lang="fr" sz="900">
                <a:solidFill>
                  <a:srgbClr val="000000"/>
                </a:solidFill>
                <a:highlight>
                  <a:srgbClr val="FFFFFF"/>
                </a:highlight>
                <a:latin typeface="Courier New"/>
                <a:ea typeface="Courier New"/>
                <a:cs typeface="Courier New"/>
                <a:sym typeface="Courier New"/>
              </a:rPr>
              <a:t>,</a:t>
            </a:r>
            <a:r>
              <a:rPr lang="fr" sz="900">
                <a:solidFill>
                  <a:srgbClr val="0451A5"/>
                </a:solidFill>
                <a:highlight>
                  <a:srgbClr val="FFFFFF"/>
                </a:highlight>
                <a:latin typeface="Courier New"/>
                <a:ea typeface="Courier New"/>
                <a:cs typeface="Courier New"/>
                <a:sym typeface="Courier New"/>
              </a:rPr>
              <a:t>"dateDeRendu"</a:t>
            </a:r>
            <a:r>
              <a:rPr lang="fr" sz="900">
                <a:solidFill>
                  <a:srgbClr val="000000"/>
                </a:solidFill>
                <a:highlight>
                  <a:srgbClr val="FFFFFF"/>
                </a:highlight>
                <a:latin typeface="Courier New"/>
                <a:ea typeface="Courier New"/>
                <a:cs typeface="Courier New"/>
                <a:sym typeface="Courier New"/>
              </a:rPr>
              <a:t>:</a:t>
            </a:r>
            <a:r>
              <a:rPr lang="fr" sz="900">
                <a:solidFill>
                  <a:srgbClr val="A31515"/>
                </a:solidFill>
                <a:highlight>
                  <a:srgbClr val="FFFFFF"/>
                </a:highlight>
                <a:latin typeface="Courier New"/>
                <a:ea typeface="Courier New"/>
                <a:cs typeface="Courier New"/>
                <a:sym typeface="Courier New"/>
              </a:rPr>
              <a:t>"2020-09-08 </a:t>
            </a:r>
            <a:br>
              <a:rPr lang="fr" sz="900">
                <a:solidFill>
                  <a:srgbClr val="A31515"/>
                </a:solidFill>
                <a:highlight>
                  <a:srgbClr val="FFFFFF"/>
                </a:highlight>
                <a:latin typeface="Courier New"/>
                <a:ea typeface="Courier New"/>
                <a:cs typeface="Courier New"/>
                <a:sym typeface="Courier New"/>
              </a:rPr>
            </a:br>
            <a:r>
              <a:rPr lang="fr" sz="900">
                <a:solidFill>
                  <a:srgbClr val="A31515"/>
                </a:solidFill>
                <a:highlight>
                  <a:srgbClr val="FFFFFF"/>
                </a:highlight>
                <a:latin typeface="Courier New"/>
                <a:ea typeface="Courier New"/>
                <a:cs typeface="Courier New"/>
                <a:sym typeface="Courier New"/>
              </a:rPr>
              <a:t>	05:06:09"</a:t>
            </a:r>
            <a:r>
              <a:rPr lang="fr" sz="900">
                <a:solidFill>
                  <a:srgbClr val="000000"/>
                </a:solidFill>
                <a:highlight>
                  <a:srgbClr val="FFFFFF"/>
                </a:highlight>
                <a:latin typeface="Courier New"/>
                <a:ea typeface="Courier New"/>
                <a:cs typeface="Courier New"/>
                <a:sym typeface="Courier New"/>
              </a:rPr>
              <a:t>,</a:t>
            </a:r>
            <a:r>
              <a:rPr lang="fr" sz="900">
                <a:solidFill>
                  <a:srgbClr val="0451A5"/>
                </a:solidFill>
                <a:highlight>
                  <a:srgbClr val="FFFFFF"/>
                </a:highlight>
                <a:latin typeface="Courier New"/>
                <a:ea typeface="Courier New"/>
                <a:cs typeface="Courier New"/>
                <a:sym typeface="Courier New"/>
              </a:rPr>
              <a:t>"rendu"</a:t>
            </a:r>
            <a:r>
              <a:rPr lang="fr" sz="900">
                <a:solidFill>
                  <a:srgbClr val="000000"/>
                </a:solidFill>
                <a:highlight>
                  <a:srgbClr val="FFFFFF"/>
                </a:highlight>
                <a:latin typeface="Courier New"/>
                <a:ea typeface="Courier New"/>
                <a:cs typeface="Courier New"/>
                <a:sym typeface="Courier New"/>
              </a:rPr>
              <a:t>:</a:t>
            </a:r>
            <a:r>
              <a:rPr lang="fr" sz="900">
                <a:solidFill>
                  <a:srgbClr val="0000FF"/>
                </a:solidFill>
                <a:highlight>
                  <a:srgbClr val="FFFFFF"/>
                </a:highlight>
                <a:latin typeface="Courier New"/>
                <a:ea typeface="Courier New"/>
                <a:cs typeface="Courier New"/>
                <a:sym typeface="Courier New"/>
              </a:rPr>
              <a:t>true</a:t>
            </a:r>
            <a:r>
              <a:rPr lang="fr" sz="900">
                <a:solidFill>
                  <a:srgbClr val="000000"/>
                </a:solidFill>
                <a:highlight>
                  <a:srgbClr val="FFFFFF"/>
                </a:highlight>
                <a:latin typeface="Courier New"/>
                <a:ea typeface="Courier New"/>
                <a:cs typeface="Courier New"/>
                <a:sym typeface="Courier New"/>
              </a:rPr>
              <a:t>},</a:t>
            </a:r>
            <a:endParaRPr sz="9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900">
                <a:solidFill>
                  <a:srgbClr val="000000"/>
                </a:solidFill>
                <a:highlight>
                  <a:srgbClr val="FFFFFF"/>
                </a:highlight>
                <a:latin typeface="Courier New"/>
                <a:ea typeface="Courier New"/>
                <a:cs typeface="Courier New"/>
                <a:sym typeface="Courier New"/>
              </a:rPr>
              <a:t>    {</a:t>
            </a:r>
            <a:r>
              <a:rPr lang="fr" sz="900">
                <a:solidFill>
                  <a:srgbClr val="0451A5"/>
                </a:solidFill>
                <a:highlight>
                  <a:srgbClr val="FFFFFF"/>
                </a:highlight>
                <a:latin typeface="Courier New"/>
                <a:ea typeface="Courier New"/>
                <a:cs typeface="Courier New"/>
                <a:sym typeface="Courier New"/>
              </a:rPr>
              <a:t>"id"</a:t>
            </a:r>
            <a:r>
              <a:rPr lang="fr" sz="900">
                <a:solidFill>
                  <a:srgbClr val="000000"/>
                </a:solidFill>
                <a:highlight>
                  <a:srgbClr val="FFFFFF"/>
                </a:highlight>
                <a:latin typeface="Courier New"/>
                <a:ea typeface="Courier New"/>
                <a:cs typeface="Courier New"/>
                <a:sym typeface="Courier New"/>
              </a:rPr>
              <a:t>:</a:t>
            </a:r>
            <a:r>
              <a:rPr lang="fr" sz="900">
                <a:solidFill>
                  <a:srgbClr val="098658"/>
                </a:solidFill>
                <a:highlight>
                  <a:srgbClr val="FFFFFF"/>
                </a:highlight>
                <a:latin typeface="Courier New"/>
                <a:ea typeface="Courier New"/>
                <a:cs typeface="Courier New"/>
                <a:sym typeface="Courier New"/>
              </a:rPr>
              <a:t>2</a:t>
            </a:r>
            <a:r>
              <a:rPr lang="fr" sz="900">
                <a:solidFill>
                  <a:srgbClr val="000000"/>
                </a:solidFill>
                <a:highlight>
                  <a:srgbClr val="FFFFFF"/>
                </a:highlight>
                <a:latin typeface="Courier New"/>
                <a:ea typeface="Courier New"/>
                <a:cs typeface="Courier New"/>
                <a:sym typeface="Courier New"/>
              </a:rPr>
              <a:t>,</a:t>
            </a:r>
            <a:r>
              <a:rPr lang="fr" sz="900">
                <a:solidFill>
                  <a:srgbClr val="0451A5"/>
                </a:solidFill>
                <a:highlight>
                  <a:srgbClr val="FFFFFF"/>
                </a:highlight>
                <a:latin typeface="Courier New"/>
                <a:ea typeface="Courier New"/>
                <a:cs typeface="Courier New"/>
                <a:sym typeface="Courier New"/>
              </a:rPr>
              <a:t>"nom"</a:t>
            </a:r>
            <a:r>
              <a:rPr lang="fr" sz="900">
                <a:solidFill>
                  <a:srgbClr val="000000"/>
                </a:solidFill>
                <a:highlight>
                  <a:srgbClr val="FFFFFF"/>
                </a:highlight>
                <a:latin typeface="Courier New"/>
                <a:ea typeface="Courier New"/>
                <a:cs typeface="Courier New"/>
                <a:sym typeface="Courier New"/>
              </a:rPr>
              <a:t>:</a:t>
            </a:r>
            <a:r>
              <a:rPr lang="fr" sz="900">
                <a:solidFill>
                  <a:srgbClr val="A31515"/>
                </a:solidFill>
                <a:highlight>
                  <a:srgbClr val="FFFFFF"/>
                </a:highlight>
                <a:latin typeface="Courier New"/>
                <a:ea typeface="Courier New"/>
                <a:cs typeface="Courier New"/>
                <a:sym typeface="Courier New"/>
              </a:rPr>
              <a:t>"Devoir 2"</a:t>
            </a:r>
            <a:r>
              <a:rPr lang="fr" sz="900">
                <a:solidFill>
                  <a:srgbClr val="000000"/>
                </a:solidFill>
                <a:highlight>
                  <a:srgbClr val="FFFFFF"/>
                </a:highlight>
                <a:latin typeface="Courier New"/>
                <a:ea typeface="Courier New"/>
                <a:cs typeface="Courier New"/>
                <a:sym typeface="Courier New"/>
              </a:rPr>
              <a:t>,</a:t>
            </a:r>
            <a:r>
              <a:rPr lang="fr" sz="900">
                <a:solidFill>
                  <a:srgbClr val="0451A5"/>
                </a:solidFill>
                <a:highlight>
                  <a:srgbClr val="FFFFFF"/>
                </a:highlight>
                <a:latin typeface="Courier New"/>
                <a:ea typeface="Courier New"/>
                <a:cs typeface="Courier New"/>
                <a:sym typeface="Courier New"/>
              </a:rPr>
              <a:t>"dateDeRendu"</a:t>
            </a:r>
            <a:r>
              <a:rPr lang="fr" sz="900">
                <a:solidFill>
                  <a:srgbClr val="000000"/>
                </a:solidFill>
                <a:highlight>
                  <a:srgbClr val="FFFFFF"/>
                </a:highlight>
                <a:latin typeface="Courier New"/>
                <a:ea typeface="Courier New"/>
                <a:cs typeface="Courier New"/>
                <a:sym typeface="Courier New"/>
              </a:rPr>
              <a:t>:</a:t>
            </a:r>
            <a:r>
              <a:rPr lang="fr" sz="900">
                <a:solidFill>
                  <a:srgbClr val="A31515"/>
                </a:solidFill>
                <a:highlight>
                  <a:srgbClr val="FFFFFF"/>
                </a:highlight>
                <a:latin typeface="Courier New"/>
                <a:ea typeface="Courier New"/>
                <a:cs typeface="Courier New"/>
                <a:sym typeface="Courier New"/>
              </a:rPr>
              <a:t>"2020-04-28 </a:t>
            </a:r>
            <a:br>
              <a:rPr lang="fr" sz="900">
                <a:solidFill>
                  <a:srgbClr val="A31515"/>
                </a:solidFill>
                <a:highlight>
                  <a:srgbClr val="FFFFFF"/>
                </a:highlight>
                <a:latin typeface="Courier New"/>
                <a:ea typeface="Courier New"/>
                <a:cs typeface="Courier New"/>
                <a:sym typeface="Courier New"/>
              </a:rPr>
            </a:br>
            <a:r>
              <a:rPr lang="fr" sz="900">
                <a:solidFill>
                  <a:srgbClr val="A31515"/>
                </a:solidFill>
                <a:highlight>
                  <a:srgbClr val="FFFFFF"/>
                </a:highlight>
                <a:latin typeface="Courier New"/>
                <a:ea typeface="Courier New"/>
                <a:cs typeface="Courier New"/>
                <a:sym typeface="Courier New"/>
              </a:rPr>
              <a:t>	18:34:08"</a:t>
            </a:r>
            <a:r>
              <a:rPr lang="fr" sz="900">
                <a:solidFill>
                  <a:srgbClr val="000000"/>
                </a:solidFill>
                <a:highlight>
                  <a:srgbClr val="FFFFFF"/>
                </a:highlight>
                <a:latin typeface="Courier New"/>
                <a:ea typeface="Courier New"/>
                <a:cs typeface="Courier New"/>
                <a:sym typeface="Courier New"/>
              </a:rPr>
              <a:t>,</a:t>
            </a:r>
            <a:r>
              <a:rPr lang="fr" sz="900">
                <a:solidFill>
                  <a:srgbClr val="0451A5"/>
                </a:solidFill>
                <a:highlight>
                  <a:srgbClr val="FFFFFF"/>
                </a:highlight>
                <a:latin typeface="Courier New"/>
                <a:ea typeface="Courier New"/>
                <a:cs typeface="Courier New"/>
                <a:sym typeface="Courier New"/>
              </a:rPr>
              <a:t>"rendu"</a:t>
            </a:r>
            <a:r>
              <a:rPr lang="fr" sz="900">
                <a:solidFill>
                  <a:srgbClr val="000000"/>
                </a:solidFill>
                <a:highlight>
                  <a:srgbClr val="FFFFFF"/>
                </a:highlight>
                <a:latin typeface="Courier New"/>
                <a:ea typeface="Courier New"/>
                <a:cs typeface="Courier New"/>
                <a:sym typeface="Courier New"/>
              </a:rPr>
              <a:t>:</a:t>
            </a:r>
            <a:r>
              <a:rPr lang="fr" sz="900">
                <a:solidFill>
                  <a:srgbClr val="0000FF"/>
                </a:solidFill>
                <a:highlight>
                  <a:srgbClr val="FFFFFF"/>
                </a:highlight>
                <a:latin typeface="Courier New"/>
                <a:ea typeface="Courier New"/>
                <a:cs typeface="Courier New"/>
                <a:sym typeface="Courier New"/>
              </a:rPr>
              <a:t>true</a:t>
            </a:r>
            <a:r>
              <a:rPr lang="fr" sz="900">
                <a:solidFill>
                  <a:srgbClr val="000000"/>
                </a:solidFill>
                <a:highlight>
                  <a:srgbClr val="FFFFFF"/>
                </a:highlight>
                <a:latin typeface="Courier New"/>
                <a:ea typeface="Courier New"/>
                <a:cs typeface="Courier New"/>
                <a:sym typeface="Courier New"/>
              </a:rPr>
              <a:t>}</a:t>
            </a:r>
            <a:br>
              <a:rPr lang="fr" sz="900">
                <a:solidFill>
                  <a:srgbClr val="000000"/>
                </a:solidFill>
                <a:highlight>
                  <a:srgbClr val="FFFFFF"/>
                </a:highlight>
                <a:latin typeface="Courier New"/>
                <a:ea typeface="Courier New"/>
                <a:cs typeface="Courier New"/>
                <a:sym typeface="Courier New"/>
              </a:rPr>
            </a:br>
            <a:r>
              <a:rPr lang="fr" sz="900">
                <a:solidFill>
                  <a:srgbClr val="000000"/>
                </a:solidFill>
                <a:highlight>
                  <a:srgbClr val="FFFFFF"/>
                </a:highlight>
                <a:latin typeface="Courier New"/>
                <a:ea typeface="Courier New"/>
                <a:cs typeface="Courier New"/>
                <a:sym typeface="Courier New"/>
              </a:rPr>
              <a:t>]</a:t>
            </a:r>
            <a:endParaRPr sz="9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fr" sz="1400"/>
              <a:t>4</a:t>
            </a:r>
            <a:r>
              <a:rPr lang="fr" sz="1400"/>
              <a:t> - Exemple d’utilisation après l’import</a:t>
            </a:r>
            <a:endParaRPr sz="1400"/>
          </a:p>
          <a:p>
            <a:pPr indent="0" lvl="0" marL="0" rtl="0" algn="l">
              <a:lnSpc>
                <a:spcPct val="150000"/>
              </a:lnSpc>
              <a:spcBef>
                <a:spcPts val="1600"/>
              </a:spcBef>
              <a:spcAft>
                <a:spcPts val="0"/>
              </a:spcAft>
              <a:buNone/>
            </a:pPr>
            <a:r>
              <a:rPr lang="fr" sz="900">
                <a:solidFill>
                  <a:srgbClr val="000000"/>
                </a:solidFill>
                <a:highlight>
                  <a:srgbClr val="FFFFFF"/>
                </a:highlight>
                <a:latin typeface="Courier New"/>
                <a:ea typeface="Courier New"/>
                <a:cs typeface="Courier New"/>
                <a:sym typeface="Courier New"/>
              </a:rPr>
              <a:t> assignmentsJson: any = (data </a:t>
            </a:r>
            <a:r>
              <a:rPr lang="fr" sz="900">
                <a:solidFill>
                  <a:srgbClr val="0000FF"/>
                </a:solidFill>
                <a:highlight>
                  <a:srgbClr val="FFFFFF"/>
                </a:highlight>
                <a:latin typeface="Courier New"/>
                <a:ea typeface="Courier New"/>
                <a:cs typeface="Courier New"/>
                <a:sym typeface="Courier New"/>
              </a:rPr>
              <a:t>as</a:t>
            </a:r>
            <a:r>
              <a:rPr lang="fr" sz="900">
                <a:solidFill>
                  <a:srgbClr val="000000"/>
                </a:solidFill>
                <a:highlight>
                  <a:srgbClr val="FFFFFF"/>
                </a:highlight>
                <a:latin typeface="Courier New"/>
                <a:ea typeface="Courier New"/>
                <a:cs typeface="Courier New"/>
                <a:sym typeface="Courier New"/>
              </a:rPr>
              <a:t> any).default;</a:t>
            </a:r>
            <a:endParaRPr sz="9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900">
                <a:solidFill>
                  <a:srgbClr val="000000"/>
                </a:solidFill>
                <a:highlight>
                  <a:srgbClr val="FFFFFF"/>
                </a:highlight>
                <a:latin typeface="Courier New"/>
                <a:ea typeface="Courier New"/>
                <a:cs typeface="Courier New"/>
                <a:sym typeface="Courier New"/>
              </a:rPr>
              <a:t> peuplerBD(){</a:t>
            </a:r>
            <a:endParaRPr sz="9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900">
                <a:solidFill>
                  <a:srgbClr val="000000"/>
                </a:solidFill>
                <a:highlight>
                  <a:srgbClr val="FFFFFF"/>
                </a:highlight>
                <a:latin typeface="Courier New"/>
                <a:ea typeface="Courier New"/>
                <a:cs typeface="Courier New"/>
                <a:sym typeface="Courier New"/>
              </a:rPr>
              <a:t>   </a:t>
            </a:r>
            <a:r>
              <a:rPr lang="fr" sz="900">
                <a:solidFill>
                  <a:srgbClr val="0000FF"/>
                </a:solidFill>
                <a:highlight>
                  <a:srgbClr val="FFFFFF"/>
                </a:highlight>
                <a:latin typeface="Courier New"/>
                <a:ea typeface="Courier New"/>
                <a:cs typeface="Courier New"/>
                <a:sym typeface="Courier New"/>
              </a:rPr>
              <a:t>for</a:t>
            </a:r>
            <a:r>
              <a:rPr lang="fr" sz="900">
                <a:solidFill>
                  <a:srgbClr val="000000"/>
                </a:solidFill>
                <a:highlight>
                  <a:srgbClr val="FFFFFF"/>
                </a:highlight>
                <a:latin typeface="Courier New"/>
                <a:ea typeface="Courier New"/>
                <a:cs typeface="Courier New"/>
                <a:sym typeface="Courier New"/>
              </a:rPr>
              <a:t> (</a:t>
            </a:r>
            <a:r>
              <a:rPr lang="fr" sz="900">
                <a:solidFill>
                  <a:srgbClr val="0000FF"/>
                </a:solidFill>
                <a:highlight>
                  <a:srgbClr val="FFFFFF"/>
                </a:highlight>
                <a:latin typeface="Courier New"/>
                <a:ea typeface="Courier New"/>
                <a:cs typeface="Courier New"/>
                <a:sym typeface="Courier New"/>
              </a:rPr>
              <a:t>let</a:t>
            </a:r>
            <a:r>
              <a:rPr lang="fr" sz="900">
                <a:solidFill>
                  <a:srgbClr val="000000"/>
                </a:solidFill>
                <a:highlight>
                  <a:srgbClr val="FFFFFF"/>
                </a:highlight>
                <a:latin typeface="Courier New"/>
                <a:ea typeface="Courier New"/>
                <a:cs typeface="Courier New"/>
                <a:sym typeface="Courier New"/>
              </a:rPr>
              <a:t> i = </a:t>
            </a:r>
            <a:r>
              <a:rPr lang="fr" sz="900">
                <a:solidFill>
                  <a:srgbClr val="098658"/>
                </a:solidFill>
                <a:highlight>
                  <a:srgbClr val="FFFFFF"/>
                </a:highlight>
                <a:latin typeface="Courier New"/>
                <a:ea typeface="Courier New"/>
                <a:cs typeface="Courier New"/>
                <a:sym typeface="Courier New"/>
              </a:rPr>
              <a:t>0</a:t>
            </a:r>
            <a:r>
              <a:rPr lang="fr" sz="900">
                <a:solidFill>
                  <a:srgbClr val="000000"/>
                </a:solidFill>
                <a:highlight>
                  <a:srgbClr val="FFFFFF"/>
                </a:highlight>
                <a:latin typeface="Courier New"/>
                <a:ea typeface="Courier New"/>
                <a:cs typeface="Courier New"/>
                <a:sym typeface="Courier New"/>
              </a:rPr>
              <a:t>; i &lt; </a:t>
            </a:r>
            <a:r>
              <a:rPr lang="fr" sz="900">
                <a:solidFill>
                  <a:srgbClr val="0000FF"/>
                </a:solidFill>
                <a:highlight>
                  <a:srgbClr val="FFFFFF"/>
                </a:highlight>
                <a:latin typeface="Courier New"/>
                <a:ea typeface="Courier New"/>
                <a:cs typeface="Courier New"/>
                <a:sym typeface="Courier New"/>
              </a:rPr>
              <a:t>this</a:t>
            </a:r>
            <a:r>
              <a:rPr lang="fr" sz="900">
                <a:solidFill>
                  <a:srgbClr val="000000"/>
                </a:solidFill>
                <a:highlight>
                  <a:srgbClr val="FFFFFF"/>
                </a:highlight>
                <a:latin typeface="Courier New"/>
                <a:ea typeface="Courier New"/>
                <a:cs typeface="Courier New"/>
                <a:sym typeface="Courier New"/>
              </a:rPr>
              <a:t>.assignmentsJson.length; i++) </a:t>
            </a:r>
            <a:br>
              <a:rPr lang="fr" sz="900">
                <a:solidFill>
                  <a:srgbClr val="000000"/>
                </a:solidFill>
                <a:highlight>
                  <a:srgbClr val="FFFFFF"/>
                </a:highlight>
                <a:latin typeface="Courier New"/>
                <a:ea typeface="Courier New"/>
                <a:cs typeface="Courier New"/>
                <a:sym typeface="Courier New"/>
              </a:rPr>
            </a:br>
            <a:r>
              <a:rPr lang="fr" sz="900">
                <a:solidFill>
                  <a:srgbClr val="000000"/>
                </a:solidFill>
                <a:highlight>
                  <a:srgbClr val="FFFFFF"/>
                </a:highlight>
                <a:latin typeface="Courier New"/>
                <a:ea typeface="Courier New"/>
                <a:cs typeface="Courier New"/>
                <a:sym typeface="Courier New"/>
              </a:rPr>
              <a:t>   {...}</a:t>
            </a:r>
            <a:br>
              <a:rPr lang="fr" sz="900">
                <a:solidFill>
                  <a:srgbClr val="000000"/>
                </a:solidFill>
                <a:highlight>
                  <a:srgbClr val="FFFFFF"/>
                </a:highlight>
                <a:latin typeface="Courier New"/>
                <a:ea typeface="Courier New"/>
                <a:cs typeface="Courier New"/>
                <a:sym typeface="Courier New"/>
              </a:rPr>
            </a:br>
            <a:r>
              <a:rPr lang="fr" sz="900">
                <a:solidFill>
                  <a:srgbClr val="000000"/>
                </a:solidFill>
                <a:highlight>
                  <a:srgbClr val="FFFFFF"/>
                </a:highlight>
                <a:latin typeface="Courier New"/>
                <a:ea typeface="Courier New"/>
                <a:cs typeface="Courier New"/>
                <a:sym typeface="Courier New"/>
              </a:rPr>
              <a:t>}</a:t>
            </a:r>
            <a:endParaRPr sz="9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400"/>
          </a:p>
          <a:p>
            <a:pPr indent="0" lvl="0" marL="0" rtl="0" algn="l">
              <a:lnSpc>
                <a:spcPct val="150000"/>
              </a:lnSpc>
              <a:spcBef>
                <a:spcPts val="1600"/>
              </a:spcBef>
              <a:spcAft>
                <a:spcPts val="0"/>
              </a:spcAft>
              <a:buNone/>
            </a:pPr>
            <a:r>
              <a:t/>
            </a:r>
            <a:endParaRPr sz="9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p>
          <a:p>
            <a:pPr indent="0" lvl="0" marL="0" rtl="0" algn="l">
              <a:lnSpc>
                <a:spcPct val="150000"/>
              </a:lnSpc>
              <a:spcBef>
                <a:spcPts val="1600"/>
              </a:spcBef>
              <a:spcAft>
                <a:spcPts val="0"/>
              </a:spcAft>
              <a:buNone/>
            </a:pPr>
            <a:r>
              <a:t/>
            </a:r>
            <a:endParaRPr sz="5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500">
                <a:solidFill>
                  <a:srgbClr val="000000"/>
                </a:solidFill>
                <a:highlight>
                  <a:srgbClr val="FFFFFF"/>
                </a:highlight>
                <a:latin typeface="Courier New"/>
                <a:ea typeface="Courier New"/>
                <a:cs typeface="Courier New"/>
                <a:sym typeface="Courier New"/>
              </a:rPr>
              <a:t> </a:t>
            </a:r>
            <a:endParaRPr sz="1400"/>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2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Version 1 du code pour peupler la base</a:t>
            </a:r>
            <a:endParaRPr/>
          </a:p>
        </p:txBody>
      </p:sp>
      <p:sp>
        <p:nvSpPr>
          <p:cNvPr id="1581" name="Google Shape;1581;p2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Version simple et naïve (on ne peut pas être prévenu de quand l’opération est terminée)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582" name="Google Shape;1582;p231"/>
          <p:cNvSpPr txBox="1"/>
          <p:nvPr/>
        </p:nvSpPr>
        <p:spPr>
          <a:xfrm>
            <a:off x="431325" y="1999875"/>
            <a:ext cx="6946200" cy="30246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fr" sz="900">
                <a:highlight>
                  <a:srgbClr val="FFFFFF"/>
                </a:highlight>
                <a:latin typeface="Courier New"/>
                <a:ea typeface="Courier New"/>
                <a:cs typeface="Courier New"/>
                <a:sym typeface="Courier New"/>
              </a:rPr>
              <a:t>peuplerBD() {</a:t>
            </a:r>
            <a:endParaRPr b="1"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highlight>
                  <a:srgbClr val="FFFFFF"/>
                </a:highlight>
                <a:latin typeface="Courier New"/>
                <a:ea typeface="Courier New"/>
                <a:cs typeface="Courier New"/>
                <a:sym typeface="Courier New"/>
              </a:rPr>
              <a:t> bdInitialAssignments.forEach(a </a:t>
            </a:r>
            <a:r>
              <a:rPr b="1" lang="fr" sz="900">
                <a:solidFill>
                  <a:srgbClr val="0000FF"/>
                </a:solidFill>
                <a:highlight>
                  <a:srgbClr val="FFFFFF"/>
                </a:highlight>
                <a:latin typeface="Courier New"/>
                <a:ea typeface="Courier New"/>
                <a:cs typeface="Courier New"/>
                <a:sym typeface="Courier New"/>
              </a:rPr>
              <a:t>=&gt;</a:t>
            </a:r>
            <a:r>
              <a:rPr b="1" lang="fr" sz="900">
                <a:highlight>
                  <a:srgbClr val="FFFFFF"/>
                </a:highlight>
                <a:latin typeface="Courier New"/>
                <a:ea typeface="Courier New"/>
                <a:cs typeface="Courier New"/>
                <a:sym typeface="Courier New"/>
              </a:rPr>
              <a:t> {</a:t>
            </a:r>
            <a:endParaRPr b="1"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highlight>
                  <a:srgbClr val="FFFFFF"/>
                </a:highlight>
                <a:latin typeface="Courier New"/>
                <a:ea typeface="Courier New"/>
                <a:cs typeface="Courier New"/>
                <a:sym typeface="Courier New"/>
              </a:rPr>
              <a:t>     </a:t>
            </a:r>
            <a:r>
              <a:rPr b="1" lang="fr" sz="900">
                <a:solidFill>
                  <a:srgbClr val="0000FF"/>
                </a:solidFill>
                <a:highlight>
                  <a:srgbClr val="FFFFFF"/>
                </a:highlight>
                <a:latin typeface="Courier New"/>
                <a:ea typeface="Courier New"/>
                <a:cs typeface="Courier New"/>
                <a:sym typeface="Courier New"/>
              </a:rPr>
              <a:t>let</a:t>
            </a:r>
            <a:r>
              <a:rPr b="1" lang="fr" sz="900">
                <a:highlight>
                  <a:srgbClr val="FFFFFF"/>
                </a:highlight>
                <a:latin typeface="Courier New"/>
                <a:ea typeface="Courier New"/>
                <a:cs typeface="Courier New"/>
                <a:sym typeface="Courier New"/>
              </a:rPr>
              <a:t> nouvelAssignment = </a:t>
            </a:r>
            <a:r>
              <a:rPr b="1" lang="fr" sz="900">
                <a:solidFill>
                  <a:srgbClr val="0000FF"/>
                </a:solidFill>
                <a:highlight>
                  <a:srgbClr val="FFFFFF"/>
                </a:highlight>
                <a:latin typeface="Courier New"/>
                <a:ea typeface="Courier New"/>
                <a:cs typeface="Courier New"/>
                <a:sym typeface="Courier New"/>
              </a:rPr>
              <a:t>new</a:t>
            </a:r>
            <a:r>
              <a:rPr b="1" lang="fr" sz="900">
                <a:highlight>
                  <a:srgbClr val="FFFFFF"/>
                </a:highlight>
                <a:latin typeface="Courier New"/>
                <a:ea typeface="Courier New"/>
                <a:cs typeface="Courier New"/>
                <a:sym typeface="Courier New"/>
              </a:rPr>
              <a:t> Assignment();</a:t>
            </a:r>
            <a:endParaRPr b="1"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highlight>
                  <a:srgbClr val="FFFFFF"/>
                </a:highlight>
                <a:latin typeface="Courier New"/>
                <a:ea typeface="Courier New"/>
                <a:cs typeface="Courier New"/>
                <a:sym typeface="Courier New"/>
              </a:rPr>
              <a:t>     nouvelAssignment.nom = a.nom;</a:t>
            </a:r>
            <a:endParaRPr b="1"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highlight>
                  <a:srgbClr val="FFFFFF"/>
                </a:highlight>
                <a:latin typeface="Courier New"/>
                <a:ea typeface="Courier New"/>
                <a:cs typeface="Courier New"/>
                <a:sym typeface="Courier New"/>
              </a:rPr>
              <a:t>     nouvelAssignment.id = a.id;</a:t>
            </a:r>
            <a:endParaRPr b="1"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highlight>
                  <a:srgbClr val="FFFFFF"/>
                </a:highlight>
                <a:latin typeface="Courier New"/>
                <a:ea typeface="Courier New"/>
                <a:cs typeface="Courier New"/>
                <a:sym typeface="Courier New"/>
              </a:rPr>
              <a:t>     nouvelAssignment.dateDeRendu = </a:t>
            </a:r>
            <a:r>
              <a:rPr b="1" lang="fr" sz="900">
                <a:solidFill>
                  <a:srgbClr val="0000FF"/>
                </a:solidFill>
                <a:highlight>
                  <a:srgbClr val="FFFFFF"/>
                </a:highlight>
                <a:latin typeface="Courier New"/>
                <a:ea typeface="Courier New"/>
                <a:cs typeface="Courier New"/>
                <a:sym typeface="Courier New"/>
              </a:rPr>
              <a:t>new</a:t>
            </a:r>
            <a:r>
              <a:rPr b="1" lang="fr" sz="900">
                <a:highlight>
                  <a:srgbClr val="FFFFFF"/>
                </a:highlight>
                <a:latin typeface="Courier New"/>
                <a:ea typeface="Courier New"/>
                <a:cs typeface="Courier New"/>
                <a:sym typeface="Courier New"/>
              </a:rPr>
              <a:t> Date(a.dateDeRendu);</a:t>
            </a:r>
            <a:endParaRPr b="1"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highlight>
                  <a:srgbClr val="FFFFFF"/>
                </a:highlight>
                <a:latin typeface="Courier New"/>
                <a:ea typeface="Courier New"/>
                <a:cs typeface="Courier New"/>
                <a:sym typeface="Courier New"/>
              </a:rPr>
              <a:t>     nouvelAssignment.rendu = a.rendu;</a:t>
            </a:r>
            <a:endParaRPr b="1"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highlight>
                  <a:srgbClr val="FFFFFF"/>
                </a:highlight>
                <a:latin typeface="Courier New"/>
                <a:ea typeface="Courier New"/>
                <a:cs typeface="Courier New"/>
                <a:sym typeface="Courier New"/>
              </a:rPr>
              <a:t>     </a:t>
            </a:r>
            <a:r>
              <a:rPr b="1" lang="fr" sz="900">
                <a:solidFill>
                  <a:srgbClr val="0000FF"/>
                </a:solidFill>
                <a:highlight>
                  <a:srgbClr val="FFFFFF"/>
                </a:highlight>
                <a:latin typeface="Courier New"/>
                <a:ea typeface="Courier New"/>
                <a:cs typeface="Courier New"/>
                <a:sym typeface="Courier New"/>
              </a:rPr>
              <a:t>this</a:t>
            </a:r>
            <a:r>
              <a:rPr b="1" lang="fr" sz="900">
                <a:highlight>
                  <a:srgbClr val="FFFFFF"/>
                </a:highlight>
                <a:latin typeface="Courier New"/>
                <a:ea typeface="Courier New"/>
                <a:cs typeface="Courier New"/>
                <a:sym typeface="Courier New"/>
              </a:rPr>
              <a:t>.addAssignment(nouvelAssignment)</a:t>
            </a:r>
            <a:endParaRPr b="1"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highlight>
                  <a:srgbClr val="FFFFFF"/>
                </a:highlight>
                <a:latin typeface="Courier New"/>
                <a:ea typeface="Courier New"/>
                <a:cs typeface="Courier New"/>
                <a:sym typeface="Courier New"/>
              </a:rPr>
              <a:t>     .subscribe(reponse </a:t>
            </a:r>
            <a:r>
              <a:rPr b="1" lang="fr" sz="900">
                <a:solidFill>
                  <a:srgbClr val="0000FF"/>
                </a:solidFill>
                <a:highlight>
                  <a:srgbClr val="FFFFFF"/>
                </a:highlight>
                <a:latin typeface="Courier New"/>
                <a:ea typeface="Courier New"/>
                <a:cs typeface="Courier New"/>
                <a:sym typeface="Courier New"/>
              </a:rPr>
              <a:t>=&gt;</a:t>
            </a:r>
            <a:r>
              <a:rPr b="1" lang="fr" sz="900">
                <a:highlight>
                  <a:srgbClr val="FFFFFF"/>
                </a:highlight>
                <a:latin typeface="Courier New"/>
                <a:ea typeface="Courier New"/>
                <a:cs typeface="Courier New"/>
                <a:sym typeface="Courier New"/>
              </a:rPr>
              <a:t> {</a:t>
            </a:r>
            <a:endParaRPr b="1"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highlight>
                  <a:srgbClr val="FFFFFF"/>
                </a:highlight>
                <a:latin typeface="Courier New"/>
                <a:ea typeface="Courier New"/>
                <a:cs typeface="Courier New"/>
                <a:sym typeface="Courier New"/>
              </a:rPr>
              <a:t>       console.log(reponse.message);</a:t>
            </a:r>
            <a:endParaRPr b="1"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highlight>
                  <a:srgbClr val="FFFFFF"/>
                </a:highlight>
                <a:latin typeface="Courier New"/>
                <a:ea typeface="Courier New"/>
                <a:cs typeface="Courier New"/>
                <a:sym typeface="Courier New"/>
              </a:rPr>
              <a:t>     })</a:t>
            </a:r>
            <a:endParaRPr b="1"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highlight>
                  <a:srgbClr val="FFFFFF"/>
                </a:highlight>
                <a:latin typeface="Courier New"/>
                <a:ea typeface="Courier New"/>
                <a:cs typeface="Courier New"/>
                <a:sym typeface="Courier New"/>
              </a:rPr>
              <a:t>   })</a:t>
            </a:r>
            <a:endParaRPr b="1"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highlight>
                  <a:srgbClr val="FFFFFF"/>
                </a:highlight>
                <a:latin typeface="Courier New"/>
                <a:ea typeface="Courier New"/>
                <a:cs typeface="Courier New"/>
                <a:sym typeface="Courier New"/>
              </a:rPr>
              <a:t> }</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Thèmes</a:t>
            </a:r>
            <a:r>
              <a:rPr lang="fr"/>
              <a:t> ?</a:t>
            </a:r>
            <a:endParaRPr/>
          </a:p>
        </p:txBody>
      </p:sp>
      <p:sp>
        <p:nvSpPr>
          <p:cNvPr id="188" name="Google Shape;188;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Parmi les questions posées auxquelles vous avez répondu par ENTREE, il y avait le thème graphique choisi… vous pourrez en tester d’autres par la suite. La documentation est dans la page Get Started :</a:t>
            </a:r>
            <a:endParaRPr/>
          </a:p>
          <a:p>
            <a:pPr indent="0" lvl="0" marL="0" rtl="0" algn="l">
              <a:spcBef>
                <a:spcPts val="1600"/>
              </a:spcBef>
              <a:spcAft>
                <a:spcPts val="1600"/>
              </a:spcAft>
              <a:buNone/>
            </a:pPr>
            <a:r>
              <a:t/>
            </a:r>
            <a:endParaRPr/>
          </a:p>
        </p:txBody>
      </p:sp>
      <p:pic>
        <p:nvPicPr>
          <p:cNvPr id="189" name="Google Shape;189;p34"/>
          <p:cNvPicPr preferRelativeResize="0"/>
          <p:nvPr/>
        </p:nvPicPr>
        <p:blipFill>
          <a:blip r:embed="rId3">
            <a:alphaModFix/>
          </a:blip>
          <a:stretch>
            <a:fillRect/>
          </a:stretch>
        </p:blipFill>
        <p:spPr>
          <a:xfrm>
            <a:off x="1545052" y="2253000"/>
            <a:ext cx="6053901" cy="2779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2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Version 2 du</a:t>
            </a:r>
            <a:r>
              <a:rPr lang="fr"/>
              <a:t> code pour peupler la base</a:t>
            </a:r>
            <a:endParaRPr/>
          </a:p>
        </p:txBody>
      </p:sp>
      <p:sp>
        <p:nvSpPr>
          <p:cNvPr id="1588" name="Google Shape;1588;p2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Version </a:t>
            </a:r>
            <a:r>
              <a:rPr lang="fr" u="sng"/>
              <a:t>permettant d’appeler un subscribe une fois que tous les inserts ont été effectués</a:t>
            </a:r>
            <a:r>
              <a:rPr lang="fr"/>
              <a:t> (utilisation de l’opérateur </a:t>
            </a:r>
            <a:r>
              <a:rPr b="1" lang="fr">
                <a:solidFill>
                  <a:srgbClr val="FFFFFF"/>
                </a:solidFill>
                <a:latin typeface="Courier New"/>
                <a:ea typeface="Courier New"/>
                <a:cs typeface="Courier New"/>
                <a:sym typeface="Courier New"/>
              </a:rPr>
              <a:t>forkJoin</a:t>
            </a:r>
            <a:r>
              <a:rPr lang="fr"/>
              <a:t> de rxjs) :</a:t>
            </a:r>
            <a:endParaRPr/>
          </a:p>
          <a:p>
            <a:pPr indent="0" lvl="0" marL="0" rtl="0" algn="l">
              <a:spcBef>
                <a:spcPts val="1600"/>
              </a:spcBef>
              <a:spcAft>
                <a:spcPts val="1600"/>
              </a:spcAft>
              <a:buNone/>
            </a:pPr>
            <a:r>
              <a:t/>
            </a:r>
            <a:endParaRPr/>
          </a:p>
        </p:txBody>
      </p:sp>
      <p:sp>
        <p:nvSpPr>
          <p:cNvPr id="1589" name="Google Shape;1589;p232"/>
          <p:cNvSpPr txBox="1"/>
          <p:nvPr/>
        </p:nvSpPr>
        <p:spPr>
          <a:xfrm>
            <a:off x="135050" y="1941450"/>
            <a:ext cx="4842900" cy="31014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sz="800">
                <a:highlight>
                  <a:srgbClr val="FFFFFF"/>
                </a:highlight>
                <a:latin typeface="Courier New"/>
                <a:ea typeface="Courier New"/>
                <a:cs typeface="Courier New"/>
                <a:sym typeface="Courier New"/>
              </a:rPr>
              <a:t>peuplerBDAvecForkJoin(): Observable&lt;any&gt; {</a:t>
            </a:r>
            <a:endParaRPr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const</a:t>
            </a:r>
            <a:r>
              <a:rPr b="1" lang="fr" sz="800">
                <a:highlight>
                  <a:srgbClr val="FFFFFF"/>
                </a:highlight>
                <a:latin typeface="Courier New"/>
                <a:ea typeface="Courier New"/>
                <a:cs typeface="Courier New"/>
                <a:sym typeface="Courier New"/>
              </a:rPr>
              <a:t> appelsVersAddAssignment:any = [];</a:t>
            </a:r>
            <a:endParaRPr b="1"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800">
                <a:highlight>
                  <a:srgbClr val="FFFFFF"/>
                </a:highlight>
                <a:latin typeface="Courier New"/>
                <a:ea typeface="Courier New"/>
                <a:cs typeface="Courier New"/>
                <a:sym typeface="Courier New"/>
              </a:rPr>
              <a:t>   </a:t>
            </a:r>
            <a:r>
              <a:rPr lang="fr" sz="900">
                <a:highlight>
                  <a:srgbClr val="FFFFFF"/>
                </a:highlight>
                <a:latin typeface="Courier New"/>
                <a:ea typeface="Courier New"/>
                <a:cs typeface="Courier New"/>
                <a:sym typeface="Courier New"/>
              </a:rPr>
              <a:t>bdInitialAssignments</a:t>
            </a:r>
            <a:r>
              <a:rPr lang="fr" sz="800">
                <a:highlight>
                  <a:srgbClr val="FFFFFF"/>
                </a:highlight>
                <a:latin typeface="Courier New"/>
                <a:ea typeface="Courier New"/>
                <a:cs typeface="Courier New"/>
                <a:sym typeface="Courier New"/>
              </a:rPr>
              <a:t>.forEach((a) </a:t>
            </a:r>
            <a:r>
              <a:rPr lang="fr" sz="800">
                <a:solidFill>
                  <a:srgbClr val="0000FF"/>
                </a:solidFill>
                <a:highlight>
                  <a:srgbClr val="FFFFFF"/>
                </a:highlight>
                <a:latin typeface="Courier New"/>
                <a:ea typeface="Courier New"/>
                <a:cs typeface="Courier New"/>
                <a:sym typeface="Courier New"/>
              </a:rPr>
              <a:t>=&gt;</a:t>
            </a:r>
            <a:r>
              <a:rPr lang="fr" sz="800">
                <a:highlight>
                  <a:srgbClr val="FFFFFF"/>
                </a:highlight>
                <a:latin typeface="Courier New"/>
                <a:ea typeface="Courier New"/>
                <a:cs typeface="Courier New"/>
                <a:sym typeface="Courier New"/>
              </a:rPr>
              <a:t> {</a:t>
            </a:r>
            <a:endParaRPr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800">
                <a:highlight>
                  <a:srgbClr val="FFFFFF"/>
                </a:highlight>
                <a:latin typeface="Courier New"/>
                <a:ea typeface="Courier New"/>
                <a:cs typeface="Courier New"/>
                <a:sym typeface="Courier New"/>
              </a:rPr>
              <a:t>     </a:t>
            </a:r>
            <a:r>
              <a:rPr lang="fr" sz="800">
                <a:solidFill>
                  <a:srgbClr val="0000FF"/>
                </a:solidFill>
                <a:highlight>
                  <a:srgbClr val="FFFFFF"/>
                </a:highlight>
                <a:latin typeface="Courier New"/>
                <a:ea typeface="Courier New"/>
                <a:cs typeface="Courier New"/>
                <a:sym typeface="Courier New"/>
              </a:rPr>
              <a:t>const</a:t>
            </a:r>
            <a:r>
              <a:rPr lang="fr" sz="800">
                <a:highlight>
                  <a:srgbClr val="FFFFFF"/>
                </a:highlight>
                <a:latin typeface="Courier New"/>
                <a:ea typeface="Courier New"/>
                <a:cs typeface="Courier New"/>
                <a:sym typeface="Courier New"/>
              </a:rPr>
              <a:t> nouvelAssignment:any = </a:t>
            </a:r>
            <a:r>
              <a:rPr lang="fr" sz="800">
                <a:solidFill>
                  <a:srgbClr val="0000FF"/>
                </a:solidFill>
                <a:highlight>
                  <a:srgbClr val="FFFFFF"/>
                </a:highlight>
                <a:latin typeface="Courier New"/>
                <a:ea typeface="Courier New"/>
                <a:cs typeface="Courier New"/>
                <a:sym typeface="Courier New"/>
              </a:rPr>
              <a:t>new</a:t>
            </a:r>
            <a:r>
              <a:rPr lang="fr" sz="800">
                <a:highlight>
                  <a:srgbClr val="FFFFFF"/>
                </a:highlight>
                <a:latin typeface="Courier New"/>
                <a:ea typeface="Courier New"/>
                <a:cs typeface="Courier New"/>
                <a:sym typeface="Courier New"/>
              </a:rPr>
              <a:t> Assignment();</a:t>
            </a:r>
            <a:endParaRPr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800">
                <a:highlight>
                  <a:srgbClr val="FFFFFF"/>
                </a:highlight>
                <a:latin typeface="Courier New"/>
                <a:ea typeface="Courier New"/>
                <a:cs typeface="Courier New"/>
                <a:sym typeface="Courier New"/>
              </a:rPr>
              <a:t>     nouvelAssignment.id = a.id;</a:t>
            </a:r>
            <a:endParaRPr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800">
                <a:highlight>
                  <a:srgbClr val="FFFFFF"/>
                </a:highlight>
                <a:latin typeface="Courier New"/>
                <a:ea typeface="Courier New"/>
                <a:cs typeface="Courier New"/>
                <a:sym typeface="Courier New"/>
              </a:rPr>
              <a:t>     nouvelAssignment.nom = a.nom;</a:t>
            </a:r>
            <a:endParaRPr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800">
                <a:highlight>
                  <a:srgbClr val="FFFFFF"/>
                </a:highlight>
                <a:latin typeface="Courier New"/>
                <a:ea typeface="Courier New"/>
                <a:cs typeface="Courier New"/>
                <a:sym typeface="Courier New"/>
              </a:rPr>
              <a:t>     nouvelAssignment.dateDeRendu = </a:t>
            </a:r>
            <a:r>
              <a:rPr lang="fr" sz="800">
                <a:solidFill>
                  <a:srgbClr val="0000FF"/>
                </a:solidFill>
                <a:highlight>
                  <a:srgbClr val="FFFFFF"/>
                </a:highlight>
                <a:latin typeface="Courier New"/>
                <a:ea typeface="Courier New"/>
                <a:cs typeface="Courier New"/>
                <a:sym typeface="Courier New"/>
              </a:rPr>
              <a:t>new</a:t>
            </a:r>
            <a:r>
              <a:rPr lang="fr" sz="800">
                <a:highlight>
                  <a:srgbClr val="FFFFFF"/>
                </a:highlight>
                <a:latin typeface="Courier New"/>
                <a:ea typeface="Courier New"/>
                <a:cs typeface="Courier New"/>
                <a:sym typeface="Courier New"/>
              </a:rPr>
              <a:t> Date(a.dateDeRendu);</a:t>
            </a:r>
            <a:endParaRPr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800">
                <a:highlight>
                  <a:srgbClr val="FFFFFF"/>
                </a:highlight>
                <a:latin typeface="Courier New"/>
                <a:ea typeface="Courier New"/>
                <a:cs typeface="Courier New"/>
                <a:sym typeface="Courier New"/>
              </a:rPr>
              <a:t>     nouvelAssignment.rendu = a.rendu;</a:t>
            </a:r>
            <a:endParaRPr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highlight>
                  <a:srgbClr val="FFFFFF"/>
                </a:highlight>
                <a:latin typeface="Courier New"/>
                <a:ea typeface="Courier New"/>
                <a:cs typeface="Courier New"/>
                <a:sym typeface="Courier New"/>
              </a:rPr>
              <a:t>     appelsVersAddAssignment.push(</a:t>
            </a:r>
            <a:r>
              <a:rPr b="1" lang="fr" sz="800">
                <a:solidFill>
                  <a:srgbClr val="0000FF"/>
                </a:solidFill>
                <a:highlight>
                  <a:srgbClr val="FFFFFF"/>
                </a:highlight>
                <a:latin typeface="Courier New"/>
                <a:ea typeface="Courier New"/>
                <a:cs typeface="Courier New"/>
                <a:sym typeface="Courier New"/>
              </a:rPr>
              <a:t>this</a:t>
            </a:r>
            <a:r>
              <a:rPr b="1" lang="fr" sz="800">
                <a:highlight>
                  <a:srgbClr val="FFFFFF"/>
                </a:highlight>
                <a:latin typeface="Courier New"/>
                <a:ea typeface="Courier New"/>
                <a:cs typeface="Courier New"/>
                <a:sym typeface="Courier New"/>
              </a:rPr>
              <a:t>.addAssignment(nouvelAssignment));</a:t>
            </a:r>
            <a:endParaRPr b="1"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800">
                <a:highlight>
                  <a:srgbClr val="FFFFFF"/>
                </a:highlight>
                <a:latin typeface="Courier New"/>
                <a:ea typeface="Courier New"/>
                <a:cs typeface="Courier New"/>
                <a:sym typeface="Courier New"/>
              </a:rPr>
              <a:t>   });</a:t>
            </a:r>
            <a:endParaRPr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800">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return</a:t>
            </a:r>
            <a:r>
              <a:rPr b="1" lang="fr" sz="800">
                <a:highlight>
                  <a:srgbClr val="FFFFFF"/>
                </a:highlight>
                <a:latin typeface="Courier New"/>
                <a:ea typeface="Courier New"/>
                <a:cs typeface="Courier New"/>
                <a:sym typeface="Courier New"/>
              </a:rPr>
              <a:t> forkJoin(appelsVersAddAssignment);</a:t>
            </a:r>
            <a:r>
              <a:rPr lang="fr" sz="800">
                <a:highlight>
                  <a:srgbClr val="FFFFFF"/>
                </a:highlight>
                <a:latin typeface="Courier New"/>
                <a:ea typeface="Courier New"/>
                <a:cs typeface="Courier New"/>
                <a:sym typeface="Courier New"/>
              </a:rPr>
              <a:t> </a:t>
            </a:r>
            <a:r>
              <a:rPr lang="fr" sz="800">
                <a:solidFill>
                  <a:srgbClr val="008000"/>
                </a:solidFill>
                <a:highlight>
                  <a:srgbClr val="FFFFFF"/>
                </a:highlight>
                <a:latin typeface="Courier New"/>
                <a:ea typeface="Courier New"/>
                <a:cs typeface="Courier New"/>
                <a:sym typeface="Courier New"/>
              </a:rPr>
              <a:t>// renvoie un seul Observable pour dire que c'est fini</a:t>
            </a:r>
            <a:endParaRPr sz="8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800">
                <a:highlight>
                  <a:srgbClr val="FFFFFF"/>
                </a:highlight>
                <a:latin typeface="Courier New"/>
                <a:ea typeface="Courier New"/>
                <a:cs typeface="Courier New"/>
                <a:sym typeface="Courier New"/>
              </a:rPr>
              <a:t> }</a:t>
            </a:r>
            <a:endParaRPr sz="1300"/>
          </a:p>
        </p:txBody>
      </p:sp>
      <p:sp>
        <p:nvSpPr>
          <p:cNvPr id="1590" name="Google Shape;1590;p232"/>
          <p:cNvSpPr txBox="1"/>
          <p:nvPr/>
        </p:nvSpPr>
        <p:spPr>
          <a:xfrm>
            <a:off x="5082500" y="1941450"/>
            <a:ext cx="3888600" cy="32631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sz="800">
                <a:highlight>
                  <a:srgbClr val="FFFFFF"/>
                </a:highlight>
                <a:latin typeface="Courier New"/>
                <a:ea typeface="Courier New"/>
                <a:cs typeface="Courier New"/>
                <a:sym typeface="Courier New"/>
              </a:rPr>
              <a:t>// dans le composant principal</a:t>
            </a:r>
            <a:endParaRPr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800">
                <a:highlight>
                  <a:srgbClr val="FFFFFF"/>
                </a:highlight>
                <a:latin typeface="Courier New"/>
                <a:ea typeface="Courier New"/>
                <a:cs typeface="Courier New"/>
                <a:sym typeface="Courier New"/>
              </a:rPr>
              <a:t>peuplerBD() {</a:t>
            </a:r>
            <a:endParaRPr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800">
                <a:highlight>
                  <a:srgbClr val="FFFFFF"/>
                </a:highlight>
                <a:latin typeface="Courier New"/>
                <a:ea typeface="Courier New"/>
                <a:cs typeface="Courier New"/>
                <a:sym typeface="Courier New"/>
              </a:rPr>
              <a:t>   </a:t>
            </a:r>
            <a:r>
              <a:rPr lang="fr" sz="800">
                <a:solidFill>
                  <a:srgbClr val="008000"/>
                </a:solidFill>
                <a:highlight>
                  <a:srgbClr val="FFFFFF"/>
                </a:highlight>
                <a:latin typeface="Courier New"/>
                <a:ea typeface="Courier New"/>
                <a:cs typeface="Courier New"/>
                <a:sym typeface="Courier New"/>
              </a:rPr>
              <a:t>// version naive et simple</a:t>
            </a:r>
            <a:endParaRPr sz="8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800">
                <a:highlight>
                  <a:srgbClr val="FFFFFF"/>
                </a:highlight>
                <a:latin typeface="Courier New"/>
                <a:ea typeface="Courier New"/>
                <a:cs typeface="Courier New"/>
                <a:sym typeface="Courier New"/>
              </a:rPr>
              <a:t>   </a:t>
            </a:r>
            <a:r>
              <a:rPr lang="fr" sz="800">
                <a:solidFill>
                  <a:srgbClr val="008000"/>
                </a:solidFill>
                <a:highlight>
                  <a:srgbClr val="FFFFFF"/>
                </a:highlight>
                <a:latin typeface="Courier New"/>
                <a:ea typeface="Courier New"/>
                <a:cs typeface="Courier New"/>
                <a:sym typeface="Courier New"/>
              </a:rPr>
              <a:t>//this.assignmentsService.peuplerBD();</a:t>
            </a:r>
            <a:endParaRPr sz="8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800">
                <a:highlight>
                  <a:srgbClr val="FFFFFF"/>
                </a:highlight>
                <a:latin typeface="Courier New"/>
                <a:ea typeface="Courier New"/>
                <a:cs typeface="Courier New"/>
                <a:sym typeface="Courier New"/>
              </a:rPr>
              <a:t>   </a:t>
            </a:r>
            <a:r>
              <a:rPr lang="fr" sz="800">
                <a:solidFill>
                  <a:srgbClr val="008000"/>
                </a:solidFill>
                <a:highlight>
                  <a:srgbClr val="FFFFFF"/>
                </a:highlight>
                <a:latin typeface="Courier New"/>
                <a:ea typeface="Courier New"/>
                <a:cs typeface="Courier New"/>
                <a:sym typeface="Courier New"/>
              </a:rPr>
              <a:t>// meilleure version :</a:t>
            </a:r>
            <a:endParaRPr sz="8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800">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this</a:t>
            </a:r>
            <a:r>
              <a:rPr b="1" lang="fr" sz="800">
                <a:highlight>
                  <a:srgbClr val="FFFFFF"/>
                </a:highlight>
                <a:latin typeface="Courier New"/>
                <a:ea typeface="Courier New"/>
                <a:cs typeface="Courier New"/>
                <a:sym typeface="Courier New"/>
              </a:rPr>
              <a:t>.assignmentsService.peuplerBDAvecForkJoin()</a:t>
            </a:r>
            <a:endParaRPr b="1"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highlight>
                  <a:srgbClr val="FFFFFF"/>
                </a:highlight>
                <a:latin typeface="Courier New"/>
                <a:ea typeface="Courier New"/>
                <a:cs typeface="Courier New"/>
                <a:sym typeface="Courier New"/>
              </a:rPr>
              <a:t>     .subscribe(() </a:t>
            </a:r>
            <a:r>
              <a:rPr b="1" lang="fr" sz="800">
                <a:solidFill>
                  <a:srgbClr val="0000FF"/>
                </a:solidFill>
                <a:highlight>
                  <a:srgbClr val="FFFFFF"/>
                </a:highlight>
                <a:latin typeface="Courier New"/>
                <a:ea typeface="Courier New"/>
                <a:cs typeface="Courier New"/>
                <a:sym typeface="Courier New"/>
              </a:rPr>
              <a:t>=&gt;</a:t>
            </a:r>
            <a:r>
              <a:rPr b="1" lang="fr" sz="800">
                <a:highlight>
                  <a:srgbClr val="FFFFFF"/>
                </a:highlight>
                <a:latin typeface="Courier New"/>
                <a:ea typeface="Courier New"/>
                <a:cs typeface="Courier New"/>
                <a:sym typeface="Courier New"/>
              </a:rPr>
              <a:t> {</a:t>
            </a:r>
            <a:endParaRPr b="1"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highlight>
                  <a:srgbClr val="FFFFFF"/>
                </a:highlight>
                <a:latin typeface="Courier New"/>
                <a:ea typeface="Courier New"/>
                <a:cs typeface="Courier New"/>
                <a:sym typeface="Courier New"/>
              </a:rPr>
              <a:t>       console.log(</a:t>
            </a:r>
            <a:r>
              <a:rPr b="1" lang="fr" sz="800">
                <a:solidFill>
                  <a:srgbClr val="A31515"/>
                </a:solidFill>
                <a:highlight>
                  <a:srgbClr val="FFFFFF"/>
                </a:highlight>
                <a:latin typeface="Courier New"/>
                <a:ea typeface="Courier New"/>
                <a:cs typeface="Courier New"/>
                <a:sym typeface="Courier New"/>
              </a:rPr>
              <a:t>"LA BD A ETE PEUPLEE, TOUS LES ASSIGNMENTS AJOUTES</a:t>
            </a:r>
            <a:r>
              <a:rPr b="1" lang="fr" sz="800">
                <a:solidFill>
                  <a:srgbClr val="CD3131"/>
                </a:solidFill>
                <a:highlight>
                  <a:srgbClr val="FFFFFF"/>
                </a:highlight>
                <a:latin typeface="Courier New"/>
                <a:ea typeface="Courier New"/>
                <a:cs typeface="Courier New"/>
                <a:sym typeface="Courier New"/>
              </a:rPr>
              <a:t>,</a:t>
            </a:r>
            <a:endParaRPr b="1" sz="800">
              <a:solidFill>
                <a:srgbClr val="CD313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highlight>
                  <a:srgbClr val="FFFFFF"/>
                </a:highlight>
                <a:latin typeface="Courier New"/>
                <a:ea typeface="Courier New"/>
                <a:cs typeface="Courier New"/>
                <a:sym typeface="Courier New"/>
              </a:rPr>
              <a:t>       ON RE-AFFICHE LA LISTE</a:t>
            </a:r>
            <a:r>
              <a:rPr b="1" lang="fr" sz="800">
                <a:solidFill>
                  <a:srgbClr val="A31515"/>
                </a:solidFill>
                <a:highlight>
                  <a:srgbClr val="FFFFFF"/>
                </a:highlight>
                <a:latin typeface="Courier New"/>
                <a:ea typeface="Courier New"/>
                <a:cs typeface="Courier New"/>
                <a:sym typeface="Courier New"/>
              </a:rPr>
              <a:t>")</a:t>
            </a:r>
            <a:r>
              <a:rPr b="1" lang="fr" sz="800">
                <a:solidFill>
                  <a:srgbClr val="CD3131"/>
                </a:solidFill>
                <a:highlight>
                  <a:srgbClr val="FFFFFF"/>
                </a:highlight>
                <a:latin typeface="Courier New"/>
                <a:ea typeface="Courier New"/>
                <a:cs typeface="Courier New"/>
                <a:sym typeface="Courier New"/>
              </a:rPr>
              <a:t>;</a:t>
            </a:r>
            <a:endParaRPr b="1" sz="800">
              <a:solidFill>
                <a:srgbClr val="CD313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solidFill>
                  <a:srgbClr val="CD3131"/>
                </a:solidFill>
                <a:highlight>
                  <a:srgbClr val="FFFFFF"/>
                </a:highlight>
                <a:latin typeface="Courier New"/>
                <a:ea typeface="Courier New"/>
                <a:cs typeface="Courier New"/>
                <a:sym typeface="Courier New"/>
              </a:rPr>
              <a:t>	// replaceUrl = true = force le refresh, même si</a:t>
            </a:r>
            <a:endParaRPr b="1" sz="800">
              <a:solidFill>
                <a:srgbClr val="CD313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solidFill>
                  <a:srgbClr val="CD3131"/>
                </a:solidFill>
                <a:highlight>
                  <a:srgbClr val="FFFFFF"/>
                </a:highlight>
                <a:latin typeface="Courier New"/>
                <a:ea typeface="Courier New"/>
                <a:cs typeface="Courier New"/>
                <a:sym typeface="Courier New"/>
              </a:rPr>
              <a:t>	// on est déjà sur la page d’accueil</a:t>
            </a:r>
            <a:endParaRPr b="1" sz="800">
              <a:solidFill>
                <a:srgbClr val="CD313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solidFill>
                  <a:srgbClr val="CD3131"/>
                </a:solidFill>
                <a:highlight>
                  <a:srgbClr val="FFFFFF"/>
                </a:highlight>
                <a:latin typeface="Courier New"/>
                <a:ea typeface="Courier New"/>
                <a:cs typeface="Courier New"/>
                <a:sym typeface="Courier New"/>
              </a:rPr>
              <a:t>// Marche plus avec la dernière version d’angular</a:t>
            </a:r>
            <a:endParaRPr b="1" sz="800">
              <a:solidFill>
                <a:srgbClr val="CD313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this</a:t>
            </a:r>
            <a:r>
              <a:rPr b="1" lang="fr" sz="800">
                <a:highlight>
                  <a:srgbClr val="FFFFFF"/>
                </a:highlight>
                <a:latin typeface="Courier New"/>
                <a:ea typeface="Courier New"/>
                <a:cs typeface="Courier New"/>
                <a:sym typeface="Courier New"/>
              </a:rPr>
              <a:t>.router.navigate([</a:t>
            </a:r>
            <a:r>
              <a:rPr b="1" lang="fr" sz="800">
                <a:solidFill>
                  <a:srgbClr val="A31515"/>
                </a:solidFill>
                <a:highlight>
                  <a:srgbClr val="FFFFFF"/>
                </a:highlight>
                <a:latin typeface="Courier New"/>
                <a:ea typeface="Courier New"/>
                <a:cs typeface="Courier New"/>
                <a:sym typeface="Courier New"/>
              </a:rPr>
              <a:t>"/home"</a:t>
            </a:r>
            <a:r>
              <a:rPr b="1" lang="fr" sz="800">
                <a:highlight>
                  <a:srgbClr val="FFFFFF"/>
                </a:highlight>
                <a:latin typeface="Courier New"/>
                <a:ea typeface="Courier New"/>
                <a:cs typeface="Courier New"/>
                <a:sym typeface="Courier New"/>
              </a:rPr>
              <a:t>], {replaceUrl:</a:t>
            </a:r>
            <a:r>
              <a:rPr b="1" lang="fr" sz="800">
                <a:solidFill>
                  <a:srgbClr val="0000FF"/>
                </a:solidFill>
                <a:highlight>
                  <a:srgbClr val="FFFFFF"/>
                </a:highlight>
                <a:latin typeface="Courier New"/>
                <a:ea typeface="Courier New"/>
                <a:cs typeface="Courier New"/>
                <a:sym typeface="Courier New"/>
              </a:rPr>
              <a:t>true</a:t>
            </a:r>
            <a:r>
              <a:rPr b="1" lang="fr" sz="800">
                <a:highlight>
                  <a:srgbClr val="FFFFFF"/>
                </a:highlight>
                <a:latin typeface="Courier New"/>
                <a:ea typeface="Courier New"/>
                <a:cs typeface="Courier New"/>
                <a:sym typeface="Courier New"/>
              </a:rPr>
              <a:t>});</a:t>
            </a:r>
            <a:endParaRPr b="1"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highlight>
                  <a:srgbClr val="FFFFFF"/>
                </a:highlight>
                <a:latin typeface="Courier New"/>
                <a:ea typeface="Courier New"/>
                <a:cs typeface="Courier New"/>
                <a:sym typeface="Courier New"/>
              </a:rPr>
              <a:t>     })</a:t>
            </a:r>
            <a:endParaRPr b="1"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800">
                <a:highlight>
                  <a:srgbClr val="FFFFFF"/>
                </a:highlight>
                <a:latin typeface="Courier New"/>
                <a:ea typeface="Courier New"/>
                <a:cs typeface="Courier New"/>
                <a:sym typeface="Courier New"/>
              </a:rPr>
              <a:t> }</a:t>
            </a:r>
            <a:endParaRPr sz="1300"/>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2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Deuxième étape : modification du back-end pour gérer la pagination</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2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va modifier le back-end pour utiliser la pagination</a:t>
            </a:r>
            <a:endParaRPr/>
          </a:p>
        </p:txBody>
      </p:sp>
      <p:sp>
        <p:nvSpPr>
          <p:cNvPr id="1601" name="Google Shape;1601;p234"/>
          <p:cNvSpPr txBox="1"/>
          <p:nvPr>
            <p:ph idx="1" type="body"/>
          </p:nvPr>
        </p:nvSpPr>
        <p:spPr>
          <a:xfrm>
            <a:off x="311700" y="1152475"/>
            <a:ext cx="8520600" cy="38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va utiliser le plugin Mongoose </a:t>
            </a:r>
            <a:r>
              <a:rPr lang="fr" u="sng">
                <a:solidFill>
                  <a:schemeClr val="hlink"/>
                </a:solidFill>
                <a:hlinkClick r:id="rId3"/>
              </a:rPr>
              <a:t>Aggregate </a:t>
            </a:r>
            <a:r>
              <a:rPr lang="fr" u="sng">
                <a:solidFill>
                  <a:schemeClr val="hlink"/>
                </a:solidFill>
                <a:hlinkClick r:id="rId4"/>
              </a:rPr>
              <a:t>Paginate V2</a:t>
            </a:r>
            <a:r>
              <a:rPr lang="fr"/>
              <a:t> (faites </a:t>
            </a:r>
            <a:r>
              <a:rPr b="1" lang="fr">
                <a:solidFill>
                  <a:srgbClr val="FFFFFF"/>
                </a:solidFill>
                <a:latin typeface="Courier New"/>
                <a:ea typeface="Courier New"/>
                <a:cs typeface="Courier New"/>
                <a:sym typeface="Courier New"/>
              </a:rPr>
              <a:t>npm install --save mongoose-aggregate-paginate-v2</a:t>
            </a:r>
            <a:r>
              <a:rPr lang="fr"/>
              <a:t>) dans le dossier </a:t>
            </a:r>
            <a:r>
              <a:rPr b="1" lang="fr">
                <a:solidFill>
                  <a:schemeClr val="dk1"/>
                </a:solidFill>
                <a:latin typeface="Courier New"/>
                <a:ea typeface="Courier New"/>
                <a:cs typeface="Courier New"/>
                <a:sym typeface="Courier New"/>
              </a:rPr>
              <a:t>api</a:t>
            </a:r>
            <a:r>
              <a:rPr lang="fr"/>
              <a:t> pour ajouter le plugin au projet!</a:t>
            </a:r>
            <a:endParaRPr/>
          </a:p>
          <a:p>
            <a:pPr indent="0" lvl="0" marL="0" rtl="0" algn="l">
              <a:spcBef>
                <a:spcPts val="1600"/>
              </a:spcBef>
              <a:spcAft>
                <a:spcPts val="0"/>
              </a:spcAft>
              <a:buNone/>
            </a:pPr>
            <a:r>
              <a:rPr lang="fr"/>
              <a:t>Très peu de modifications sont requises.</a:t>
            </a:r>
            <a:endParaRPr/>
          </a:p>
          <a:p>
            <a:pPr indent="0" lvl="0" marL="0" rtl="0" algn="l">
              <a:spcBef>
                <a:spcPts val="1600"/>
              </a:spcBef>
              <a:spcAft>
                <a:spcPts val="0"/>
              </a:spcAft>
              <a:buNone/>
            </a:pPr>
            <a:r>
              <a:rPr lang="fr"/>
              <a:t>Dans la déclaration du modèle Mongoose : </a:t>
            </a:r>
            <a:br>
              <a:rPr lang="fr"/>
            </a:br>
            <a:r>
              <a:rPr lang="fr"/>
              <a:t>deux lignes à ajouter !</a:t>
            </a:r>
            <a:endParaRPr/>
          </a:p>
          <a:p>
            <a:pPr indent="0" lvl="0" marL="0" rtl="0" algn="l">
              <a:spcBef>
                <a:spcPts val="1600"/>
              </a:spcBef>
              <a:spcAft>
                <a:spcPts val="1600"/>
              </a:spcAft>
              <a:buNone/>
            </a:pPr>
            <a:r>
              <a:t/>
            </a:r>
            <a:endParaRPr b="1" sz="1600"/>
          </a:p>
        </p:txBody>
      </p:sp>
      <p:sp>
        <p:nvSpPr>
          <p:cNvPr id="1602" name="Google Shape;1602;p234"/>
          <p:cNvSpPr txBox="1"/>
          <p:nvPr/>
        </p:nvSpPr>
        <p:spPr>
          <a:xfrm>
            <a:off x="4972675" y="2656600"/>
            <a:ext cx="3797700" cy="22320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sz="700">
                <a:solidFill>
                  <a:srgbClr val="0000FF"/>
                </a:solidFill>
                <a:highlight>
                  <a:srgbClr val="FFFFFF"/>
                </a:highlight>
                <a:latin typeface="Courier New"/>
                <a:ea typeface="Courier New"/>
                <a:cs typeface="Courier New"/>
                <a:sym typeface="Courier New"/>
              </a:rPr>
              <a:t>let</a:t>
            </a:r>
            <a:r>
              <a:rPr lang="fr" sz="700">
                <a:highlight>
                  <a:srgbClr val="FFFFFF"/>
                </a:highlight>
                <a:latin typeface="Courier New"/>
                <a:ea typeface="Courier New"/>
                <a:cs typeface="Courier New"/>
                <a:sym typeface="Courier New"/>
              </a:rPr>
              <a:t> mongoose = require(</a:t>
            </a:r>
            <a:r>
              <a:rPr lang="fr" sz="700">
                <a:solidFill>
                  <a:srgbClr val="A31515"/>
                </a:solidFill>
                <a:highlight>
                  <a:srgbClr val="FFFFFF"/>
                </a:highlight>
                <a:latin typeface="Courier New"/>
                <a:ea typeface="Courier New"/>
                <a:cs typeface="Courier New"/>
                <a:sym typeface="Courier New"/>
              </a:rPr>
              <a:t>"mongoose"</a:t>
            </a:r>
            <a:r>
              <a:rPr lang="fr" sz="700">
                <a:highlight>
                  <a:srgbClr val="FFFFFF"/>
                </a:highlight>
                <a:latin typeface="Courier New"/>
                <a:ea typeface="Courier New"/>
                <a:cs typeface="Courier New"/>
                <a:sym typeface="Courier New"/>
              </a:rPr>
              <a:t>);</a:t>
            </a:r>
            <a:endParaRPr sz="7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700">
                <a:solidFill>
                  <a:srgbClr val="0000FF"/>
                </a:solidFill>
                <a:highlight>
                  <a:srgbClr val="FFFFFF"/>
                </a:highlight>
                <a:latin typeface="Courier New"/>
                <a:ea typeface="Courier New"/>
                <a:cs typeface="Courier New"/>
                <a:sym typeface="Courier New"/>
              </a:rPr>
              <a:t>var</a:t>
            </a:r>
            <a:r>
              <a:rPr b="1" lang="fr" sz="700">
                <a:highlight>
                  <a:srgbClr val="FFFFFF"/>
                </a:highlight>
                <a:latin typeface="Courier New"/>
                <a:ea typeface="Courier New"/>
                <a:cs typeface="Courier New"/>
                <a:sym typeface="Courier New"/>
              </a:rPr>
              <a:t> aggregatePaginate = require(</a:t>
            </a:r>
            <a:r>
              <a:rPr b="1" lang="fr" sz="700">
                <a:solidFill>
                  <a:srgbClr val="A31515"/>
                </a:solidFill>
                <a:highlight>
                  <a:srgbClr val="FFFFFF"/>
                </a:highlight>
                <a:latin typeface="Courier New"/>
                <a:ea typeface="Courier New"/>
                <a:cs typeface="Courier New"/>
                <a:sym typeface="Courier New"/>
              </a:rPr>
              <a:t>"mongoose-aggregate-paginate-v2"</a:t>
            </a:r>
            <a:r>
              <a:rPr b="1" lang="fr" sz="700">
                <a:highlight>
                  <a:srgbClr val="FFFFFF"/>
                </a:highlight>
                <a:latin typeface="Courier New"/>
                <a:ea typeface="Courier New"/>
                <a:cs typeface="Courier New"/>
                <a:sym typeface="Courier New"/>
              </a:rPr>
              <a:t>);</a:t>
            </a:r>
            <a:endParaRPr b="1" sz="7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700">
                <a:solidFill>
                  <a:srgbClr val="0000FF"/>
                </a:solidFill>
                <a:highlight>
                  <a:srgbClr val="FFFFFF"/>
                </a:highlight>
                <a:latin typeface="Courier New"/>
                <a:ea typeface="Courier New"/>
                <a:cs typeface="Courier New"/>
                <a:sym typeface="Courier New"/>
              </a:rPr>
              <a:t>let</a:t>
            </a:r>
            <a:r>
              <a:rPr lang="fr" sz="700">
                <a:highlight>
                  <a:srgbClr val="FFFFFF"/>
                </a:highlight>
                <a:latin typeface="Courier New"/>
                <a:ea typeface="Courier New"/>
                <a:cs typeface="Courier New"/>
                <a:sym typeface="Courier New"/>
              </a:rPr>
              <a:t> Schema = mongoose.Schema;</a:t>
            </a:r>
            <a:endParaRPr sz="7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7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700">
                <a:solidFill>
                  <a:srgbClr val="0000FF"/>
                </a:solidFill>
                <a:highlight>
                  <a:srgbClr val="FFFFFF"/>
                </a:highlight>
                <a:latin typeface="Courier New"/>
                <a:ea typeface="Courier New"/>
                <a:cs typeface="Courier New"/>
                <a:sym typeface="Courier New"/>
              </a:rPr>
              <a:t>let</a:t>
            </a:r>
            <a:r>
              <a:rPr lang="fr" sz="700">
                <a:highlight>
                  <a:srgbClr val="FFFFFF"/>
                </a:highlight>
                <a:latin typeface="Courier New"/>
                <a:ea typeface="Courier New"/>
                <a:cs typeface="Courier New"/>
                <a:sym typeface="Courier New"/>
              </a:rPr>
              <a:t> AssignmentSchema = Schema({</a:t>
            </a:r>
            <a:endParaRPr sz="7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700">
                <a:highlight>
                  <a:srgbClr val="FFFFFF"/>
                </a:highlight>
                <a:latin typeface="Courier New"/>
                <a:ea typeface="Courier New"/>
                <a:cs typeface="Courier New"/>
                <a:sym typeface="Courier New"/>
              </a:rPr>
              <a:t> id: Number,</a:t>
            </a:r>
            <a:endParaRPr sz="7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700">
                <a:highlight>
                  <a:srgbClr val="FFFFFF"/>
                </a:highlight>
                <a:latin typeface="Courier New"/>
                <a:ea typeface="Courier New"/>
                <a:cs typeface="Courier New"/>
                <a:sym typeface="Courier New"/>
              </a:rPr>
              <a:t> dateDeRendu: Date,</a:t>
            </a:r>
            <a:endParaRPr sz="7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700">
                <a:highlight>
                  <a:srgbClr val="FFFFFF"/>
                </a:highlight>
                <a:latin typeface="Courier New"/>
                <a:ea typeface="Courier New"/>
                <a:cs typeface="Courier New"/>
                <a:sym typeface="Courier New"/>
              </a:rPr>
              <a:t> nom: String,</a:t>
            </a:r>
            <a:endParaRPr sz="7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700">
                <a:highlight>
                  <a:srgbClr val="FFFFFF"/>
                </a:highlight>
                <a:latin typeface="Courier New"/>
                <a:ea typeface="Courier New"/>
                <a:cs typeface="Courier New"/>
                <a:sym typeface="Courier New"/>
              </a:rPr>
              <a:t> rendu: Boolean,</a:t>
            </a:r>
            <a:endParaRPr sz="7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700">
                <a:highlight>
                  <a:srgbClr val="FFFFFF"/>
                </a:highlight>
                <a:latin typeface="Courier New"/>
                <a:ea typeface="Courier New"/>
                <a:cs typeface="Courier New"/>
                <a:sym typeface="Courier New"/>
              </a:rPr>
              <a:t>});</a:t>
            </a:r>
            <a:endParaRPr sz="7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700">
                <a:highlight>
                  <a:srgbClr val="FFFFFF"/>
                </a:highlight>
                <a:latin typeface="Courier New"/>
                <a:ea typeface="Courier New"/>
                <a:cs typeface="Courier New"/>
                <a:sym typeface="Courier New"/>
              </a:rPr>
              <a:t>AssignmentSchema.plugin(aggregatePaginate);</a:t>
            </a:r>
            <a:endParaRPr b="1" sz="7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700">
                <a:solidFill>
                  <a:srgbClr val="008000"/>
                </a:solidFill>
                <a:highlight>
                  <a:srgbClr val="FFFFFF"/>
                </a:highlight>
                <a:latin typeface="Courier New"/>
                <a:ea typeface="Courier New"/>
                <a:cs typeface="Courier New"/>
                <a:sym typeface="Courier New"/>
              </a:rPr>
              <a:t>// C'est à travers ce modèle Mongoose qu'on pourra faire le CRUD</a:t>
            </a:r>
            <a:endParaRPr sz="7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700">
                <a:highlight>
                  <a:srgbClr val="FFFFFF"/>
                </a:highlight>
                <a:latin typeface="Courier New"/>
                <a:ea typeface="Courier New"/>
                <a:cs typeface="Courier New"/>
                <a:sym typeface="Courier New"/>
              </a:rPr>
              <a:t>module.exports = mongoose.model(</a:t>
            </a:r>
            <a:r>
              <a:rPr lang="fr" sz="700">
                <a:solidFill>
                  <a:srgbClr val="A31515"/>
                </a:solidFill>
                <a:highlight>
                  <a:srgbClr val="FFFFFF"/>
                </a:highlight>
                <a:latin typeface="Courier New"/>
                <a:ea typeface="Courier New"/>
                <a:cs typeface="Courier New"/>
                <a:sym typeface="Courier New"/>
              </a:rPr>
              <a:t>"Assignment"</a:t>
            </a:r>
            <a:r>
              <a:rPr lang="fr" sz="700">
                <a:highlight>
                  <a:srgbClr val="FFFFFF"/>
                </a:highlight>
                <a:latin typeface="Courier New"/>
                <a:ea typeface="Courier New"/>
                <a:cs typeface="Courier New"/>
                <a:sym typeface="Courier New"/>
              </a:rPr>
              <a:t>, AssignmentSchema);</a:t>
            </a:r>
            <a:endParaRPr sz="700">
              <a:highlight>
                <a:srgbClr val="FFFFFF"/>
              </a:highlight>
              <a:latin typeface="Courier New"/>
              <a:ea typeface="Courier New"/>
              <a:cs typeface="Courier New"/>
              <a:sym typeface="Courier New"/>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2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va modifier le back-end pour utiliser la pagination</a:t>
            </a:r>
            <a:endParaRPr/>
          </a:p>
        </p:txBody>
      </p:sp>
      <p:sp>
        <p:nvSpPr>
          <p:cNvPr id="1608" name="Google Shape;1608;p235"/>
          <p:cNvSpPr txBox="1"/>
          <p:nvPr>
            <p:ph idx="1" type="body"/>
          </p:nvPr>
        </p:nvSpPr>
        <p:spPr>
          <a:xfrm>
            <a:off x="311700" y="1152475"/>
            <a:ext cx="8520600" cy="3877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fr"/>
              <a:t>Et on modifie l’implémentation de la route pour obtenir plusieurs assignments :</a:t>
            </a:r>
            <a:endParaRPr/>
          </a:p>
          <a:p>
            <a:pPr indent="0" lvl="0" marL="0" marR="0" rtl="0" algn="l">
              <a:lnSpc>
                <a:spcPct val="115000"/>
              </a:lnSpc>
              <a:spcBef>
                <a:spcPts val="1600"/>
              </a:spcBef>
              <a:spcAft>
                <a:spcPts val="1600"/>
              </a:spcAft>
              <a:buNone/>
            </a:pPr>
            <a:r>
              <a:t/>
            </a:r>
            <a:endParaRPr/>
          </a:p>
        </p:txBody>
      </p:sp>
      <p:sp>
        <p:nvSpPr>
          <p:cNvPr id="1609" name="Google Shape;1609;p235"/>
          <p:cNvSpPr txBox="1"/>
          <p:nvPr/>
        </p:nvSpPr>
        <p:spPr>
          <a:xfrm>
            <a:off x="339850" y="1559400"/>
            <a:ext cx="4869000" cy="34401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fr" sz="900">
                <a:solidFill>
                  <a:srgbClr val="008000"/>
                </a:solidFill>
                <a:highlight>
                  <a:srgbClr val="FFFFFF"/>
                </a:highlight>
                <a:latin typeface="Courier New"/>
                <a:ea typeface="Courier New"/>
                <a:cs typeface="Courier New"/>
                <a:sym typeface="Courier New"/>
              </a:rPr>
              <a:t>// Récupérer tous les assignments (GET)</a:t>
            </a:r>
            <a:endParaRPr sz="9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900">
                <a:solidFill>
                  <a:srgbClr val="0000FF"/>
                </a:solidFill>
                <a:highlight>
                  <a:srgbClr val="FFFFFF"/>
                </a:highlight>
                <a:latin typeface="Courier New"/>
                <a:ea typeface="Courier New"/>
                <a:cs typeface="Courier New"/>
                <a:sym typeface="Courier New"/>
              </a:rPr>
              <a:t>function</a:t>
            </a:r>
            <a:r>
              <a:rPr lang="fr" sz="900">
                <a:highlight>
                  <a:srgbClr val="FFFFFF"/>
                </a:highlight>
                <a:latin typeface="Courier New"/>
                <a:ea typeface="Courier New"/>
                <a:cs typeface="Courier New"/>
                <a:sym typeface="Courier New"/>
              </a:rPr>
              <a:t> getAssignments(req, res) {</a:t>
            </a:r>
            <a:endParaRPr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highlight>
                  <a:srgbClr val="FFFFFF"/>
                </a:highlight>
                <a:latin typeface="Courier New"/>
                <a:ea typeface="Courier New"/>
                <a:cs typeface="Courier New"/>
                <a:sym typeface="Courier New"/>
              </a:rPr>
              <a:t> </a:t>
            </a:r>
            <a:r>
              <a:rPr b="1" lang="fr" sz="900">
                <a:solidFill>
                  <a:srgbClr val="0000FF"/>
                </a:solidFill>
                <a:highlight>
                  <a:srgbClr val="FFFFFF"/>
                </a:highlight>
                <a:latin typeface="Courier New"/>
                <a:ea typeface="Courier New"/>
                <a:cs typeface="Courier New"/>
                <a:sym typeface="Courier New"/>
              </a:rPr>
              <a:t>var</a:t>
            </a:r>
            <a:r>
              <a:rPr b="1" lang="fr" sz="900">
                <a:highlight>
                  <a:srgbClr val="FFFFFF"/>
                </a:highlight>
                <a:latin typeface="Courier New"/>
                <a:ea typeface="Courier New"/>
                <a:cs typeface="Courier New"/>
                <a:sym typeface="Courier New"/>
              </a:rPr>
              <a:t> aggregateQuery = Assignment.aggregate();</a:t>
            </a:r>
            <a:endParaRPr b="1"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900">
                <a:highlight>
                  <a:srgbClr val="FFFFFF"/>
                </a:highlight>
                <a:latin typeface="Courier New"/>
                <a:ea typeface="Courier New"/>
                <a:cs typeface="Courier New"/>
                <a:sym typeface="Courier New"/>
              </a:rPr>
              <a:t> Assignment.</a:t>
            </a:r>
            <a:r>
              <a:rPr b="1" lang="fr" sz="900">
                <a:highlight>
                  <a:srgbClr val="FFFFFF"/>
                </a:highlight>
                <a:latin typeface="Courier New"/>
                <a:ea typeface="Courier New"/>
                <a:cs typeface="Courier New"/>
                <a:sym typeface="Courier New"/>
              </a:rPr>
              <a:t>aggregatePaginate(aggregateQuery,</a:t>
            </a:r>
            <a:endParaRPr b="1"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highlight>
                  <a:srgbClr val="FFFFFF"/>
                </a:highlight>
                <a:latin typeface="Courier New"/>
                <a:ea typeface="Courier New"/>
                <a:cs typeface="Courier New"/>
                <a:sym typeface="Courier New"/>
              </a:rPr>
              <a:t>   {</a:t>
            </a:r>
            <a:endParaRPr b="1"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highlight>
                  <a:srgbClr val="FFFFFF"/>
                </a:highlight>
                <a:latin typeface="Courier New"/>
                <a:ea typeface="Courier New"/>
                <a:cs typeface="Courier New"/>
                <a:sym typeface="Courier New"/>
              </a:rPr>
              <a:t>     page: parseInt(</a:t>
            </a:r>
            <a:r>
              <a:rPr b="1" lang="fr" sz="900">
                <a:solidFill>
                  <a:srgbClr val="FF0000"/>
                </a:solidFill>
                <a:highlight>
                  <a:srgbClr val="FFFFFF"/>
                </a:highlight>
                <a:latin typeface="Courier New"/>
                <a:ea typeface="Courier New"/>
                <a:cs typeface="Courier New"/>
                <a:sym typeface="Courier New"/>
              </a:rPr>
              <a:t>req.query.page</a:t>
            </a:r>
            <a:r>
              <a:rPr b="1" lang="fr" sz="900">
                <a:highlight>
                  <a:srgbClr val="FFFFFF"/>
                </a:highlight>
                <a:latin typeface="Courier New"/>
                <a:ea typeface="Courier New"/>
                <a:cs typeface="Courier New"/>
                <a:sym typeface="Courier New"/>
              </a:rPr>
              <a:t>) || </a:t>
            </a:r>
            <a:r>
              <a:rPr b="1" lang="fr" sz="900">
                <a:solidFill>
                  <a:srgbClr val="098658"/>
                </a:solidFill>
                <a:highlight>
                  <a:srgbClr val="FFFFFF"/>
                </a:highlight>
                <a:latin typeface="Courier New"/>
                <a:ea typeface="Courier New"/>
                <a:cs typeface="Courier New"/>
                <a:sym typeface="Courier New"/>
              </a:rPr>
              <a:t>1</a:t>
            </a:r>
            <a:r>
              <a:rPr b="1" lang="fr" sz="900">
                <a:highlight>
                  <a:srgbClr val="FFFFFF"/>
                </a:highlight>
                <a:latin typeface="Courier New"/>
                <a:ea typeface="Courier New"/>
                <a:cs typeface="Courier New"/>
                <a:sym typeface="Courier New"/>
              </a:rPr>
              <a:t>,</a:t>
            </a:r>
            <a:endParaRPr b="1"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highlight>
                  <a:srgbClr val="FFFFFF"/>
                </a:highlight>
                <a:latin typeface="Courier New"/>
                <a:ea typeface="Courier New"/>
                <a:cs typeface="Courier New"/>
                <a:sym typeface="Courier New"/>
              </a:rPr>
              <a:t>     limit: parseInt(</a:t>
            </a:r>
            <a:r>
              <a:rPr b="1" lang="fr" sz="900">
                <a:solidFill>
                  <a:srgbClr val="FF0000"/>
                </a:solidFill>
                <a:highlight>
                  <a:srgbClr val="FFFFFF"/>
                </a:highlight>
                <a:latin typeface="Courier New"/>
                <a:ea typeface="Courier New"/>
                <a:cs typeface="Courier New"/>
                <a:sym typeface="Courier New"/>
              </a:rPr>
              <a:t>req.query.limit</a:t>
            </a:r>
            <a:r>
              <a:rPr b="1" lang="fr" sz="900">
                <a:highlight>
                  <a:srgbClr val="FFFFFF"/>
                </a:highlight>
                <a:latin typeface="Courier New"/>
                <a:ea typeface="Courier New"/>
                <a:cs typeface="Courier New"/>
                <a:sym typeface="Courier New"/>
              </a:rPr>
              <a:t>) || </a:t>
            </a:r>
            <a:r>
              <a:rPr b="1" lang="fr" sz="900">
                <a:solidFill>
                  <a:srgbClr val="098658"/>
                </a:solidFill>
                <a:highlight>
                  <a:srgbClr val="FFFFFF"/>
                </a:highlight>
                <a:latin typeface="Courier New"/>
                <a:ea typeface="Courier New"/>
                <a:cs typeface="Courier New"/>
                <a:sym typeface="Courier New"/>
              </a:rPr>
              <a:t>10</a:t>
            </a:r>
            <a:r>
              <a:rPr b="1" lang="fr" sz="900">
                <a:highlight>
                  <a:srgbClr val="FFFFFF"/>
                </a:highlight>
                <a:latin typeface="Courier New"/>
                <a:ea typeface="Courier New"/>
                <a:cs typeface="Courier New"/>
                <a:sym typeface="Courier New"/>
              </a:rPr>
              <a:t>,</a:t>
            </a:r>
            <a:endParaRPr b="1"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highlight>
                  <a:srgbClr val="FFFFFF"/>
                </a:highlight>
                <a:latin typeface="Courier New"/>
                <a:ea typeface="Courier New"/>
                <a:cs typeface="Courier New"/>
                <a:sym typeface="Courier New"/>
              </a:rPr>
              <a:t>   },</a:t>
            </a:r>
            <a:endParaRPr b="1"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900">
                <a:highlight>
                  <a:srgbClr val="FFFFFF"/>
                </a:highlight>
                <a:latin typeface="Courier New"/>
                <a:ea typeface="Courier New"/>
                <a:cs typeface="Courier New"/>
                <a:sym typeface="Courier New"/>
              </a:rPr>
              <a:t>   (err, assignments) </a:t>
            </a:r>
            <a:r>
              <a:rPr lang="fr" sz="900">
                <a:solidFill>
                  <a:srgbClr val="0000FF"/>
                </a:solidFill>
                <a:highlight>
                  <a:srgbClr val="FFFFFF"/>
                </a:highlight>
                <a:latin typeface="Courier New"/>
                <a:ea typeface="Courier New"/>
                <a:cs typeface="Courier New"/>
                <a:sym typeface="Courier New"/>
              </a:rPr>
              <a:t>=&gt;</a:t>
            </a:r>
            <a:r>
              <a:rPr lang="fr" sz="900">
                <a:highlight>
                  <a:srgbClr val="FFFFFF"/>
                </a:highlight>
                <a:latin typeface="Courier New"/>
                <a:ea typeface="Courier New"/>
                <a:cs typeface="Courier New"/>
                <a:sym typeface="Courier New"/>
              </a:rPr>
              <a:t> {</a:t>
            </a:r>
            <a:endParaRPr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900">
                <a:highlight>
                  <a:srgbClr val="FFFFFF"/>
                </a:highlight>
                <a:latin typeface="Courier New"/>
                <a:ea typeface="Courier New"/>
                <a:cs typeface="Courier New"/>
                <a:sym typeface="Courier New"/>
              </a:rPr>
              <a:t>     </a:t>
            </a:r>
            <a:r>
              <a:rPr lang="fr" sz="900">
                <a:solidFill>
                  <a:srgbClr val="0000FF"/>
                </a:solidFill>
                <a:highlight>
                  <a:srgbClr val="FFFFFF"/>
                </a:highlight>
                <a:latin typeface="Courier New"/>
                <a:ea typeface="Courier New"/>
                <a:cs typeface="Courier New"/>
                <a:sym typeface="Courier New"/>
              </a:rPr>
              <a:t>if</a:t>
            </a:r>
            <a:r>
              <a:rPr lang="fr" sz="900">
                <a:highlight>
                  <a:srgbClr val="FFFFFF"/>
                </a:highlight>
                <a:latin typeface="Courier New"/>
                <a:ea typeface="Courier New"/>
                <a:cs typeface="Courier New"/>
                <a:sym typeface="Courier New"/>
              </a:rPr>
              <a:t> (err) {</a:t>
            </a:r>
            <a:endParaRPr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900">
                <a:highlight>
                  <a:srgbClr val="FFFFFF"/>
                </a:highlight>
                <a:latin typeface="Courier New"/>
                <a:ea typeface="Courier New"/>
                <a:cs typeface="Courier New"/>
                <a:sym typeface="Courier New"/>
              </a:rPr>
              <a:t>       res.send(err);</a:t>
            </a:r>
            <a:endParaRPr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900">
                <a:highlight>
                  <a:srgbClr val="FFFFFF"/>
                </a:highlight>
                <a:latin typeface="Courier New"/>
                <a:ea typeface="Courier New"/>
                <a:cs typeface="Courier New"/>
                <a:sym typeface="Courier New"/>
              </a:rPr>
              <a:t>     }</a:t>
            </a:r>
            <a:endParaRPr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900">
                <a:highlight>
                  <a:srgbClr val="FFFFFF"/>
                </a:highlight>
                <a:latin typeface="Courier New"/>
                <a:ea typeface="Courier New"/>
                <a:cs typeface="Courier New"/>
                <a:sym typeface="Courier New"/>
              </a:rPr>
              <a:t>     res.send(assignments);</a:t>
            </a:r>
            <a:endParaRPr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900">
                <a:highlight>
                  <a:srgbClr val="FFFFFF"/>
                </a:highlight>
                <a:latin typeface="Courier New"/>
                <a:ea typeface="Courier New"/>
                <a:cs typeface="Courier New"/>
                <a:sym typeface="Courier New"/>
              </a:rPr>
              <a:t>   }</a:t>
            </a:r>
            <a:endParaRPr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900">
                <a:highlight>
                  <a:srgbClr val="FFFFFF"/>
                </a:highlight>
                <a:latin typeface="Courier New"/>
                <a:ea typeface="Courier New"/>
                <a:cs typeface="Courier New"/>
                <a:sym typeface="Courier New"/>
              </a:rPr>
              <a:t> );</a:t>
            </a:r>
            <a:endParaRPr sz="9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900">
                <a:highlight>
                  <a:srgbClr val="FFFFFF"/>
                </a:highlight>
                <a:latin typeface="Courier New"/>
                <a:ea typeface="Courier New"/>
                <a:cs typeface="Courier New"/>
                <a:sym typeface="Courier New"/>
              </a:rPr>
              <a:t>}</a:t>
            </a:r>
            <a:endParaRPr/>
          </a:p>
        </p:txBody>
      </p:sp>
      <p:sp>
        <p:nvSpPr>
          <p:cNvPr id="1610" name="Google Shape;1610;p235"/>
          <p:cNvSpPr txBox="1"/>
          <p:nvPr/>
        </p:nvSpPr>
        <p:spPr>
          <a:xfrm>
            <a:off x="5411450" y="1905775"/>
            <a:ext cx="3463800" cy="20550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600"/>
              </a:spcAft>
              <a:buNone/>
            </a:pPr>
            <a:r>
              <a:rPr lang="fr" sz="1800">
                <a:solidFill>
                  <a:schemeClr val="lt2"/>
                </a:solidFill>
              </a:rPr>
              <a:t>On va devoir passer en paramètres dans l’URL, sous forme de “queries”, la </a:t>
            </a:r>
            <a:r>
              <a:rPr b="1" lang="fr" sz="1800">
                <a:solidFill>
                  <a:srgbClr val="FFFFFF"/>
                </a:solidFill>
                <a:latin typeface="Courier New"/>
                <a:ea typeface="Courier New"/>
                <a:cs typeface="Courier New"/>
                <a:sym typeface="Courier New"/>
              </a:rPr>
              <a:t>page</a:t>
            </a:r>
            <a:r>
              <a:rPr lang="fr" sz="1800">
                <a:solidFill>
                  <a:schemeClr val="lt2"/>
                </a:solidFill>
              </a:rPr>
              <a:t> demandée et le nombre d’assignments demandés (</a:t>
            </a:r>
            <a:r>
              <a:rPr b="1" lang="fr" sz="1800">
                <a:solidFill>
                  <a:srgbClr val="FFFFFF"/>
                </a:solidFill>
                <a:latin typeface="Courier New"/>
                <a:ea typeface="Courier New"/>
                <a:cs typeface="Courier New"/>
                <a:sym typeface="Courier New"/>
              </a:rPr>
              <a:t>limit</a:t>
            </a:r>
            <a:r>
              <a:rPr lang="fr" sz="1800">
                <a:solidFill>
                  <a:schemeClr val="lt2"/>
                </a:solidFill>
              </a:rPr>
              <a:t>) </a:t>
            </a:r>
            <a:endParaRPr sz="1800">
              <a:solidFill>
                <a:schemeClr val="lt2"/>
              </a:solidFill>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236"/>
          <p:cNvSpPr txBox="1"/>
          <p:nvPr>
            <p:ph type="title"/>
          </p:nvPr>
        </p:nvSpPr>
        <p:spPr>
          <a:xfrm>
            <a:off x="311700" y="445025"/>
            <a:ext cx="418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500"/>
              <a:t>Une requête envoyée sur </a:t>
            </a:r>
            <a:r>
              <a:rPr lang="fr" sz="2500" u="sng">
                <a:solidFill>
                  <a:schemeClr val="hlink"/>
                </a:solidFill>
                <a:hlinkClick r:id="rId3"/>
              </a:rPr>
              <a:t>http://localhost:8010/api/assignments</a:t>
            </a:r>
            <a:r>
              <a:rPr lang="fr" sz="2500"/>
              <a:t> renvoie maintenant</a:t>
            </a:r>
            <a:endParaRPr sz="2500"/>
          </a:p>
        </p:txBody>
      </p:sp>
      <p:pic>
        <p:nvPicPr>
          <p:cNvPr id="1616" name="Google Shape;1616;p236"/>
          <p:cNvPicPr preferRelativeResize="0"/>
          <p:nvPr/>
        </p:nvPicPr>
        <p:blipFill>
          <a:blip r:embed="rId4">
            <a:alphaModFix/>
          </a:blip>
          <a:stretch>
            <a:fillRect/>
          </a:stretch>
        </p:blipFill>
        <p:spPr>
          <a:xfrm>
            <a:off x="579221" y="2102271"/>
            <a:ext cx="3100325" cy="2817900"/>
          </a:xfrm>
          <a:prstGeom prst="rect">
            <a:avLst/>
          </a:prstGeom>
          <a:noFill/>
          <a:ln>
            <a:noFill/>
          </a:ln>
        </p:spPr>
      </p:pic>
      <p:pic>
        <p:nvPicPr>
          <p:cNvPr id="1617" name="Google Shape;1617;p236"/>
          <p:cNvPicPr preferRelativeResize="0"/>
          <p:nvPr/>
        </p:nvPicPr>
        <p:blipFill>
          <a:blip r:embed="rId5">
            <a:alphaModFix/>
          </a:blip>
          <a:stretch>
            <a:fillRect/>
          </a:stretch>
        </p:blipFill>
        <p:spPr>
          <a:xfrm>
            <a:off x="4534447" y="0"/>
            <a:ext cx="4609557" cy="5143501"/>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2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Modification du composant angular qui affiche la liste des assignments</a:t>
            </a:r>
            <a:endParaRPr/>
          </a:p>
        </p:txBody>
      </p:sp>
      <p:sp>
        <p:nvSpPr>
          <p:cNvPr id="1623" name="Google Shape;1623;p237"/>
          <p:cNvSpPr txBox="1"/>
          <p:nvPr>
            <p:ph idx="1" type="body"/>
          </p:nvPr>
        </p:nvSpPr>
        <p:spPr>
          <a:xfrm>
            <a:off x="235500" y="1457275"/>
            <a:ext cx="3766500" cy="34164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fr" sz="900">
                <a:solidFill>
                  <a:srgbClr val="0000FF"/>
                </a:solidFill>
                <a:highlight>
                  <a:srgbClr val="FFFFFF"/>
                </a:highlight>
                <a:latin typeface="Courier New"/>
                <a:ea typeface="Courier New"/>
                <a:cs typeface="Courier New"/>
                <a:sym typeface="Courier New"/>
              </a:rPr>
              <a:t>export</a:t>
            </a:r>
            <a:r>
              <a:rPr b="1" lang="fr" sz="900">
                <a:solidFill>
                  <a:srgbClr val="000000"/>
                </a:solidFill>
                <a:highlight>
                  <a:srgbClr val="FFFFFF"/>
                </a:highlight>
                <a:latin typeface="Courier New"/>
                <a:ea typeface="Courier New"/>
                <a:cs typeface="Courier New"/>
                <a:sym typeface="Courier New"/>
              </a:rPr>
              <a:t> </a:t>
            </a:r>
            <a:r>
              <a:rPr b="1" lang="fr" sz="900">
                <a:solidFill>
                  <a:srgbClr val="0000FF"/>
                </a:solidFill>
                <a:highlight>
                  <a:srgbClr val="FFFFFF"/>
                </a:highlight>
                <a:latin typeface="Courier New"/>
                <a:ea typeface="Courier New"/>
                <a:cs typeface="Courier New"/>
                <a:sym typeface="Courier New"/>
              </a:rPr>
              <a:t>class</a:t>
            </a:r>
            <a:r>
              <a:rPr b="1" lang="fr" sz="900">
                <a:solidFill>
                  <a:srgbClr val="000000"/>
                </a:solidFill>
                <a:highlight>
                  <a:srgbClr val="FFFFFF"/>
                </a:highlight>
                <a:latin typeface="Courier New"/>
                <a:ea typeface="Courier New"/>
                <a:cs typeface="Courier New"/>
                <a:sym typeface="Courier New"/>
              </a:rPr>
              <a:t> AssignmentsComponent </a:t>
            </a:r>
            <a:r>
              <a:rPr b="1" lang="fr" sz="900">
                <a:solidFill>
                  <a:srgbClr val="0000FF"/>
                </a:solidFill>
                <a:highlight>
                  <a:srgbClr val="FFFFFF"/>
                </a:highlight>
                <a:latin typeface="Courier New"/>
                <a:ea typeface="Courier New"/>
                <a:cs typeface="Courier New"/>
                <a:sym typeface="Courier New"/>
              </a:rPr>
              <a:t>implements</a:t>
            </a:r>
            <a:r>
              <a:rPr b="1" lang="fr" sz="900">
                <a:solidFill>
                  <a:srgbClr val="000000"/>
                </a:solidFill>
                <a:highlight>
                  <a:srgbClr val="FFFFFF"/>
                </a:highlight>
                <a:latin typeface="Courier New"/>
                <a:ea typeface="Courier New"/>
                <a:cs typeface="Courier New"/>
                <a:sym typeface="Courier New"/>
              </a:rPr>
              <a:t> OnInit {</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page: number=</a:t>
            </a:r>
            <a:r>
              <a:rPr b="1" lang="fr" sz="900">
                <a:solidFill>
                  <a:srgbClr val="098658"/>
                </a:solidFill>
                <a:highlight>
                  <a:srgbClr val="FFFFFF"/>
                </a:highlight>
                <a:latin typeface="Courier New"/>
                <a:ea typeface="Courier New"/>
                <a:cs typeface="Courier New"/>
                <a:sym typeface="Courier New"/>
              </a:rPr>
              <a:t>1</a:t>
            </a:r>
            <a:r>
              <a:rPr b="1" lang="fr" sz="900">
                <a:solidFill>
                  <a:srgbClr val="000000"/>
                </a:solidFill>
                <a:highlight>
                  <a:srgbClr val="FFFFFF"/>
                </a:highlight>
                <a:latin typeface="Courier New"/>
                <a:ea typeface="Courier New"/>
                <a:cs typeface="Courier New"/>
                <a:sym typeface="Courier New"/>
              </a:rPr>
              <a:t>;</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limit: number=</a:t>
            </a:r>
            <a:r>
              <a:rPr b="1" lang="fr" sz="900">
                <a:solidFill>
                  <a:srgbClr val="098658"/>
                </a:solidFill>
                <a:highlight>
                  <a:srgbClr val="FFFFFF"/>
                </a:highlight>
                <a:latin typeface="Courier New"/>
                <a:ea typeface="Courier New"/>
                <a:cs typeface="Courier New"/>
                <a:sym typeface="Courier New"/>
              </a:rPr>
              <a:t>10</a:t>
            </a:r>
            <a:r>
              <a:rPr b="1" lang="fr" sz="900">
                <a:solidFill>
                  <a:srgbClr val="000000"/>
                </a:solidFill>
                <a:highlight>
                  <a:srgbClr val="FFFFFF"/>
                </a:highlight>
                <a:latin typeface="Courier New"/>
                <a:ea typeface="Courier New"/>
                <a:cs typeface="Courier New"/>
                <a:sym typeface="Courier New"/>
              </a:rPr>
              <a:t>;</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totalDocs: number;</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totalPages: number;</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hasPrevPage: boolean;</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prevPage: number;</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hasNextPage: boolean;</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nextPage: number;</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9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900">
                <a:solidFill>
                  <a:srgbClr val="000000"/>
                </a:solidFill>
                <a:highlight>
                  <a:srgbClr val="FFFFFF"/>
                </a:highlight>
                <a:latin typeface="Courier New"/>
                <a:ea typeface="Courier New"/>
                <a:cs typeface="Courier New"/>
                <a:sym typeface="Courier New"/>
              </a:rPr>
              <a:t> </a:t>
            </a:r>
            <a:endParaRPr b="1"/>
          </a:p>
        </p:txBody>
      </p:sp>
      <p:sp>
        <p:nvSpPr>
          <p:cNvPr id="1624" name="Google Shape;1624;p237"/>
          <p:cNvSpPr txBox="1"/>
          <p:nvPr/>
        </p:nvSpPr>
        <p:spPr>
          <a:xfrm>
            <a:off x="4204600" y="1763550"/>
            <a:ext cx="4731900" cy="28938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fr" sz="800">
                <a:highlight>
                  <a:srgbClr val="FFFFFF"/>
                </a:highlight>
                <a:latin typeface="Courier New"/>
                <a:ea typeface="Courier New"/>
                <a:cs typeface="Courier New"/>
                <a:sym typeface="Courier New"/>
              </a:rPr>
              <a:t>ngOnInit() {</a:t>
            </a:r>
            <a:endParaRPr b="1"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this</a:t>
            </a:r>
            <a:r>
              <a:rPr b="1" lang="fr" sz="800">
                <a:highlight>
                  <a:srgbClr val="FFFFFF"/>
                </a:highlight>
                <a:latin typeface="Courier New"/>
                <a:ea typeface="Courier New"/>
                <a:cs typeface="Courier New"/>
                <a:sym typeface="Courier New"/>
              </a:rPr>
              <a:t>.assignmentsService.getAssignmentsPagine(</a:t>
            </a:r>
            <a:r>
              <a:rPr b="1" lang="fr" sz="800">
                <a:solidFill>
                  <a:srgbClr val="0000FF"/>
                </a:solidFill>
                <a:highlight>
                  <a:srgbClr val="FFFFFF"/>
                </a:highlight>
                <a:latin typeface="Courier New"/>
                <a:ea typeface="Courier New"/>
                <a:cs typeface="Courier New"/>
                <a:sym typeface="Courier New"/>
              </a:rPr>
              <a:t>this</a:t>
            </a:r>
            <a:r>
              <a:rPr b="1" lang="fr" sz="800">
                <a:highlight>
                  <a:srgbClr val="FFFFFF"/>
                </a:highlight>
                <a:latin typeface="Courier New"/>
                <a:ea typeface="Courier New"/>
                <a:cs typeface="Courier New"/>
                <a:sym typeface="Courier New"/>
              </a:rPr>
              <a:t>.page, </a:t>
            </a:r>
            <a:r>
              <a:rPr b="1" lang="fr" sz="800">
                <a:solidFill>
                  <a:srgbClr val="0000FF"/>
                </a:solidFill>
                <a:highlight>
                  <a:srgbClr val="FFFFFF"/>
                </a:highlight>
                <a:latin typeface="Courier New"/>
                <a:ea typeface="Courier New"/>
                <a:cs typeface="Courier New"/>
                <a:sym typeface="Courier New"/>
              </a:rPr>
              <a:t>this</a:t>
            </a:r>
            <a:r>
              <a:rPr b="1" lang="fr" sz="800">
                <a:highlight>
                  <a:srgbClr val="FFFFFF"/>
                </a:highlight>
                <a:latin typeface="Courier New"/>
                <a:ea typeface="Courier New"/>
                <a:cs typeface="Courier New"/>
                <a:sym typeface="Courier New"/>
              </a:rPr>
              <a:t>.limit)</a:t>
            </a:r>
            <a:endParaRPr b="1"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highlight>
                  <a:srgbClr val="FFFFFF"/>
                </a:highlight>
                <a:latin typeface="Courier New"/>
                <a:ea typeface="Courier New"/>
                <a:cs typeface="Courier New"/>
                <a:sym typeface="Courier New"/>
              </a:rPr>
              <a:t>     .subscribe(data </a:t>
            </a:r>
            <a:r>
              <a:rPr b="1" lang="fr" sz="800">
                <a:solidFill>
                  <a:srgbClr val="0000FF"/>
                </a:solidFill>
                <a:highlight>
                  <a:srgbClr val="FFFFFF"/>
                </a:highlight>
                <a:latin typeface="Courier New"/>
                <a:ea typeface="Courier New"/>
                <a:cs typeface="Courier New"/>
                <a:sym typeface="Courier New"/>
              </a:rPr>
              <a:t>=&gt;</a:t>
            </a:r>
            <a:r>
              <a:rPr b="1" lang="fr" sz="800">
                <a:highlight>
                  <a:srgbClr val="FFFFFF"/>
                </a:highlight>
                <a:latin typeface="Courier New"/>
                <a:ea typeface="Courier New"/>
                <a:cs typeface="Courier New"/>
                <a:sym typeface="Courier New"/>
              </a:rPr>
              <a:t> {</a:t>
            </a:r>
            <a:endParaRPr b="1"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this</a:t>
            </a:r>
            <a:r>
              <a:rPr b="1" lang="fr" sz="800">
                <a:highlight>
                  <a:srgbClr val="FFFFFF"/>
                </a:highlight>
                <a:latin typeface="Courier New"/>
                <a:ea typeface="Courier New"/>
                <a:cs typeface="Courier New"/>
                <a:sym typeface="Courier New"/>
              </a:rPr>
              <a:t>.assignments = data.docs;</a:t>
            </a:r>
            <a:endParaRPr b="1"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this</a:t>
            </a:r>
            <a:r>
              <a:rPr b="1" lang="fr" sz="800">
                <a:highlight>
                  <a:srgbClr val="FFFFFF"/>
                </a:highlight>
                <a:latin typeface="Courier New"/>
                <a:ea typeface="Courier New"/>
                <a:cs typeface="Courier New"/>
                <a:sym typeface="Courier New"/>
              </a:rPr>
              <a:t>.page = data.page;</a:t>
            </a:r>
            <a:endParaRPr b="1"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this</a:t>
            </a:r>
            <a:r>
              <a:rPr b="1" lang="fr" sz="800">
                <a:highlight>
                  <a:srgbClr val="FFFFFF"/>
                </a:highlight>
                <a:latin typeface="Courier New"/>
                <a:ea typeface="Courier New"/>
                <a:cs typeface="Courier New"/>
                <a:sym typeface="Courier New"/>
              </a:rPr>
              <a:t>.limit = data.limit;</a:t>
            </a:r>
            <a:endParaRPr b="1"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this</a:t>
            </a:r>
            <a:r>
              <a:rPr b="1" lang="fr" sz="800">
                <a:highlight>
                  <a:srgbClr val="FFFFFF"/>
                </a:highlight>
                <a:latin typeface="Courier New"/>
                <a:ea typeface="Courier New"/>
                <a:cs typeface="Courier New"/>
                <a:sym typeface="Courier New"/>
              </a:rPr>
              <a:t>.totalDocs = data.totalDocs;</a:t>
            </a:r>
            <a:endParaRPr b="1"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this</a:t>
            </a:r>
            <a:r>
              <a:rPr b="1" lang="fr" sz="800">
                <a:highlight>
                  <a:srgbClr val="FFFFFF"/>
                </a:highlight>
                <a:latin typeface="Courier New"/>
                <a:ea typeface="Courier New"/>
                <a:cs typeface="Courier New"/>
                <a:sym typeface="Courier New"/>
              </a:rPr>
              <a:t>.totalPages = data.totalPages;</a:t>
            </a:r>
            <a:endParaRPr b="1"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this</a:t>
            </a:r>
            <a:r>
              <a:rPr b="1" lang="fr" sz="800">
                <a:highlight>
                  <a:srgbClr val="FFFFFF"/>
                </a:highlight>
                <a:latin typeface="Courier New"/>
                <a:ea typeface="Courier New"/>
                <a:cs typeface="Courier New"/>
                <a:sym typeface="Courier New"/>
              </a:rPr>
              <a:t>.hasPrevPage = data.hasPrevPage;</a:t>
            </a:r>
            <a:endParaRPr b="1"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this</a:t>
            </a:r>
            <a:r>
              <a:rPr b="1" lang="fr" sz="800">
                <a:highlight>
                  <a:srgbClr val="FFFFFF"/>
                </a:highlight>
                <a:latin typeface="Courier New"/>
                <a:ea typeface="Courier New"/>
                <a:cs typeface="Courier New"/>
                <a:sym typeface="Courier New"/>
              </a:rPr>
              <a:t>.prevPage = data.prevPage;</a:t>
            </a:r>
            <a:endParaRPr b="1"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this</a:t>
            </a:r>
            <a:r>
              <a:rPr b="1" lang="fr" sz="800">
                <a:highlight>
                  <a:srgbClr val="FFFFFF"/>
                </a:highlight>
                <a:latin typeface="Courier New"/>
                <a:ea typeface="Courier New"/>
                <a:cs typeface="Courier New"/>
                <a:sym typeface="Courier New"/>
              </a:rPr>
              <a:t>.hasNextPage = data.hasNextPage;</a:t>
            </a:r>
            <a:endParaRPr b="1"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highlight>
                  <a:srgbClr val="FFFFFF"/>
                </a:highlight>
                <a:latin typeface="Courier New"/>
                <a:ea typeface="Courier New"/>
                <a:cs typeface="Courier New"/>
                <a:sym typeface="Courier New"/>
              </a:rPr>
              <a:t>       </a:t>
            </a:r>
            <a:r>
              <a:rPr b="1" lang="fr" sz="800">
                <a:solidFill>
                  <a:srgbClr val="0000FF"/>
                </a:solidFill>
                <a:highlight>
                  <a:srgbClr val="FFFFFF"/>
                </a:highlight>
                <a:latin typeface="Courier New"/>
                <a:ea typeface="Courier New"/>
                <a:cs typeface="Courier New"/>
                <a:sym typeface="Courier New"/>
              </a:rPr>
              <a:t>this</a:t>
            </a:r>
            <a:r>
              <a:rPr b="1" lang="fr" sz="800">
                <a:highlight>
                  <a:srgbClr val="FFFFFF"/>
                </a:highlight>
                <a:latin typeface="Courier New"/>
                <a:ea typeface="Courier New"/>
                <a:cs typeface="Courier New"/>
                <a:sym typeface="Courier New"/>
              </a:rPr>
              <a:t>.nextPage = data.nextPage;</a:t>
            </a:r>
            <a:endParaRPr b="1"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highlight>
                  <a:srgbClr val="FFFFFF"/>
                </a:highlight>
                <a:latin typeface="Courier New"/>
                <a:ea typeface="Courier New"/>
                <a:cs typeface="Courier New"/>
                <a:sym typeface="Courier New"/>
              </a:rPr>
              <a:t>       console.log(</a:t>
            </a:r>
            <a:r>
              <a:rPr b="1" lang="fr" sz="800">
                <a:solidFill>
                  <a:srgbClr val="A31515"/>
                </a:solidFill>
                <a:highlight>
                  <a:srgbClr val="FFFFFF"/>
                </a:highlight>
                <a:latin typeface="Courier New"/>
                <a:ea typeface="Courier New"/>
                <a:cs typeface="Courier New"/>
                <a:sym typeface="Courier New"/>
              </a:rPr>
              <a:t>"données reçues"</a:t>
            </a:r>
            <a:r>
              <a:rPr b="1" lang="fr" sz="800">
                <a:highlight>
                  <a:srgbClr val="FFFFFF"/>
                </a:highlight>
                <a:latin typeface="Courier New"/>
                <a:ea typeface="Courier New"/>
                <a:cs typeface="Courier New"/>
                <a:sym typeface="Courier New"/>
              </a:rPr>
              <a:t>);</a:t>
            </a:r>
            <a:endParaRPr b="1"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highlight>
                  <a:srgbClr val="FFFFFF"/>
                </a:highlight>
                <a:latin typeface="Courier New"/>
                <a:ea typeface="Courier New"/>
                <a:cs typeface="Courier New"/>
                <a:sym typeface="Courier New"/>
              </a:rPr>
              <a:t>     });</a:t>
            </a:r>
            <a:endParaRPr b="1" sz="800">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800">
                <a:highlight>
                  <a:srgbClr val="FFFFFF"/>
                </a:highlight>
                <a:latin typeface="Courier New"/>
                <a:ea typeface="Courier New"/>
                <a:cs typeface="Courier New"/>
                <a:sym typeface="Courier New"/>
              </a:rPr>
              <a:t> }</a:t>
            </a:r>
            <a:endParaRPr b="1" sz="1300"/>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2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Exercice à faire : faire une GUI de pagination</a:t>
            </a:r>
            <a:endParaRPr/>
          </a:p>
        </p:txBody>
      </p:sp>
      <p:sp>
        <p:nvSpPr>
          <p:cNvPr id="1630" name="Google Shape;1630;p2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Dans un premier temps, juste avec des boutons page précédente, page suivante, première page, dernière page, etc. afficher le nombre de documents total, de page total etc. </a:t>
            </a:r>
            <a:br>
              <a:rPr lang="fr"/>
            </a:br>
            <a:r>
              <a:rPr lang="fr"/>
              <a:t>Modifiez le template du composant qui affiche la liste des assignments.</a:t>
            </a:r>
            <a:endParaRPr/>
          </a:p>
          <a:p>
            <a:pPr indent="0" lvl="0" marL="0" rtl="0" algn="l">
              <a:spcBef>
                <a:spcPts val="1600"/>
              </a:spcBef>
              <a:spcAft>
                <a:spcPts val="0"/>
              </a:spcAft>
              <a:buNone/>
            </a:pPr>
            <a:r>
              <a:rPr lang="fr"/>
              <a:t>Dans un second temps :</a:t>
            </a:r>
            <a:endParaRPr/>
          </a:p>
          <a:p>
            <a:pPr indent="-342900" lvl="0" marL="457200" rtl="0" algn="l">
              <a:spcBef>
                <a:spcPts val="1600"/>
              </a:spcBef>
              <a:spcAft>
                <a:spcPts val="0"/>
              </a:spcAft>
              <a:buSzPts val="1800"/>
              <a:buChar char="●"/>
            </a:pPr>
            <a:r>
              <a:rPr lang="fr"/>
              <a:t>Mettre en grisé (disabled) les boutons si on est sur la première ou dernière page</a:t>
            </a:r>
            <a:endParaRPr/>
          </a:p>
          <a:p>
            <a:pPr indent="-342900" lvl="0" marL="457200" rtl="0" algn="l">
              <a:spcBef>
                <a:spcPts val="0"/>
              </a:spcBef>
              <a:spcAft>
                <a:spcPts val="0"/>
              </a:spcAft>
              <a:buSzPts val="1800"/>
              <a:buChar char="●"/>
            </a:pPr>
            <a:r>
              <a:rPr lang="fr"/>
              <a:t>Regarder dans Angular Material les widgets de pagination et essayer de les utiliser</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2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Hébergement sur Heroku</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Première étape : hébergement du back end</a:t>
            </a:r>
            <a:endParaRPr/>
          </a:p>
        </p:txBody>
      </p:sp>
      <p:sp>
        <p:nvSpPr>
          <p:cNvPr id="1641" name="Google Shape;1641;p240"/>
          <p:cNvSpPr txBox="1"/>
          <p:nvPr>
            <p:ph idx="1" type="body"/>
          </p:nvPr>
        </p:nvSpPr>
        <p:spPr>
          <a:xfrm>
            <a:off x="311700" y="2269500"/>
            <a:ext cx="4504500" cy="2692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fr" sz="1600"/>
              <a:t>Créer un nouveau repository github, </a:t>
            </a:r>
            <a:r>
              <a:rPr lang="fr" sz="1600">
                <a:solidFill>
                  <a:schemeClr val="dk1"/>
                </a:solidFill>
              </a:rPr>
              <a:t>choisir comme template pour le .gitignore “Node”</a:t>
            </a:r>
            <a:r>
              <a:rPr lang="fr" sz="1600"/>
              <a:t> : ça évitera de mettre le dossier node_modules sur github.</a:t>
            </a:r>
            <a:endParaRPr sz="1600"/>
          </a:p>
          <a:p>
            <a:pPr indent="-330200" lvl="0" marL="457200" rtl="0" algn="l">
              <a:spcBef>
                <a:spcPts val="0"/>
              </a:spcBef>
              <a:spcAft>
                <a:spcPts val="0"/>
              </a:spcAft>
              <a:buSzPts val="1600"/>
              <a:buAutoNum type="arabicPeriod"/>
            </a:pPr>
            <a:r>
              <a:rPr lang="fr" sz="1600"/>
              <a:t>faire </a:t>
            </a:r>
            <a:r>
              <a:rPr b="1" lang="fr" sz="1600">
                <a:latin typeface="Courier New"/>
                <a:ea typeface="Courier New"/>
                <a:cs typeface="Courier New"/>
                <a:sym typeface="Courier New"/>
              </a:rPr>
              <a:t>git clone</a:t>
            </a:r>
            <a:r>
              <a:rPr lang="fr" sz="1600"/>
              <a:t> du repo dans le dossier AU DESSUS de assignment_app</a:t>
            </a:r>
            <a:endParaRPr sz="1600"/>
          </a:p>
          <a:p>
            <a:pPr indent="-330200" lvl="0" marL="457200" rtl="0" algn="l">
              <a:spcBef>
                <a:spcPts val="0"/>
              </a:spcBef>
              <a:spcAft>
                <a:spcPts val="0"/>
              </a:spcAft>
              <a:buSzPts val="1600"/>
              <a:buAutoNum type="arabicPeriod"/>
            </a:pPr>
            <a:r>
              <a:rPr lang="fr" sz="1600"/>
              <a:t>Copier dedans les sources du projet api</a:t>
            </a:r>
            <a:endParaRPr sz="1600"/>
          </a:p>
          <a:p>
            <a:pPr indent="-330200" lvl="0" marL="457200" rtl="0" algn="l">
              <a:spcBef>
                <a:spcPts val="0"/>
              </a:spcBef>
              <a:spcAft>
                <a:spcPts val="0"/>
              </a:spcAft>
              <a:buSzPts val="1600"/>
              <a:buAutoNum type="arabicPeriod"/>
            </a:pPr>
            <a:r>
              <a:rPr lang="fr" sz="1600"/>
              <a:t>Supprimer le dossier api</a:t>
            </a:r>
            <a:endParaRPr sz="1600"/>
          </a:p>
          <a:p>
            <a:pPr indent="-330200" lvl="0" marL="457200" rtl="0" algn="l">
              <a:spcBef>
                <a:spcPts val="0"/>
              </a:spcBef>
              <a:spcAft>
                <a:spcPts val="0"/>
              </a:spcAft>
              <a:buSzPts val="1600"/>
              <a:buAutoNum type="arabicPeriod"/>
            </a:pPr>
            <a:r>
              <a:rPr lang="fr" sz="1600"/>
              <a:t>renommer le repo du backend en api</a:t>
            </a:r>
            <a:endParaRPr sz="1600"/>
          </a:p>
          <a:p>
            <a:pPr indent="0" lvl="0" marL="0" marR="152400" rtl="0" algn="l">
              <a:lnSpc>
                <a:spcPct val="100000"/>
              </a:lnSpc>
              <a:spcBef>
                <a:spcPts val="1600"/>
              </a:spcBef>
              <a:spcAft>
                <a:spcPts val="0"/>
              </a:spcAft>
              <a:buNone/>
            </a:pPr>
            <a:r>
              <a:t/>
            </a:r>
            <a:endParaRPr b="1" sz="1600">
              <a:solidFill>
                <a:schemeClr val="dk1"/>
              </a:solidFill>
              <a:latin typeface="Courier New"/>
              <a:ea typeface="Courier New"/>
              <a:cs typeface="Courier New"/>
              <a:sym typeface="Courier New"/>
            </a:endParaRPr>
          </a:p>
          <a:p>
            <a:pPr indent="0" lvl="0" marL="1371600" marR="152400" rtl="0" algn="l">
              <a:lnSpc>
                <a:spcPct val="100000"/>
              </a:lnSpc>
              <a:spcBef>
                <a:spcPts val="1200"/>
              </a:spcBef>
              <a:spcAft>
                <a:spcPts val="1200"/>
              </a:spcAft>
              <a:buNone/>
            </a:pPr>
            <a:r>
              <a:t/>
            </a:r>
            <a:endParaRPr b="1" sz="1600">
              <a:solidFill>
                <a:schemeClr val="dk1"/>
              </a:solidFill>
            </a:endParaRPr>
          </a:p>
        </p:txBody>
      </p:sp>
      <p:pic>
        <p:nvPicPr>
          <p:cNvPr id="1642" name="Google Shape;1642;p240"/>
          <p:cNvPicPr preferRelativeResize="0"/>
          <p:nvPr/>
        </p:nvPicPr>
        <p:blipFill>
          <a:blip r:embed="rId3">
            <a:alphaModFix/>
          </a:blip>
          <a:stretch>
            <a:fillRect/>
          </a:stretch>
        </p:blipFill>
        <p:spPr>
          <a:xfrm>
            <a:off x="4968600" y="1170125"/>
            <a:ext cx="4023000" cy="3558929"/>
          </a:xfrm>
          <a:prstGeom prst="rect">
            <a:avLst/>
          </a:prstGeom>
          <a:noFill/>
          <a:ln>
            <a:noFill/>
          </a:ln>
        </p:spPr>
      </p:pic>
      <p:sp>
        <p:nvSpPr>
          <p:cNvPr id="1643" name="Google Shape;1643;p240"/>
          <p:cNvSpPr txBox="1"/>
          <p:nvPr/>
        </p:nvSpPr>
        <p:spPr>
          <a:xfrm>
            <a:off x="311700" y="1309725"/>
            <a:ext cx="45297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300">
                <a:solidFill>
                  <a:schemeClr val="dk1"/>
                </a:solidFill>
              </a:rPr>
              <a:t>Mettre le projet backend sur gothub : méthode la</a:t>
            </a:r>
            <a:r>
              <a:rPr lang="fr" sz="2300">
                <a:solidFill>
                  <a:schemeClr val="dk1"/>
                </a:solidFill>
              </a:rPr>
              <a:t> plus simple..</a:t>
            </a:r>
            <a:endParaRPr sz="2300">
              <a:solidFill>
                <a:schemeClr val="dk1"/>
              </a:solidFill>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2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Première étape : hébergement du back end</a:t>
            </a:r>
            <a:endParaRPr/>
          </a:p>
        </p:txBody>
      </p:sp>
      <p:sp>
        <p:nvSpPr>
          <p:cNvPr id="1649" name="Google Shape;1649;p241"/>
          <p:cNvSpPr txBox="1"/>
          <p:nvPr>
            <p:ph idx="1" type="body"/>
          </p:nvPr>
        </p:nvSpPr>
        <p:spPr>
          <a:xfrm>
            <a:off x="311700" y="1152475"/>
            <a:ext cx="4504500" cy="3809700"/>
          </a:xfrm>
          <a:prstGeom prst="rect">
            <a:avLst/>
          </a:prstGeom>
        </p:spPr>
        <p:txBody>
          <a:bodyPr anchorCtr="0" anchor="t" bIns="91425" lIns="91425" spcFirstLastPara="1" rIns="91425" wrap="square" tIns="91425">
            <a:noAutofit/>
          </a:bodyPr>
          <a:lstStyle/>
          <a:p>
            <a:pPr indent="0" lvl="0" marL="0" marR="152400" rtl="0" algn="l">
              <a:lnSpc>
                <a:spcPct val="100000"/>
              </a:lnSpc>
              <a:spcBef>
                <a:spcPts val="0"/>
              </a:spcBef>
              <a:spcAft>
                <a:spcPts val="0"/>
              </a:spcAft>
              <a:buNone/>
            </a:pPr>
            <a:r>
              <a:rPr lang="fr"/>
              <a:t>Vérifiez ensuite que votre projet est bien sur le repository github !</a:t>
            </a:r>
            <a:endParaRPr b="1">
              <a:solidFill>
                <a:schemeClr val="dk1"/>
              </a:solidFill>
              <a:latin typeface="Courier New"/>
              <a:ea typeface="Courier New"/>
              <a:cs typeface="Courier New"/>
              <a:sym typeface="Courier New"/>
            </a:endParaRPr>
          </a:p>
          <a:p>
            <a:pPr indent="0" lvl="0" marL="1371600" marR="152400" rtl="0" algn="l">
              <a:lnSpc>
                <a:spcPct val="100000"/>
              </a:lnSpc>
              <a:spcBef>
                <a:spcPts val="1200"/>
              </a:spcBef>
              <a:spcAft>
                <a:spcPts val="1200"/>
              </a:spcAft>
              <a:buNone/>
            </a:pPr>
            <a:r>
              <a:t/>
            </a:r>
            <a:endParaRPr b="1">
              <a:solidFill>
                <a:schemeClr val="dk1"/>
              </a:solidFill>
            </a:endParaRPr>
          </a:p>
        </p:txBody>
      </p:sp>
      <p:pic>
        <p:nvPicPr>
          <p:cNvPr id="1650" name="Google Shape;1650;p241"/>
          <p:cNvPicPr preferRelativeResize="0"/>
          <p:nvPr/>
        </p:nvPicPr>
        <p:blipFill>
          <a:blip r:embed="rId3">
            <a:alphaModFix/>
          </a:blip>
          <a:stretch>
            <a:fillRect/>
          </a:stretch>
        </p:blipFill>
        <p:spPr>
          <a:xfrm>
            <a:off x="2959235" y="1748100"/>
            <a:ext cx="5704691" cy="32140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Angular Material : types de composants</a:t>
            </a:r>
            <a:endParaRPr/>
          </a:p>
        </p:txBody>
      </p:sp>
      <p:sp>
        <p:nvSpPr>
          <p:cNvPr id="195" name="Google Shape;195;p35"/>
          <p:cNvSpPr txBox="1"/>
          <p:nvPr>
            <p:ph idx="1" type="body"/>
          </p:nvPr>
        </p:nvSpPr>
        <p:spPr>
          <a:xfrm>
            <a:off x="311700" y="1152475"/>
            <a:ext cx="5093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Formulaires et input fields</a:t>
            </a:r>
            <a:endParaRPr/>
          </a:p>
          <a:p>
            <a:pPr indent="-342900" lvl="0" marL="457200" rtl="0" algn="l">
              <a:spcBef>
                <a:spcPts val="0"/>
              </a:spcBef>
              <a:spcAft>
                <a:spcPts val="0"/>
              </a:spcAft>
              <a:buSzPts val="1800"/>
              <a:buChar char="●"/>
            </a:pPr>
            <a:r>
              <a:rPr lang="fr"/>
              <a:t>Navigation</a:t>
            </a:r>
            <a:endParaRPr/>
          </a:p>
          <a:p>
            <a:pPr indent="-342900" lvl="0" marL="457200" rtl="0" algn="l">
              <a:spcBef>
                <a:spcPts val="0"/>
              </a:spcBef>
              <a:spcAft>
                <a:spcPts val="0"/>
              </a:spcAft>
              <a:buSzPts val="1800"/>
              <a:buChar char="●"/>
            </a:pPr>
            <a:r>
              <a:rPr lang="fr"/>
              <a:t>Layout</a:t>
            </a:r>
            <a:endParaRPr/>
          </a:p>
          <a:p>
            <a:pPr indent="-342900" lvl="0" marL="457200" rtl="0" algn="l">
              <a:spcBef>
                <a:spcPts val="0"/>
              </a:spcBef>
              <a:spcAft>
                <a:spcPts val="0"/>
              </a:spcAft>
              <a:buSzPts val="1800"/>
              <a:buChar char="●"/>
            </a:pPr>
            <a:r>
              <a:rPr lang="fr"/>
              <a:t>Boutons et indicateurs</a:t>
            </a:r>
            <a:endParaRPr/>
          </a:p>
          <a:p>
            <a:pPr indent="-342900" lvl="0" marL="457200" rtl="0" algn="l">
              <a:spcBef>
                <a:spcPts val="0"/>
              </a:spcBef>
              <a:spcAft>
                <a:spcPts val="0"/>
              </a:spcAft>
              <a:buSzPts val="1800"/>
              <a:buChar char="●"/>
            </a:pPr>
            <a:r>
              <a:rPr lang="fr"/>
              <a:t>Popups et Modals (dialogues bloquants)</a:t>
            </a:r>
            <a:endParaRPr/>
          </a:p>
          <a:p>
            <a:pPr indent="-342900" lvl="0" marL="457200" rtl="0" algn="l">
              <a:spcBef>
                <a:spcPts val="0"/>
              </a:spcBef>
              <a:spcAft>
                <a:spcPts val="0"/>
              </a:spcAft>
              <a:buSzPts val="1800"/>
              <a:buChar char="●"/>
            </a:pPr>
            <a:r>
              <a:rPr lang="fr"/>
              <a:t>Tables</a:t>
            </a:r>
            <a:endParaRPr/>
          </a:p>
          <a:p>
            <a:pPr indent="-342900" lvl="0" marL="457200" rtl="0" algn="l">
              <a:spcBef>
                <a:spcPts val="0"/>
              </a:spcBef>
              <a:spcAft>
                <a:spcPts val="0"/>
              </a:spcAft>
              <a:buSzPts val="1800"/>
              <a:buChar char="●"/>
            </a:pPr>
            <a:r>
              <a:rPr lang="fr"/>
              <a:t>Etc.</a:t>
            </a:r>
            <a:endParaRPr/>
          </a:p>
          <a:p>
            <a:pPr indent="-342900" lvl="0" marL="457200" rtl="0" algn="l">
              <a:spcBef>
                <a:spcPts val="0"/>
              </a:spcBef>
              <a:spcAft>
                <a:spcPts val="0"/>
              </a:spcAft>
              <a:buSzPts val="1800"/>
              <a:buChar char="●"/>
            </a:pPr>
            <a:r>
              <a:rPr lang="fr"/>
              <a:t>Prenez le temps de visiter et tester : </a:t>
            </a:r>
            <a:r>
              <a:rPr lang="fr" sz="2800" u="sng">
                <a:solidFill>
                  <a:schemeClr val="hlink"/>
                </a:solidFill>
                <a:hlinkClick r:id="rId3"/>
              </a:rPr>
              <a:t>https://material.angular.io/components/categories</a:t>
            </a:r>
            <a:endParaRPr/>
          </a:p>
        </p:txBody>
      </p:sp>
      <p:pic>
        <p:nvPicPr>
          <p:cNvPr id="196" name="Google Shape;196;p35"/>
          <p:cNvPicPr preferRelativeResize="0"/>
          <p:nvPr/>
        </p:nvPicPr>
        <p:blipFill>
          <a:blip r:embed="rId4">
            <a:alphaModFix/>
          </a:blip>
          <a:stretch>
            <a:fillRect/>
          </a:stretch>
        </p:blipFill>
        <p:spPr>
          <a:xfrm>
            <a:off x="5537175" y="1328300"/>
            <a:ext cx="3434099" cy="30647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0" st="0"/>
                                            </p:txEl>
                                          </p:spTgt>
                                        </p:tgtEl>
                                        <p:attrNameLst>
                                          <p:attrName>style.visibility</p:attrName>
                                        </p:attrNameLst>
                                      </p:cBhvr>
                                      <p:to>
                                        <p:strVal val="visible"/>
                                      </p:to>
                                    </p:set>
                                    <p:animEffect filter="fade" transition="in">
                                      <p:cBhvr>
                                        <p:cTn dur="1000"/>
                                        <p:tgtEl>
                                          <p:spTgt spid="1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1" st="1"/>
                                            </p:txEl>
                                          </p:spTgt>
                                        </p:tgtEl>
                                        <p:attrNameLst>
                                          <p:attrName>style.visibility</p:attrName>
                                        </p:attrNameLst>
                                      </p:cBhvr>
                                      <p:to>
                                        <p:strVal val="visible"/>
                                      </p:to>
                                    </p:set>
                                    <p:animEffect filter="fade" transition="in">
                                      <p:cBhvr>
                                        <p:cTn dur="1000"/>
                                        <p:tgtEl>
                                          <p:spTgt spid="1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2" st="2"/>
                                            </p:txEl>
                                          </p:spTgt>
                                        </p:tgtEl>
                                        <p:attrNameLst>
                                          <p:attrName>style.visibility</p:attrName>
                                        </p:attrNameLst>
                                      </p:cBhvr>
                                      <p:to>
                                        <p:strVal val="visible"/>
                                      </p:to>
                                    </p:set>
                                    <p:animEffect filter="fade" transition="in">
                                      <p:cBhvr>
                                        <p:cTn dur="1000"/>
                                        <p:tgtEl>
                                          <p:spTgt spid="1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3" st="3"/>
                                            </p:txEl>
                                          </p:spTgt>
                                        </p:tgtEl>
                                        <p:attrNameLst>
                                          <p:attrName>style.visibility</p:attrName>
                                        </p:attrNameLst>
                                      </p:cBhvr>
                                      <p:to>
                                        <p:strVal val="visible"/>
                                      </p:to>
                                    </p:set>
                                    <p:animEffect filter="fade" transition="in">
                                      <p:cBhvr>
                                        <p:cTn dur="1000"/>
                                        <p:tgtEl>
                                          <p:spTgt spid="1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4" st="4"/>
                                            </p:txEl>
                                          </p:spTgt>
                                        </p:tgtEl>
                                        <p:attrNameLst>
                                          <p:attrName>style.visibility</p:attrName>
                                        </p:attrNameLst>
                                      </p:cBhvr>
                                      <p:to>
                                        <p:strVal val="visible"/>
                                      </p:to>
                                    </p:set>
                                    <p:animEffect filter="fade" transition="in">
                                      <p:cBhvr>
                                        <p:cTn dur="1000"/>
                                        <p:tgtEl>
                                          <p:spTgt spid="1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5" st="5"/>
                                            </p:txEl>
                                          </p:spTgt>
                                        </p:tgtEl>
                                        <p:attrNameLst>
                                          <p:attrName>style.visibility</p:attrName>
                                        </p:attrNameLst>
                                      </p:cBhvr>
                                      <p:to>
                                        <p:strVal val="visible"/>
                                      </p:to>
                                    </p:set>
                                    <p:animEffect filter="fade" transition="in">
                                      <p:cBhvr>
                                        <p:cTn dur="1000"/>
                                        <p:tgtEl>
                                          <p:spTgt spid="1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6" st="6"/>
                                            </p:txEl>
                                          </p:spTgt>
                                        </p:tgtEl>
                                        <p:attrNameLst>
                                          <p:attrName>style.visibility</p:attrName>
                                        </p:attrNameLst>
                                      </p:cBhvr>
                                      <p:to>
                                        <p:strVal val="visible"/>
                                      </p:to>
                                    </p:set>
                                    <p:animEffect filter="fade" transition="in">
                                      <p:cBhvr>
                                        <p:cTn dur="1000"/>
                                        <p:tgtEl>
                                          <p:spTgt spid="19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xEl>
                                              <p:pRg end="7" st="7"/>
                                            </p:txEl>
                                          </p:spTgt>
                                        </p:tgtEl>
                                        <p:attrNameLst>
                                          <p:attrName>style.visibility</p:attrName>
                                        </p:attrNameLst>
                                      </p:cBhvr>
                                      <p:to>
                                        <p:strVal val="visible"/>
                                      </p:to>
                                    </p:set>
                                    <p:animEffect filter="fade" transition="in">
                                      <p:cBhvr>
                                        <p:cTn dur="1000"/>
                                        <p:tgtEl>
                                          <p:spTgt spid="19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2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Hébergement du back-end sur Heroku (suite)</a:t>
            </a:r>
            <a:endParaRPr/>
          </a:p>
        </p:txBody>
      </p:sp>
      <p:sp>
        <p:nvSpPr>
          <p:cNvPr id="1656" name="Google Shape;1656;p242"/>
          <p:cNvSpPr txBox="1"/>
          <p:nvPr>
            <p:ph idx="1" type="body"/>
          </p:nvPr>
        </p:nvSpPr>
        <p:spPr>
          <a:xfrm>
            <a:off x="311700" y="1152475"/>
            <a:ext cx="8727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Il faut savoir que quand on déploie une application sur Heroku, ce dernier exécute :</a:t>
            </a:r>
            <a:endParaRPr/>
          </a:p>
          <a:p>
            <a:pPr indent="-342900" lvl="0" marL="457200" rtl="0" algn="l">
              <a:spcBef>
                <a:spcPts val="1600"/>
              </a:spcBef>
              <a:spcAft>
                <a:spcPts val="0"/>
              </a:spcAft>
              <a:buSzPts val="1800"/>
              <a:buAutoNum type="arabicPeriod"/>
            </a:pPr>
            <a:r>
              <a:rPr lang="fr"/>
              <a:t>npm install</a:t>
            </a:r>
            <a:endParaRPr/>
          </a:p>
          <a:p>
            <a:pPr indent="-342900" lvl="0" marL="457200" rtl="0" algn="l">
              <a:spcBef>
                <a:spcPts val="0"/>
              </a:spcBef>
              <a:spcAft>
                <a:spcPts val="0"/>
              </a:spcAft>
              <a:buSzPts val="1800"/>
              <a:buAutoNum type="arabicPeriod"/>
            </a:pPr>
            <a:r>
              <a:rPr lang="fr"/>
              <a:t>npm run build</a:t>
            </a:r>
            <a:endParaRPr/>
          </a:p>
          <a:p>
            <a:pPr indent="-342900" lvl="0" marL="457200" rtl="0" algn="l">
              <a:spcBef>
                <a:spcPts val="0"/>
              </a:spcBef>
              <a:spcAft>
                <a:spcPts val="0"/>
              </a:spcAft>
              <a:buSzPts val="1800"/>
              <a:buAutoNum type="arabicPeriod"/>
            </a:pPr>
            <a:r>
              <a:rPr lang="fr"/>
              <a:t>npm run start</a:t>
            </a:r>
            <a:endParaRPr/>
          </a:p>
          <a:p>
            <a:pPr indent="0" lvl="0" marL="0" marR="0" rtl="0" algn="l">
              <a:lnSpc>
                <a:spcPct val="115000"/>
              </a:lnSpc>
              <a:spcBef>
                <a:spcPts val="1600"/>
              </a:spcBef>
              <a:spcAft>
                <a:spcPts val="0"/>
              </a:spcAft>
              <a:buNone/>
            </a:pPr>
            <a:r>
              <a:rPr lang="fr"/>
              <a:t>Vous</a:t>
            </a:r>
            <a:r>
              <a:rPr lang="fr"/>
              <a:t> devrez donc tester ces commandes localement sur votre machine pour vérifier que cela fonctionne. Bien regarder les scripts du fichier package.json et vérifier que tous les packages npm sont dans les </a:t>
            </a:r>
            <a:r>
              <a:rPr lang="fr"/>
              <a:t>dépendances</a:t>
            </a:r>
            <a:r>
              <a:rPr lang="fr"/>
              <a:t> et s’assurer qu’il y a : </a:t>
            </a:r>
            <a:endParaRPr/>
          </a:p>
          <a:p>
            <a:pPr indent="0" lvl="0" marL="0" marR="0" rtl="0" algn="l">
              <a:lnSpc>
                <a:spcPct val="115000"/>
              </a:lnSpc>
              <a:spcBef>
                <a:spcPts val="1600"/>
              </a:spcBef>
              <a:spcAft>
                <a:spcPts val="1600"/>
              </a:spcAft>
              <a:buNone/>
            </a:pPr>
            <a:r>
              <a:t/>
            </a:r>
            <a:endParaRPr/>
          </a:p>
        </p:txBody>
      </p:sp>
      <p:pic>
        <p:nvPicPr>
          <p:cNvPr id="1657" name="Google Shape;1657;p242"/>
          <p:cNvPicPr preferRelativeResize="0"/>
          <p:nvPr/>
        </p:nvPicPr>
        <p:blipFill>
          <a:blip r:embed="rId3">
            <a:alphaModFix/>
          </a:blip>
          <a:stretch>
            <a:fillRect/>
          </a:stretch>
        </p:blipFill>
        <p:spPr>
          <a:xfrm>
            <a:off x="926950" y="3881375"/>
            <a:ext cx="7198699" cy="1198475"/>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2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Hébergement du back-end sur Heroku (suite)</a:t>
            </a:r>
            <a:endParaRPr/>
          </a:p>
        </p:txBody>
      </p:sp>
      <p:sp>
        <p:nvSpPr>
          <p:cNvPr id="1663" name="Google Shape;1663;p243"/>
          <p:cNvSpPr txBox="1"/>
          <p:nvPr>
            <p:ph idx="1" type="body"/>
          </p:nvPr>
        </p:nvSpPr>
        <p:spPr>
          <a:xfrm>
            <a:off x="311700" y="1152475"/>
            <a:ext cx="87279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fr"/>
              <a:t>Pour être bien sûr :</a:t>
            </a:r>
            <a:endParaRPr/>
          </a:p>
          <a:p>
            <a:pPr indent="-342900" lvl="0" marL="457200" marR="0" rtl="0" algn="l">
              <a:lnSpc>
                <a:spcPct val="115000"/>
              </a:lnSpc>
              <a:spcBef>
                <a:spcPts val="1600"/>
              </a:spcBef>
              <a:spcAft>
                <a:spcPts val="0"/>
              </a:spcAft>
              <a:buSzPts val="1800"/>
              <a:buAutoNum type="arabicPeriod"/>
            </a:pPr>
            <a:r>
              <a:rPr lang="fr"/>
              <a:t>Effacer le dossier node_modules</a:t>
            </a:r>
            <a:endParaRPr/>
          </a:p>
          <a:p>
            <a:pPr indent="-342900" lvl="0" marL="457200" marR="0" rtl="0" algn="l">
              <a:lnSpc>
                <a:spcPct val="115000"/>
              </a:lnSpc>
              <a:spcBef>
                <a:spcPts val="0"/>
              </a:spcBef>
              <a:spcAft>
                <a:spcPts val="0"/>
              </a:spcAft>
              <a:buSzPts val="1800"/>
              <a:buAutoNum type="arabicPeriod"/>
            </a:pPr>
            <a:r>
              <a:rPr lang="fr"/>
              <a:t>Faire </a:t>
            </a:r>
            <a:endParaRPr/>
          </a:p>
          <a:p>
            <a:pPr indent="-317500" lvl="1" marL="914400" marR="0" rtl="0" algn="l">
              <a:lnSpc>
                <a:spcPct val="115000"/>
              </a:lnSpc>
              <a:spcBef>
                <a:spcPts val="0"/>
              </a:spcBef>
              <a:spcAft>
                <a:spcPts val="0"/>
              </a:spcAft>
              <a:buClr>
                <a:schemeClr val="dk1"/>
              </a:buClr>
              <a:buSzPts val="1400"/>
              <a:buFont typeface="Courier New"/>
              <a:buAutoNum type="alphaLcPeriod"/>
            </a:pPr>
            <a:r>
              <a:rPr b="1" lang="fr">
                <a:solidFill>
                  <a:schemeClr val="dk1"/>
                </a:solidFill>
                <a:latin typeface="Courier New"/>
                <a:ea typeface="Courier New"/>
                <a:cs typeface="Courier New"/>
                <a:sym typeface="Courier New"/>
              </a:rPr>
              <a:t>npm install</a:t>
            </a:r>
            <a:endParaRPr b="1">
              <a:solidFill>
                <a:schemeClr val="dk1"/>
              </a:solidFill>
              <a:latin typeface="Courier New"/>
              <a:ea typeface="Courier New"/>
              <a:cs typeface="Courier New"/>
              <a:sym typeface="Courier New"/>
            </a:endParaRPr>
          </a:p>
          <a:p>
            <a:pPr indent="-317500" lvl="1" marL="914400" marR="0" rtl="0" algn="l">
              <a:lnSpc>
                <a:spcPct val="115000"/>
              </a:lnSpc>
              <a:spcBef>
                <a:spcPts val="0"/>
              </a:spcBef>
              <a:spcAft>
                <a:spcPts val="0"/>
              </a:spcAft>
              <a:buClr>
                <a:schemeClr val="dk1"/>
              </a:buClr>
              <a:buSzPts val="1400"/>
              <a:buFont typeface="Courier New"/>
              <a:buAutoNum type="alphaLcPeriod"/>
            </a:pPr>
            <a:r>
              <a:rPr b="1" lang="fr">
                <a:solidFill>
                  <a:schemeClr val="dk1"/>
                </a:solidFill>
                <a:latin typeface="Courier New"/>
                <a:ea typeface="Courier New"/>
                <a:cs typeface="Courier New"/>
                <a:sym typeface="Courier New"/>
              </a:rPr>
              <a:t>npm run build </a:t>
            </a:r>
            <a:r>
              <a:rPr b="1" lang="fr">
                <a:latin typeface="Courier New"/>
                <a:ea typeface="Courier New"/>
                <a:cs typeface="Courier New"/>
                <a:sym typeface="Courier New"/>
              </a:rPr>
              <a:t>(s’il y a une erreur ce n’est pas grave), le backend n’a pas besoin d’être buildé)</a:t>
            </a:r>
            <a:endParaRPr b="1">
              <a:latin typeface="Courier New"/>
              <a:ea typeface="Courier New"/>
              <a:cs typeface="Courier New"/>
              <a:sym typeface="Courier New"/>
            </a:endParaRPr>
          </a:p>
          <a:p>
            <a:pPr indent="-317500" lvl="1" marL="914400" marR="0" rtl="0" algn="l">
              <a:lnSpc>
                <a:spcPct val="115000"/>
              </a:lnSpc>
              <a:spcBef>
                <a:spcPts val="0"/>
              </a:spcBef>
              <a:spcAft>
                <a:spcPts val="0"/>
              </a:spcAft>
              <a:buClr>
                <a:schemeClr val="dk1"/>
              </a:buClr>
              <a:buSzPts val="1400"/>
              <a:buFont typeface="Courier New"/>
              <a:buAutoNum type="alphaLcPeriod"/>
            </a:pPr>
            <a:r>
              <a:rPr b="1" lang="fr">
                <a:solidFill>
                  <a:schemeClr val="dk1"/>
                </a:solidFill>
                <a:latin typeface="Courier New"/>
                <a:ea typeface="Courier New"/>
                <a:cs typeface="Courier New"/>
                <a:sym typeface="Courier New"/>
              </a:rPr>
              <a:t>npm run start</a:t>
            </a:r>
            <a:endParaRPr b="1">
              <a:solidFill>
                <a:schemeClr val="dk1"/>
              </a:solidFill>
              <a:latin typeface="Courier New"/>
              <a:ea typeface="Courier New"/>
              <a:cs typeface="Courier New"/>
              <a:sym typeface="Courier New"/>
            </a:endParaRPr>
          </a:p>
          <a:p>
            <a:pPr indent="-342900" lvl="0" marL="457200" marR="0" rtl="0" algn="l">
              <a:lnSpc>
                <a:spcPct val="115000"/>
              </a:lnSpc>
              <a:spcBef>
                <a:spcPts val="0"/>
              </a:spcBef>
              <a:spcAft>
                <a:spcPts val="0"/>
              </a:spcAft>
              <a:buSzPts val="1800"/>
              <a:buAutoNum type="arabicPeriod"/>
            </a:pPr>
            <a:r>
              <a:rPr lang="fr"/>
              <a:t>L’application node doit s’exécuter correctement !</a:t>
            </a:r>
            <a:endParaRPr/>
          </a:p>
          <a:p>
            <a:pPr indent="-342900" lvl="0" marL="457200" marR="0" rtl="0" algn="l">
              <a:lnSpc>
                <a:spcPct val="115000"/>
              </a:lnSpc>
              <a:spcBef>
                <a:spcPts val="0"/>
              </a:spcBef>
              <a:spcAft>
                <a:spcPts val="0"/>
              </a:spcAft>
              <a:buSzPts val="1800"/>
              <a:buAutoNum type="arabicPeriod"/>
            </a:pPr>
            <a:r>
              <a:rPr lang="fr"/>
              <a:t>Une fois cela fait on peut créer une application sur Heroku et la lier au repo github</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2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 d’une application (1)</a:t>
            </a:r>
            <a:endParaRPr/>
          </a:p>
        </p:txBody>
      </p:sp>
      <p:sp>
        <p:nvSpPr>
          <p:cNvPr id="1669" name="Google Shape;1669;p2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70" name="Google Shape;1670;p244"/>
          <p:cNvPicPr preferRelativeResize="0"/>
          <p:nvPr/>
        </p:nvPicPr>
        <p:blipFill>
          <a:blip r:embed="rId3">
            <a:alphaModFix/>
          </a:blip>
          <a:stretch>
            <a:fillRect/>
          </a:stretch>
        </p:blipFill>
        <p:spPr>
          <a:xfrm>
            <a:off x="414673" y="1224974"/>
            <a:ext cx="8181877" cy="3844549"/>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2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 d’une application (2)</a:t>
            </a:r>
            <a:endParaRPr/>
          </a:p>
        </p:txBody>
      </p:sp>
      <p:sp>
        <p:nvSpPr>
          <p:cNvPr id="1676" name="Google Shape;1676;p2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77" name="Google Shape;1677;p245"/>
          <p:cNvPicPr preferRelativeResize="0"/>
          <p:nvPr/>
        </p:nvPicPr>
        <p:blipFill>
          <a:blip r:embed="rId3">
            <a:alphaModFix/>
          </a:blip>
          <a:stretch>
            <a:fillRect/>
          </a:stretch>
        </p:blipFill>
        <p:spPr>
          <a:xfrm>
            <a:off x="1365912" y="1152475"/>
            <a:ext cx="6412176" cy="3878201"/>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2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 d’une application (3)</a:t>
            </a:r>
            <a:endParaRPr/>
          </a:p>
        </p:txBody>
      </p:sp>
      <p:sp>
        <p:nvSpPr>
          <p:cNvPr id="1683" name="Google Shape;1683;p2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84" name="Google Shape;1684;p246"/>
          <p:cNvPicPr preferRelativeResize="0"/>
          <p:nvPr/>
        </p:nvPicPr>
        <p:blipFill>
          <a:blip r:embed="rId3">
            <a:alphaModFix/>
          </a:blip>
          <a:stretch>
            <a:fillRect/>
          </a:stretch>
        </p:blipFill>
        <p:spPr>
          <a:xfrm>
            <a:off x="978587" y="1078500"/>
            <a:ext cx="7186815" cy="3900875"/>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247"/>
          <p:cNvSpPr txBox="1"/>
          <p:nvPr>
            <p:ph type="title"/>
          </p:nvPr>
        </p:nvSpPr>
        <p:spPr>
          <a:xfrm>
            <a:off x="0" y="64025"/>
            <a:ext cx="8832300" cy="6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 d’une application (4)</a:t>
            </a:r>
            <a:endParaRPr/>
          </a:p>
        </p:txBody>
      </p:sp>
      <p:sp>
        <p:nvSpPr>
          <p:cNvPr id="1690" name="Google Shape;1690;p247"/>
          <p:cNvSpPr txBox="1"/>
          <p:nvPr>
            <p:ph idx="1" type="body"/>
          </p:nvPr>
        </p:nvSpPr>
        <p:spPr>
          <a:xfrm>
            <a:off x="311700" y="690000"/>
            <a:ext cx="4004400" cy="43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Quand vous allez cliquer sur “Deploy Branch, cela va faire un git checkout puis npm install, npm run build, npm run start …..</a:t>
            </a:r>
            <a:endParaRPr/>
          </a:p>
          <a:p>
            <a:pPr indent="0" lvl="0" marL="0" rtl="0" algn="l">
              <a:spcBef>
                <a:spcPts val="1600"/>
              </a:spcBef>
              <a:spcAft>
                <a:spcPts val="0"/>
              </a:spcAft>
              <a:buNone/>
            </a:pPr>
            <a:r>
              <a:rPr lang="fr"/>
              <a:t>Ensuite une fenêtre va montrer la progression du déploiement.</a:t>
            </a:r>
            <a:endParaRPr/>
          </a:p>
          <a:p>
            <a:pPr indent="0" lvl="0" marL="0" rtl="0" algn="l">
              <a:spcBef>
                <a:spcPts val="1600"/>
              </a:spcBef>
              <a:spcAft>
                <a:spcPts val="0"/>
              </a:spcAft>
              <a:buNone/>
            </a:pPr>
            <a:r>
              <a:rPr lang="fr"/>
              <a:t>Pour voir les logs installer </a:t>
            </a:r>
            <a:r>
              <a:rPr lang="fr" u="sng">
                <a:solidFill>
                  <a:schemeClr val="hlink"/>
                </a:solidFill>
                <a:hlinkClick r:id="rId3"/>
              </a:rPr>
              <a:t>la ligne de commande Heroku</a:t>
            </a:r>
            <a:r>
              <a:rPr lang="fr"/>
              <a:t> et </a:t>
            </a:r>
            <a:r>
              <a:rPr lang="fr" u="sng">
                <a:solidFill>
                  <a:schemeClr val="hlink"/>
                </a:solidFill>
                <a:hlinkClick r:id="rId4"/>
              </a:rPr>
              <a:t>lire la doc, section logs</a:t>
            </a:r>
            <a:r>
              <a:rPr lang="fr"/>
              <a:t>.</a:t>
            </a:r>
            <a:endParaRPr/>
          </a:p>
          <a:p>
            <a:pPr indent="0" lvl="0" marL="139700" marR="139700" rtl="0" algn="l">
              <a:lnSpc>
                <a:spcPct val="150000"/>
              </a:lnSpc>
              <a:spcBef>
                <a:spcPts val="1600"/>
              </a:spcBef>
              <a:spcAft>
                <a:spcPts val="0"/>
              </a:spcAft>
              <a:buNone/>
            </a:pPr>
            <a:r>
              <a:rPr lang="fr">
                <a:solidFill>
                  <a:srgbClr val="FFFFFF"/>
                </a:solidFill>
                <a:highlight>
                  <a:srgbClr val="2A2A2A"/>
                </a:highlight>
                <a:latin typeface="Consolas"/>
                <a:ea typeface="Consolas"/>
                <a:cs typeface="Consolas"/>
                <a:sym typeface="Consolas"/>
              </a:rPr>
              <a:t>heroku logs --app client-intense-angular2022</a:t>
            </a:r>
            <a:endParaRPr/>
          </a:p>
          <a:p>
            <a:pPr indent="0" lvl="0" marL="0" rtl="0" algn="l">
              <a:spcBef>
                <a:spcPts val="500"/>
              </a:spcBef>
              <a:spcAft>
                <a:spcPts val="1600"/>
              </a:spcAft>
              <a:buNone/>
            </a:pPr>
            <a:r>
              <a:t/>
            </a:r>
            <a:endParaRPr/>
          </a:p>
        </p:txBody>
      </p:sp>
      <p:pic>
        <p:nvPicPr>
          <p:cNvPr id="1691" name="Google Shape;1691;p247"/>
          <p:cNvPicPr preferRelativeResize="0"/>
          <p:nvPr/>
        </p:nvPicPr>
        <p:blipFill>
          <a:blip r:embed="rId5">
            <a:alphaModFix/>
          </a:blip>
          <a:stretch>
            <a:fillRect/>
          </a:stretch>
        </p:blipFill>
        <p:spPr>
          <a:xfrm>
            <a:off x="4316026" y="187750"/>
            <a:ext cx="4675575" cy="4768001"/>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2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Vérifiez que cela fonctionne !</a:t>
            </a:r>
            <a:endParaRPr/>
          </a:p>
        </p:txBody>
      </p:sp>
      <p:sp>
        <p:nvSpPr>
          <p:cNvPr id="1697" name="Google Shape;1697;p2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98" name="Google Shape;1698;p248"/>
          <p:cNvPicPr preferRelativeResize="0"/>
          <p:nvPr/>
        </p:nvPicPr>
        <p:blipFill>
          <a:blip r:embed="rId3">
            <a:alphaModFix/>
          </a:blip>
          <a:stretch>
            <a:fillRect/>
          </a:stretch>
        </p:blipFill>
        <p:spPr>
          <a:xfrm>
            <a:off x="270425" y="1016249"/>
            <a:ext cx="4032874" cy="2748575"/>
          </a:xfrm>
          <a:prstGeom prst="rect">
            <a:avLst/>
          </a:prstGeom>
          <a:noFill/>
          <a:ln>
            <a:noFill/>
          </a:ln>
        </p:spPr>
      </p:pic>
      <p:pic>
        <p:nvPicPr>
          <p:cNvPr id="1699" name="Google Shape;1699;p248"/>
          <p:cNvPicPr preferRelativeResize="0"/>
          <p:nvPr/>
        </p:nvPicPr>
        <p:blipFill>
          <a:blip r:embed="rId4">
            <a:alphaModFix/>
          </a:blip>
          <a:stretch>
            <a:fillRect/>
          </a:stretch>
        </p:blipFill>
        <p:spPr>
          <a:xfrm>
            <a:off x="4438129" y="2677796"/>
            <a:ext cx="4564701" cy="2313075"/>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2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Hébergement du front-end sur Heroku (suite)</a:t>
            </a:r>
            <a:endParaRPr/>
          </a:p>
        </p:txBody>
      </p:sp>
      <p:sp>
        <p:nvSpPr>
          <p:cNvPr id="1705" name="Google Shape;1705;p249"/>
          <p:cNvSpPr txBox="1"/>
          <p:nvPr>
            <p:ph idx="1" type="body"/>
          </p:nvPr>
        </p:nvSpPr>
        <p:spPr>
          <a:xfrm>
            <a:off x="311700" y="1152475"/>
            <a:ext cx="8727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Rappel : lors du déploiement, Heroku exécute :</a:t>
            </a:r>
            <a:endParaRPr/>
          </a:p>
          <a:p>
            <a:pPr indent="-342900" lvl="0" marL="457200" rtl="0" algn="l">
              <a:spcBef>
                <a:spcPts val="1600"/>
              </a:spcBef>
              <a:spcAft>
                <a:spcPts val="0"/>
              </a:spcAft>
              <a:buSzPts val="1800"/>
              <a:buAutoNum type="arabicPeriod"/>
            </a:pPr>
            <a:r>
              <a:rPr lang="fr"/>
              <a:t>npm install</a:t>
            </a:r>
            <a:endParaRPr/>
          </a:p>
          <a:p>
            <a:pPr indent="-342900" lvl="0" marL="457200" rtl="0" algn="l">
              <a:spcBef>
                <a:spcPts val="0"/>
              </a:spcBef>
              <a:spcAft>
                <a:spcPts val="0"/>
              </a:spcAft>
              <a:buSzPts val="1800"/>
              <a:buAutoNum type="arabicPeriod"/>
            </a:pPr>
            <a:r>
              <a:rPr lang="fr"/>
              <a:t>npm run build</a:t>
            </a:r>
            <a:endParaRPr/>
          </a:p>
          <a:p>
            <a:pPr indent="-342900" lvl="0" marL="457200" rtl="0" algn="l">
              <a:spcBef>
                <a:spcPts val="0"/>
              </a:spcBef>
              <a:spcAft>
                <a:spcPts val="0"/>
              </a:spcAft>
              <a:buSzPts val="1800"/>
              <a:buAutoNum type="arabicPeriod"/>
            </a:pPr>
            <a:r>
              <a:rPr lang="fr"/>
              <a:t>npm run start</a:t>
            </a:r>
            <a:endParaRPr/>
          </a:p>
          <a:p>
            <a:pPr indent="0" lvl="0" marL="0" rtl="0" algn="l">
              <a:spcBef>
                <a:spcPts val="1600"/>
              </a:spcBef>
              <a:spcAft>
                <a:spcPts val="0"/>
              </a:spcAft>
              <a:buNone/>
            </a:pPr>
            <a:r>
              <a:rPr lang="fr"/>
              <a:t>Jusqu’à présent on utilisait la commande ng serve, qui correspond au mode “développement” d’Angular.</a:t>
            </a:r>
            <a:endParaRPr/>
          </a:p>
          <a:p>
            <a:pPr indent="0" lvl="0" marL="0" rtl="0" algn="l">
              <a:spcBef>
                <a:spcPts val="1600"/>
              </a:spcBef>
              <a:spcAft>
                <a:spcPts val="1600"/>
              </a:spcAft>
              <a:buNone/>
            </a:pPr>
            <a:r>
              <a:rPr lang="fr"/>
              <a:t>En réalité cette commande lance un NodeJS qui sert une page index.html générée à la volée….</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2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Hébergement du front-end sur Heroku (suite)</a:t>
            </a:r>
            <a:endParaRPr/>
          </a:p>
        </p:txBody>
      </p:sp>
      <p:sp>
        <p:nvSpPr>
          <p:cNvPr id="1711" name="Google Shape;1711;p250"/>
          <p:cNvSpPr txBox="1"/>
          <p:nvPr>
            <p:ph idx="1" type="body"/>
          </p:nvPr>
        </p:nvSpPr>
        <p:spPr>
          <a:xfrm>
            <a:off x="311700" y="1076275"/>
            <a:ext cx="5059200" cy="39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Rappel : lors du déploiement, Heroku exécute :</a:t>
            </a:r>
            <a:endParaRPr/>
          </a:p>
          <a:p>
            <a:pPr indent="-342900" lvl="0" marL="457200" rtl="0" algn="l">
              <a:spcBef>
                <a:spcPts val="1600"/>
              </a:spcBef>
              <a:spcAft>
                <a:spcPts val="0"/>
              </a:spcAft>
              <a:buClr>
                <a:schemeClr val="dk1"/>
              </a:buClr>
              <a:buSzPts val="1800"/>
              <a:buFont typeface="Courier New"/>
              <a:buAutoNum type="arabicPeriod"/>
            </a:pPr>
            <a:r>
              <a:rPr b="1" lang="fr">
                <a:solidFill>
                  <a:schemeClr val="dk1"/>
                </a:solidFill>
                <a:latin typeface="Courier New"/>
                <a:ea typeface="Courier New"/>
                <a:cs typeface="Courier New"/>
                <a:sym typeface="Courier New"/>
              </a:rPr>
              <a:t>npm install</a:t>
            </a:r>
            <a:endParaRPr b="1">
              <a:solidFill>
                <a:schemeClr val="dk1"/>
              </a:solidFill>
              <a:latin typeface="Courier New"/>
              <a:ea typeface="Courier New"/>
              <a:cs typeface="Courier New"/>
              <a:sym typeface="Courier New"/>
            </a:endParaRPr>
          </a:p>
          <a:p>
            <a:pPr indent="-342900" lvl="0" marL="457200" rtl="0" algn="l">
              <a:spcBef>
                <a:spcPts val="0"/>
              </a:spcBef>
              <a:spcAft>
                <a:spcPts val="0"/>
              </a:spcAft>
              <a:buClr>
                <a:schemeClr val="dk1"/>
              </a:buClr>
              <a:buSzPts val="1800"/>
              <a:buFont typeface="Courier New"/>
              <a:buAutoNum type="arabicPeriod"/>
            </a:pPr>
            <a:r>
              <a:rPr b="1" lang="fr">
                <a:solidFill>
                  <a:schemeClr val="dk1"/>
                </a:solidFill>
                <a:latin typeface="Courier New"/>
                <a:ea typeface="Courier New"/>
                <a:cs typeface="Courier New"/>
                <a:sym typeface="Courier New"/>
              </a:rPr>
              <a:t>npm run build</a:t>
            </a:r>
            <a:endParaRPr b="1">
              <a:solidFill>
                <a:schemeClr val="dk1"/>
              </a:solidFill>
              <a:latin typeface="Courier New"/>
              <a:ea typeface="Courier New"/>
              <a:cs typeface="Courier New"/>
              <a:sym typeface="Courier New"/>
            </a:endParaRPr>
          </a:p>
          <a:p>
            <a:pPr indent="-342900" lvl="0" marL="457200" rtl="0" algn="l">
              <a:spcBef>
                <a:spcPts val="0"/>
              </a:spcBef>
              <a:spcAft>
                <a:spcPts val="0"/>
              </a:spcAft>
              <a:buClr>
                <a:schemeClr val="dk1"/>
              </a:buClr>
              <a:buSzPts val="1800"/>
              <a:buFont typeface="Courier New"/>
              <a:buAutoNum type="arabicPeriod"/>
            </a:pPr>
            <a:r>
              <a:rPr b="1" lang="fr">
                <a:solidFill>
                  <a:schemeClr val="dk1"/>
                </a:solidFill>
                <a:latin typeface="Courier New"/>
                <a:ea typeface="Courier New"/>
                <a:cs typeface="Courier New"/>
                <a:sym typeface="Courier New"/>
              </a:rPr>
              <a:t>npm run start</a:t>
            </a:r>
            <a:endParaRPr b="1">
              <a:solidFill>
                <a:schemeClr val="dk1"/>
              </a:solidFill>
              <a:latin typeface="Courier New"/>
              <a:ea typeface="Courier New"/>
              <a:cs typeface="Courier New"/>
              <a:sym typeface="Courier New"/>
            </a:endParaRPr>
          </a:p>
          <a:p>
            <a:pPr indent="0" lvl="0" marL="0" rtl="0" algn="l">
              <a:spcBef>
                <a:spcPts val="1600"/>
              </a:spcBef>
              <a:spcAft>
                <a:spcPts val="0"/>
              </a:spcAft>
              <a:buNone/>
            </a:pPr>
            <a:r>
              <a:rPr lang="fr"/>
              <a:t>Dans notre cas, exécutons manuellement </a:t>
            </a:r>
            <a:r>
              <a:rPr b="1" lang="fr">
                <a:solidFill>
                  <a:schemeClr val="dk1"/>
                </a:solidFill>
                <a:latin typeface="Courier New"/>
                <a:ea typeface="Courier New"/>
                <a:cs typeface="Courier New"/>
                <a:sym typeface="Courier New"/>
              </a:rPr>
              <a:t>npm run build</a:t>
            </a:r>
            <a:r>
              <a:rPr lang="fr"/>
              <a:t> pour voir ce que cela fait….</a:t>
            </a:r>
            <a:endParaRPr/>
          </a:p>
          <a:p>
            <a:pPr indent="0" lvl="0" marL="0" rtl="0" algn="l">
              <a:spcBef>
                <a:spcPts val="1600"/>
              </a:spcBef>
              <a:spcAft>
                <a:spcPts val="0"/>
              </a:spcAft>
              <a:buNone/>
            </a:pPr>
            <a:r>
              <a:rPr lang="fr"/>
              <a:t>...Cela crée un dossier dist qui contient une page HTML et des fichiers JS/CSS minifiés. Tout ce dossier correspond à l’application complète en mode “production”.</a:t>
            </a:r>
            <a:endParaRPr/>
          </a:p>
          <a:p>
            <a:pPr indent="0" lvl="0" marL="0" rtl="0" algn="l">
              <a:spcBef>
                <a:spcPts val="1600"/>
              </a:spcBef>
              <a:spcAft>
                <a:spcPts val="1600"/>
              </a:spcAft>
              <a:buNone/>
            </a:pPr>
            <a:r>
              <a:t/>
            </a:r>
            <a:endParaRPr/>
          </a:p>
        </p:txBody>
      </p:sp>
      <p:pic>
        <p:nvPicPr>
          <p:cNvPr id="1712" name="Google Shape;1712;p250"/>
          <p:cNvPicPr preferRelativeResize="0"/>
          <p:nvPr/>
        </p:nvPicPr>
        <p:blipFill>
          <a:blip r:embed="rId3">
            <a:alphaModFix/>
          </a:blip>
          <a:stretch>
            <a:fillRect/>
          </a:stretch>
        </p:blipFill>
        <p:spPr>
          <a:xfrm>
            <a:off x="5538100" y="1120738"/>
            <a:ext cx="3420495" cy="3820976"/>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51"/>
          <p:cNvSpPr txBox="1"/>
          <p:nvPr>
            <p:ph type="title"/>
          </p:nvPr>
        </p:nvSpPr>
        <p:spPr>
          <a:xfrm>
            <a:off x="311700" y="445025"/>
            <a:ext cx="8520600" cy="9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 d’un mini serveur web sous nodeJS pour servir index.html</a:t>
            </a:r>
            <a:endParaRPr/>
          </a:p>
        </p:txBody>
      </p:sp>
      <p:sp>
        <p:nvSpPr>
          <p:cNvPr id="1718" name="Google Shape;1718;p251"/>
          <p:cNvSpPr txBox="1"/>
          <p:nvPr>
            <p:ph idx="1" type="body"/>
          </p:nvPr>
        </p:nvSpPr>
        <p:spPr>
          <a:xfrm>
            <a:off x="311700" y="1671950"/>
            <a:ext cx="8727900" cy="30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Nous allons ajouter un fichier </a:t>
            </a:r>
            <a:r>
              <a:rPr b="1" lang="fr">
                <a:solidFill>
                  <a:schemeClr val="dk1"/>
                </a:solidFill>
                <a:latin typeface="Courier New"/>
                <a:ea typeface="Courier New"/>
                <a:cs typeface="Courier New"/>
                <a:sym typeface="Courier New"/>
              </a:rPr>
              <a:t>server.js</a:t>
            </a:r>
            <a:r>
              <a:rPr lang="fr"/>
              <a:t> à la racine du projet</a:t>
            </a:r>
            <a:endParaRPr/>
          </a:p>
          <a:p>
            <a:pPr indent="0" lvl="0" marL="0" rtl="0" algn="l">
              <a:spcBef>
                <a:spcPts val="1600"/>
              </a:spcBef>
              <a:spcAft>
                <a:spcPts val="0"/>
              </a:spcAft>
              <a:buNone/>
            </a:pPr>
            <a:r>
              <a:rPr lang="fr"/>
              <a:t>Il s’agit d’un serveur http minimal codé avec NodeJS et le module </a:t>
            </a:r>
            <a:r>
              <a:rPr b="1" lang="fr">
                <a:solidFill>
                  <a:schemeClr val="dk1"/>
                </a:solidFill>
                <a:latin typeface="Courier New"/>
                <a:ea typeface="Courier New"/>
                <a:cs typeface="Courier New"/>
                <a:sym typeface="Courier New"/>
              </a:rPr>
              <a:t>npm express</a:t>
            </a:r>
            <a:endParaRPr b="1">
              <a:solidFill>
                <a:schemeClr val="dk1"/>
              </a:solidFill>
              <a:latin typeface="Courier New"/>
              <a:ea typeface="Courier New"/>
              <a:cs typeface="Courier New"/>
              <a:sym typeface="Courier New"/>
            </a:endParaRPr>
          </a:p>
          <a:p>
            <a:pPr indent="0" lvl="0" marL="0" rtl="0" algn="l">
              <a:spcBef>
                <a:spcPts val="1600"/>
              </a:spcBef>
              <a:spcAft>
                <a:spcPts val="0"/>
              </a:spcAft>
              <a:buNone/>
            </a:pPr>
            <a:r>
              <a:rPr lang="fr"/>
              <a:t>Il faut par conséquent, pour que Heroku puisse l’exécuter, modifier package.json :</a:t>
            </a:r>
            <a:endParaRPr/>
          </a:p>
          <a:p>
            <a:pPr indent="-342900" lvl="0" marL="457200" rtl="0" algn="l">
              <a:spcBef>
                <a:spcPts val="1600"/>
              </a:spcBef>
              <a:spcAft>
                <a:spcPts val="0"/>
              </a:spcAft>
              <a:buSzPts val="1800"/>
              <a:buAutoNum type="arabicPeriod"/>
            </a:pPr>
            <a:r>
              <a:rPr lang="fr"/>
              <a:t>Ajouter le module express dans les dépendances pour que le npm install installe ce module,</a:t>
            </a:r>
            <a:endParaRPr/>
          </a:p>
          <a:p>
            <a:pPr indent="-342900" lvl="0" marL="457200" rtl="0" algn="l">
              <a:spcBef>
                <a:spcPts val="0"/>
              </a:spcBef>
              <a:spcAft>
                <a:spcPts val="0"/>
              </a:spcAft>
              <a:buSzPts val="1800"/>
              <a:buAutoNum type="arabicPeriod"/>
            </a:pPr>
            <a:r>
              <a:rPr lang="fr"/>
              <a:t>Personnaliser le script “start” dans le fichier package.json pour qu’il lance “node server.js”</a:t>
            </a:r>
            <a:endParaRPr/>
          </a:p>
          <a:p>
            <a:pPr indent="0" lvl="0" marL="0" rtl="0" algn="l">
              <a:spcBef>
                <a:spcPts val="1600"/>
              </a:spcBef>
              <a:spcAft>
                <a:spcPts val="0"/>
              </a:spcAft>
              <a:buNone/>
            </a:pPr>
            <a:r>
              <a:rPr lang="fr">
                <a:solidFill>
                  <a:schemeClr val="dk1"/>
                </a:solidFill>
              </a:rPr>
              <a:t>ON VA FAIRE TOUT CELA DANS LE TRANSPARENT SUIVANT !</a:t>
            </a:r>
            <a:endParaRPr>
              <a:solidFill>
                <a:schemeClr val="dk1"/>
              </a:solidFill>
            </a:endParaRPr>
          </a:p>
          <a:p>
            <a:pPr indent="0" lvl="0" marL="45720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Création d’un premier composant stylé</a:t>
            </a:r>
            <a:endParaRPr/>
          </a:p>
        </p:txBody>
      </p:sp>
      <p:sp>
        <p:nvSpPr>
          <p:cNvPr id="202" name="Google Shape;202;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Etape 1 : ajouter </a:t>
            </a:r>
            <a:r>
              <a:rPr b="1" lang="fr">
                <a:solidFill>
                  <a:srgbClr val="FFFFFF"/>
                </a:solidFill>
                <a:latin typeface="Courier New"/>
                <a:ea typeface="Courier New"/>
                <a:cs typeface="Courier New"/>
                <a:sym typeface="Courier New"/>
              </a:rPr>
              <a:t>MatButtonModule</a:t>
            </a:r>
            <a:r>
              <a:rPr lang="fr"/>
              <a:t> dans le fichier src/app/app.module.ts</a:t>
            </a:r>
            <a:endParaRPr/>
          </a:p>
          <a:p>
            <a:pPr indent="0" lvl="0" marL="0" rtl="0" algn="l">
              <a:spcBef>
                <a:spcPts val="1600"/>
              </a:spcBef>
              <a:spcAft>
                <a:spcPts val="1600"/>
              </a:spcAft>
              <a:buNone/>
            </a:pPr>
            <a:r>
              <a:t/>
            </a:r>
            <a:endParaRPr/>
          </a:p>
        </p:txBody>
      </p:sp>
      <p:pic>
        <p:nvPicPr>
          <p:cNvPr id="203" name="Google Shape;203;p36"/>
          <p:cNvPicPr preferRelativeResize="0"/>
          <p:nvPr/>
        </p:nvPicPr>
        <p:blipFill>
          <a:blip r:embed="rId3">
            <a:alphaModFix/>
          </a:blip>
          <a:stretch>
            <a:fillRect/>
          </a:stretch>
        </p:blipFill>
        <p:spPr>
          <a:xfrm>
            <a:off x="2305946" y="1727100"/>
            <a:ext cx="4532119" cy="341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52"/>
          <p:cNvSpPr txBox="1"/>
          <p:nvPr>
            <p:ph type="title"/>
          </p:nvPr>
        </p:nvSpPr>
        <p:spPr>
          <a:xfrm>
            <a:off x="311700" y="445025"/>
            <a:ext cx="8520600" cy="9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 d’un mini serveur web sous nodeJS pour servir index.html</a:t>
            </a:r>
            <a:endParaRPr/>
          </a:p>
        </p:txBody>
      </p:sp>
      <p:sp>
        <p:nvSpPr>
          <p:cNvPr id="1724" name="Google Shape;1724;p252"/>
          <p:cNvSpPr txBox="1"/>
          <p:nvPr>
            <p:ph idx="1" type="body"/>
          </p:nvPr>
        </p:nvSpPr>
        <p:spPr>
          <a:xfrm>
            <a:off x="311700" y="1671950"/>
            <a:ext cx="8727900" cy="307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fr"/>
              <a:t>Faire:</a:t>
            </a:r>
            <a:endParaRPr/>
          </a:p>
          <a:p>
            <a:pPr indent="-317500" lvl="1" marL="914400" rtl="0" algn="l">
              <a:spcBef>
                <a:spcPts val="0"/>
              </a:spcBef>
              <a:spcAft>
                <a:spcPts val="0"/>
              </a:spcAft>
              <a:buSzPts val="1400"/>
              <a:buAutoNum type="alphaLcPeriod"/>
            </a:pPr>
            <a:r>
              <a:rPr lang="fr"/>
              <a:t>cd à la racine du projet</a:t>
            </a:r>
            <a:endParaRPr/>
          </a:p>
          <a:p>
            <a:pPr indent="-317500" lvl="1" marL="914400" rtl="0" algn="l">
              <a:spcBef>
                <a:spcPts val="0"/>
              </a:spcBef>
              <a:spcAft>
                <a:spcPts val="0"/>
              </a:spcAft>
              <a:buSzPts val="1400"/>
              <a:buFont typeface="Courier New"/>
              <a:buAutoNum type="alphaLcPeriod"/>
            </a:pPr>
            <a:r>
              <a:rPr b="1" lang="fr">
                <a:latin typeface="Courier New"/>
                <a:ea typeface="Courier New"/>
                <a:cs typeface="Courier New"/>
                <a:sym typeface="Courier New"/>
              </a:rPr>
              <a:t>npm install --save express</a:t>
            </a:r>
            <a:endParaRPr b="1">
              <a:latin typeface="Courier New"/>
              <a:ea typeface="Courier New"/>
              <a:cs typeface="Courier New"/>
              <a:sym typeface="Courier New"/>
            </a:endParaRPr>
          </a:p>
          <a:p>
            <a:pPr indent="-342900" lvl="0" marL="457200" rtl="0" algn="l">
              <a:spcBef>
                <a:spcPts val="0"/>
              </a:spcBef>
              <a:spcAft>
                <a:spcPts val="0"/>
              </a:spcAft>
              <a:buSzPts val="1800"/>
              <a:buAutoNum type="arabicPeriod"/>
            </a:pPr>
            <a:r>
              <a:rPr lang="fr"/>
              <a:t>Modifier</a:t>
            </a:r>
            <a:r>
              <a:rPr lang="fr"/>
              <a:t> dans package.json le script start :</a:t>
            </a:r>
            <a:endParaRPr/>
          </a:p>
          <a:p>
            <a:pPr indent="0" lvl="0" marL="457200" rtl="0" algn="l">
              <a:spcBef>
                <a:spcPts val="1600"/>
              </a:spcBef>
              <a:spcAft>
                <a:spcPts val="1600"/>
              </a:spcAft>
              <a:buNone/>
            </a:pPr>
            <a:r>
              <a:t/>
            </a:r>
            <a:endParaRPr/>
          </a:p>
        </p:txBody>
      </p:sp>
      <p:pic>
        <p:nvPicPr>
          <p:cNvPr id="1725" name="Google Shape;1725;p252"/>
          <p:cNvPicPr preferRelativeResize="0"/>
          <p:nvPr/>
        </p:nvPicPr>
        <p:blipFill>
          <a:blip r:embed="rId3">
            <a:alphaModFix/>
          </a:blip>
          <a:stretch>
            <a:fillRect/>
          </a:stretch>
        </p:blipFill>
        <p:spPr>
          <a:xfrm>
            <a:off x="1035400" y="2990473"/>
            <a:ext cx="7073200" cy="207155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253"/>
          <p:cNvSpPr txBox="1"/>
          <p:nvPr>
            <p:ph type="title"/>
          </p:nvPr>
        </p:nvSpPr>
        <p:spPr>
          <a:xfrm>
            <a:off x="311700" y="445025"/>
            <a:ext cx="8520600" cy="9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 la racine du projet, créer un fichier </a:t>
            </a:r>
            <a:r>
              <a:rPr b="1" lang="fr">
                <a:latin typeface="Courier New"/>
                <a:ea typeface="Courier New"/>
                <a:cs typeface="Courier New"/>
                <a:sym typeface="Courier New"/>
              </a:rPr>
              <a:t>server.js</a:t>
            </a:r>
            <a:endParaRPr b="1">
              <a:latin typeface="Courier New"/>
              <a:ea typeface="Courier New"/>
              <a:cs typeface="Courier New"/>
              <a:sym typeface="Courier New"/>
            </a:endParaRPr>
          </a:p>
          <a:p>
            <a:pPr indent="0" lvl="0" marL="0" rtl="0" algn="l">
              <a:spcBef>
                <a:spcPts val="0"/>
              </a:spcBef>
              <a:spcAft>
                <a:spcPts val="0"/>
              </a:spcAft>
              <a:buNone/>
            </a:pPr>
            <a:r>
              <a:rPr lang="fr"/>
              <a:t>Code typique à copier/coller dans ce fichier :</a:t>
            </a:r>
            <a:endParaRPr/>
          </a:p>
        </p:txBody>
      </p:sp>
      <p:sp>
        <p:nvSpPr>
          <p:cNvPr id="1731" name="Google Shape;1731;p253"/>
          <p:cNvSpPr txBox="1"/>
          <p:nvPr>
            <p:ph idx="1" type="body"/>
          </p:nvPr>
        </p:nvSpPr>
        <p:spPr>
          <a:xfrm>
            <a:off x="208050" y="1691525"/>
            <a:ext cx="8727900" cy="345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fr" sz="800">
                <a:solidFill>
                  <a:srgbClr val="008000"/>
                </a:solidFill>
                <a:highlight>
                  <a:srgbClr val="FFFFFF"/>
                </a:highlight>
                <a:latin typeface="Courier New"/>
                <a:ea typeface="Courier New"/>
                <a:cs typeface="Courier New"/>
                <a:sym typeface="Courier New"/>
              </a:rPr>
              <a:t>/</a:t>
            </a:r>
            <a:r>
              <a:rPr b="1" lang="fr" sz="1100">
                <a:solidFill>
                  <a:srgbClr val="008000"/>
                </a:solidFill>
                <a:highlight>
                  <a:srgbClr val="FFFFFF"/>
                </a:highlight>
                <a:latin typeface="Courier New"/>
                <a:ea typeface="Courier New"/>
                <a:cs typeface="Courier New"/>
                <a:sym typeface="Courier New"/>
              </a:rPr>
              <a:t>/Install express server</a:t>
            </a:r>
            <a:endParaRPr b="1" sz="1100">
              <a:solidFill>
                <a:srgbClr val="008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100">
                <a:solidFill>
                  <a:srgbClr val="0000FF"/>
                </a:solidFill>
                <a:highlight>
                  <a:srgbClr val="FFFFFF"/>
                </a:highlight>
                <a:latin typeface="Courier New"/>
                <a:ea typeface="Courier New"/>
                <a:cs typeface="Courier New"/>
                <a:sym typeface="Courier New"/>
              </a:rPr>
              <a:t>const</a:t>
            </a:r>
            <a:r>
              <a:rPr b="1" lang="fr" sz="1100">
                <a:solidFill>
                  <a:srgbClr val="000000"/>
                </a:solidFill>
                <a:highlight>
                  <a:srgbClr val="FFFFFF"/>
                </a:highlight>
                <a:latin typeface="Courier New"/>
                <a:ea typeface="Courier New"/>
                <a:cs typeface="Courier New"/>
                <a:sym typeface="Courier New"/>
              </a:rPr>
              <a:t> express = require(</a:t>
            </a:r>
            <a:r>
              <a:rPr b="1" lang="fr" sz="1100">
                <a:solidFill>
                  <a:srgbClr val="A31515"/>
                </a:solidFill>
                <a:highlight>
                  <a:srgbClr val="FFFFFF"/>
                </a:highlight>
                <a:latin typeface="Courier New"/>
                <a:ea typeface="Courier New"/>
                <a:cs typeface="Courier New"/>
                <a:sym typeface="Courier New"/>
              </a:rPr>
              <a:t>"express"</a:t>
            </a:r>
            <a:r>
              <a:rPr b="1" lang="fr" sz="1100">
                <a:solidFill>
                  <a:srgbClr val="000000"/>
                </a:solidFill>
                <a:highlight>
                  <a:srgbClr val="FFFFFF"/>
                </a:highlight>
                <a:latin typeface="Courier New"/>
                <a:ea typeface="Courier New"/>
                <a:cs typeface="Courier New"/>
                <a:sym typeface="Courier New"/>
              </a:rPr>
              <a:t>);</a:t>
            </a:r>
            <a:endParaRPr b="1" sz="11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100">
                <a:solidFill>
                  <a:srgbClr val="0000FF"/>
                </a:solidFill>
                <a:highlight>
                  <a:srgbClr val="FFFFFF"/>
                </a:highlight>
                <a:latin typeface="Courier New"/>
                <a:ea typeface="Courier New"/>
                <a:cs typeface="Courier New"/>
                <a:sym typeface="Courier New"/>
              </a:rPr>
              <a:t>const</a:t>
            </a:r>
            <a:r>
              <a:rPr b="1" lang="fr" sz="1100">
                <a:solidFill>
                  <a:srgbClr val="000000"/>
                </a:solidFill>
                <a:highlight>
                  <a:srgbClr val="FFFFFF"/>
                </a:highlight>
                <a:latin typeface="Courier New"/>
                <a:ea typeface="Courier New"/>
                <a:cs typeface="Courier New"/>
                <a:sym typeface="Courier New"/>
              </a:rPr>
              <a:t> path = require(</a:t>
            </a:r>
            <a:r>
              <a:rPr b="1" lang="fr" sz="1100">
                <a:solidFill>
                  <a:srgbClr val="A31515"/>
                </a:solidFill>
                <a:highlight>
                  <a:srgbClr val="FFFFFF"/>
                </a:highlight>
                <a:latin typeface="Courier New"/>
                <a:ea typeface="Courier New"/>
                <a:cs typeface="Courier New"/>
                <a:sym typeface="Courier New"/>
              </a:rPr>
              <a:t>"path"</a:t>
            </a:r>
            <a:r>
              <a:rPr b="1" lang="fr" sz="1100">
                <a:solidFill>
                  <a:srgbClr val="000000"/>
                </a:solidFill>
                <a:highlight>
                  <a:srgbClr val="FFFFFF"/>
                </a:highlight>
                <a:latin typeface="Courier New"/>
                <a:ea typeface="Courier New"/>
                <a:cs typeface="Courier New"/>
                <a:sym typeface="Courier New"/>
              </a:rPr>
              <a:t>);</a:t>
            </a:r>
            <a:endParaRPr b="1" sz="11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1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100">
                <a:solidFill>
                  <a:srgbClr val="0000FF"/>
                </a:solidFill>
                <a:highlight>
                  <a:srgbClr val="FFFFFF"/>
                </a:highlight>
                <a:latin typeface="Courier New"/>
                <a:ea typeface="Courier New"/>
                <a:cs typeface="Courier New"/>
                <a:sym typeface="Courier New"/>
              </a:rPr>
              <a:t>const</a:t>
            </a:r>
            <a:r>
              <a:rPr b="1" lang="fr" sz="1100">
                <a:solidFill>
                  <a:srgbClr val="000000"/>
                </a:solidFill>
                <a:highlight>
                  <a:srgbClr val="FFFFFF"/>
                </a:highlight>
                <a:latin typeface="Courier New"/>
                <a:ea typeface="Courier New"/>
                <a:cs typeface="Courier New"/>
                <a:sym typeface="Courier New"/>
              </a:rPr>
              <a:t> app = express();</a:t>
            </a:r>
            <a:endParaRPr b="1" sz="11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1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100">
                <a:solidFill>
                  <a:srgbClr val="008000"/>
                </a:solidFill>
                <a:highlight>
                  <a:srgbClr val="FFFFFF"/>
                </a:highlight>
                <a:latin typeface="Courier New"/>
                <a:ea typeface="Courier New"/>
                <a:cs typeface="Courier New"/>
                <a:sym typeface="Courier New"/>
              </a:rPr>
              <a:t>// Serve only the static files form the dist directory</a:t>
            </a:r>
            <a:endParaRPr b="1" sz="1100">
              <a:solidFill>
                <a:srgbClr val="008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100">
                <a:solidFill>
                  <a:srgbClr val="000000"/>
                </a:solidFill>
                <a:highlight>
                  <a:srgbClr val="FFFFFF"/>
                </a:highlight>
                <a:latin typeface="Courier New"/>
                <a:ea typeface="Courier New"/>
                <a:cs typeface="Courier New"/>
                <a:sym typeface="Courier New"/>
              </a:rPr>
              <a:t>app.use(express.static(__dirname + </a:t>
            </a:r>
            <a:r>
              <a:rPr b="1" lang="fr" sz="1100">
                <a:solidFill>
                  <a:srgbClr val="A31515"/>
                </a:solidFill>
                <a:highlight>
                  <a:srgbClr val="FFFFFF"/>
                </a:highlight>
                <a:latin typeface="Courier New"/>
                <a:ea typeface="Courier New"/>
                <a:cs typeface="Courier New"/>
                <a:sym typeface="Courier New"/>
              </a:rPr>
              <a:t>"/dist/assignment-app/"</a:t>
            </a:r>
            <a:r>
              <a:rPr b="1" lang="fr" sz="1100">
                <a:solidFill>
                  <a:srgbClr val="000000"/>
                </a:solidFill>
                <a:highlight>
                  <a:srgbClr val="FFFFFF"/>
                </a:highlight>
                <a:latin typeface="Courier New"/>
                <a:ea typeface="Courier New"/>
                <a:cs typeface="Courier New"/>
                <a:sym typeface="Courier New"/>
              </a:rPr>
              <a:t>));</a:t>
            </a:r>
            <a:endParaRPr b="1" sz="11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1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100">
                <a:solidFill>
                  <a:srgbClr val="000000"/>
                </a:solidFill>
                <a:highlight>
                  <a:srgbClr val="FFFFFF"/>
                </a:highlight>
                <a:latin typeface="Courier New"/>
                <a:ea typeface="Courier New"/>
                <a:cs typeface="Courier New"/>
                <a:sym typeface="Courier New"/>
              </a:rPr>
              <a:t>app.get(</a:t>
            </a:r>
            <a:r>
              <a:rPr b="1" lang="fr" sz="1100">
                <a:solidFill>
                  <a:srgbClr val="A31515"/>
                </a:solidFill>
                <a:highlight>
                  <a:srgbClr val="FFFFFF"/>
                </a:highlight>
                <a:latin typeface="Courier New"/>
                <a:ea typeface="Courier New"/>
                <a:cs typeface="Courier New"/>
                <a:sym typeface="Courier New"/>
              </a:rPr>
              <a:t>"/*"</a:t>
            </a:r>
            <a:r>
              <a:rPr b="1" lang="fr" sz="1100">
                <a:solidFill>
                  <a:srgbClr val="000000"/>
                </a:solidFill>
                <a:highlight>
                  <a:srgbClr val="FFFFFF"/>
                </a:highlight>
                <a:latin typeface="Courier New"/>
                <a:ea typeface="Courier New"/>
                <a:cs typeface="Courier New"/>
                <a:sym typeface="Courier New"/>
              </a:rPr>
              <a:t>, </a:t>
            </a:r>
            <a:r>
              <a:rPr b="1" lang="fr" sz="1100">
                <a:solidFill>
                  <a:srgbClr val="0000FF"/>
                </a:solidFill>
                <a:highlight>
                  <a:srgbClr val="FFFFFF"/>
                </a:highlight>
                <a:latin typeface="Courier New"/>
                <a:ea typeface="Courier New"/>
                <a:cs typeface="Courier New"/>
                <a:sym typeface="Courier New"/>
              </a:rPr>
              <a:t>function</a:t>
            </a:r>
            <a:r>
              <a:rPr b="1" lang="fr" sz="1100">
                <a:solidFill>
                  <a:srgbClr val="000000"/>
                </a:solidFill>
                <a:highlight>
                  <a:srgbClr val="FFFFFF"/>
                </a:highlight>
                <a:latin typeface="Courier New"/>
                <a:ea typeface="Courier New"/>
                <a:cs typeface="Courier New"/>
                <a:sym typeface="Courier New"/>
              </a:rPr>
              <a:t> (req, res) {</a:t>
            </a:r>
            <a:endParaRPr b="1" sz="11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100">
                <a:solidFill>
                  <a:srgbClr val="000000"/>
                </a:solidFill>
                <a:highlight>
                  <a:srgbClr val="FFFFFF"/>
                </a:highlight>
                <a:latin typeface="Courier New"/>
                <a:ea typeface="Courier New"/>
                <a:cs typeface="Courier New"/>
                <a:sym typeface="Courier New"/>
              </a:rPr>
              <a:t> res.sendFile(path.join(__dirname + </a:t>
            </a:r>
            <a:r>
              <a:rPr b="1" lang="fr" sz="1100">
                <a:solidFill>
                  <a:srgbClr val="A31515"/>
                </a:solidFill>
                <a:highlight>
                  <a:srgbClr val="FFFFFF"/>
                </a:highlight>
                <a:latin typeface="Courier New"/>
                <a:ea typeface="Courier New"/>
                <a:cs typeface="Courier New"/>
                <a:sym typeface="Courier New"/>
              </a:rPr>
              <a:t>"/dist/assignment-app/index.html"</a:t>
            </a:r>
            <a:r>
              <a:rPr b="1" lang="fr" sz="1100">
                <a:solidFill>
                  <a:srgbClr val="000000"/>
                </a:solidFill>
                <a:highlight>
                  <a:srgbClr val="FFFFFF"/>
                </a:highlight>
                <a:latin typeface="Courier New"/>
                <a:ea typeface="Courier New"/>
                <a:cs typeface="Courier New"/>
                <a:sym typeface="Courier New"/>
              </a:rPr>
              <a:t>));</a:t>
            </a:r>
            <a:endParaRPr b="1" sz="11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100">
                <a:solidFill>
                  <a:srgbClr val="000000"/>
                </a:solidFill>
                <a:highlight>
                  <a:srgbClr val="FFFFFF"/>
                </a:highlight>
                <a:latin typeface="Courier New"/>
                <a:ea typeface="Courier New"/>
                <a:cs typeface="Courier New"/>
                <a:sym typeface="Courier New"/>
              </a:rPr>
              <a:t>});</a:t>
            </a:r>
            <a:endParaRPr b="1" sz="11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100">
                <a:solidFill>
                  <a:srgbClr val="008000"/>
                </a:solidFill>
                <a:highlight>
                  <a:srgbClr val="FFFFFF"/>
                </a:highlight>
                <a:latin typeface="Courier New"/>
                <a:ea typeface="Courier New"/>
                <a:cs typeface="Courier New"/>
                <a:sym typeface="Courier New"/>
              </a:rPr>
              <a:t>// Start the app by listening on the default Heroku port</a:t>
            </a:r>
            <a:endParaRPr b="1" sz="1100">
              <a:solidFill>
                <a:srgbClr val="008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100">
                <a:solidFill>
                  <a:srgbClr val="000000"/>
                </a:solidFill>
                <a:highlight>
                  <a:srgbClr val="FFFFFF"/>
                </a:highlight>
                <a:latin typeface="Courier New"/>
                <a:ea typeface="Courier New"/>
                <a:cs typeface="Courier New"/>
                <a:sym typeface="Courier New"/>
              </a:rPr>
              <a:t>app.listen(process.env.PORT || </a:t>
            </a:r>
            <a:r>
              <a:rPr b="1" lang="fr" sz="1100">
                <a:solidFill>
                  <a:srgbClr val="098658"/>
                </a:solidFill>
                <a:highlight>
                  <a:srgbClr val="FFFFFF"/>
                </a:highlight>
                <a:latin typeface="Courier New"/>
                <a:ea typeface="Courier New"/>
                <a:cs typeface="Courier New"/>
                <a:sym typeface="Courier New"/>
              </a:rPr>
              <a:t>8081</a:t>
            </a:r>
            <a:r>
              <a:rPr b="1" lang="fr" sz="1100">
                <a:solidFill>
                  <a:srgbClr val="000000"/>
                </a:solidFill>
                <a:highlight>
                  <a:srgbClr val="FFFFFF"/>
                </a:highlight>
                <a:latin typeface="Courier New"/>
                <a:ea typeface="Courier New"/>
                <a:cs typeface="Courier New"/>
                <a:sym typeface="Courier New"/>
              </a:rPr>
              <a:t>);</a:t>
            </a:r>
            <a:endParaRPr b="1" sz="1700"/>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254"/>
          <p:cNvSpPr txBox="1"/>
          <p:nvPr>
            <p:ph type="title"/>
          </p:nvPr>
        </p:nvSpPr>
        <p:spPr>
          <a:xfrm>
            <a:off x="311700" y="445025"/>
            <a:ext cx="8520600" cy="9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Puis tester manuellement avant d’essayer de mettre sur Heroku</a:t>
            </a:r>
            <a:endParaRPr/>
          </a:p>
        </p:txBody>
      </p:sp>
      <p:sp>
        <p:nvSpPr>
          <p:cNvPr id="1737" name="Google Shape;1737;p254"/>
          <p:cNvSpPr txBox="1"/>
          <p:nvPr>
            <p:ph idx="1" type="body"/>
          </p:nvPr>
        </p:nvSpPr>
        <p:spPr>
          <a:xfrm>
            <a:off x="311700" y="1671950"/>
            <a:ext cx="8727900" cy="3259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fr"/>
              <a:t>Effacer le dossier </a:t>
            </a:r>
            <a:r>
              <a:rPr b="1" lang="fr">
                <a:latin typeface="Courier New"/>
                <a:ea typeface="Courier New"/>
                <a:cs typeface="Courier New"/>
                <a:sym typeface="Courier New"/>
              </a:rPr>
              <a:t>node_modules</a:t>
            </a:r>
            <a:endParaRPr b="1">
              <a:latin typeface="Courier New"/>
              <a:ea typeface="Courier New"/>
              <a:cs typeface="Courier New"/>
              <a:sym typeface="Courier New"/>
            </a:endParaRPr>
          </a:p>
          <a:p>
            <a:pPr indent="-342900" lvl="0" marL="457200" rtl="0" algn="l">
              <a:spcBef>
                <a:spcPts val="0"/>
              </a:spcBef>
              <a:spcAft>
                <a:spcPts val="0"/>
              </a:spcAft>
              <a:buSzPts val="1800"/>
              <a:buAutoNum type="arabicPeriod"/>
            </a:pPr>
            <a:r>
              <a:rPr lang="fr"/>
              <a:t>Faire </a:t>
            </a:r>
            <a:r>
              <a:rPr b="1" lang="fr">
                <a:solidFill>
                  <a:schemeClr val="dk1"/>
                </a:solidFill>
                <a:latin typeface="Courier New"/>
                <a:ea typeface="Courier New"/>
                <a:cs typeface="Courier New"/>
                <a:sym typeface="Courier New"/>
              </a:rPr>
              <a:t>npm install</a:t>
            </a:r>
            <a:endParaRPr b="1">
              <a:solidFill>
                <a:schemeClr val="dk1"/>
              </a:solidFill>
            </a:endParaRPr>
          </a:p>
          <a:p>
            <a:pPr indent="-342900" lvl="0" marL="457200" rtl="0" algn="l">
              <a:spcBef>
                <a:spcPts val="0"/>
              </a:spcBef>
              <a:spcAft>
                <a:spcPts val="0"/>
              </a:spcAft>
              <a:buSzPts val="1800"/>
              <a:buAutoNum type="arabicPeriod"/>
            </a:pPr>
            <a:r>
              <a:rPr lang="fr"/>
              <a:t>Faire </a:t>
            </a:r>
            <a:r>
              <a:rPr b="1" lang="fr">
                <a:solidFill>
                  <a:schemeClr val="dk1"/>
                </a:solidFill>
                <a:latin typeface="Courier New"/>
                <a:ea typeface="Courier New"/>
                <a:cs typeface="Courier New"/>
                <a:sym typeface="Courier New"/>
              </a:rPr>
              <a:t>npm run build</a:t>
            </a:r>
            <a:r>
              <a:rPr lang="fr"/>
              <a:t> -&gt; cela doit créer le dossier dist avec l’application dedans</a:t>
            </a:r>
            <a:endParaRPr/>
          </a:p>
          <a:p>
            <a:pPr indent="-342900" lvl="0" marL="457200" rtl="0" algn="l">
              <a:spcBef>
                <a:spcPts val="0"/>
              </a:spcBef>
              <a:spcAft>
                <a:spcPts val="0"/>
              </a:spcAft>
              <a:buSzPts val="1800"/>
              <a:buAutoNum type="arabicPeriod"/>
            </a:pPr>
            <a:r>
              <a:rPr lang="fr"/>
              <a:t>Faire </a:t>
            </a:r>
            <a:r>
              <a:rPr b="1" lang="fr">
                <a:solidFill>
                  <a:schemeClr val="dk1"/>
                </a:solidFill>
                <a:latin typeface="Courier New"/>
                <a:ea typeface="Courier New"/>
                <a:cs typeface="Courier New"/>
                <a:sym typeface="Courier New"/>
              </a:rPr>
              <a:t>npm run start</a:t>
            </a:r>
            <a:r>
              <a:rPr lang="fr"/>
              <a:t> </a:t>
            </a:r>
            <a:endParaRPr/>
          </a:p>
          <a:p>
            <a:pPr indent="-342900" lvl="0" marL="457200" rtl="0" algn="l">
              <a:spcBef>
                <a:spcPts val="0"/>
              </a:spcBef>
              <a:spcAft>
                <a:spcPts val="0"/>
              </a:spcAft>
              <a:buSzPts val="1800"/>
              <a:buAutoNum type="arabicPeriod"/>
            </a:pPr>
            <a:r>
              <a:rPr lang="fr"/>
              <a:t>Ouvrir </a:t>
            </a:r>
            <a:r>
              <a:rPr lang="fr" u="sng">
                <a:solidFill>
                  <a:schemeClr val="hlink"/>
                </a:solidFill>
                <a:hlinkClick r:id="rId3"/>
              </a:rPr>
              <a:t>http://localhost:8081</a:t>
            </a:r>
            <a:r>
              <a:rPr lang="fr"/>
              <a:t> -&gt; cela doit ouvrir la page </a:t>
            </a:r>
            <a:r>
              <a:rPr b="1" lang="fr">
                <a:latin typeface="Courier New"/>
                <a:ea typeface="Courier New"/>
                <a:cs typeface="Courier New"/>
                <a:sym typeface="Courier New"/>
              </a:rPr>
              <a:t>dist/index.html</a:t>
            </a:r>
            <a:r>
              <a:rPr lang="fr"/>
              <a:t> avec l’application dedans… L’appli se lance dans votre navigateur.</a:t>
            </a:r>
            <a:endParaRPr/>
          </a:p>
          <a:p>
            <a:pPr indent="-342900" lvl="0" marL="457200" rtl="0" algn="l">
              <a:spcBef>
                <a:spcPts val="0"/>
              </a:spcBef>
              <a:spcAft>
                <a:spcPts val="0"/>
              </a:spcAft>
              <a:buSzPts val="1800"/>
              <a:buAutoNum type="arabicPeriod"/>
            </a:pPr>
            <a:r>
              <a:rPr lang="fr"/>
              <a:t>Penser à changer l’URL dans le service de gestion des assignments pour mettre celui de votre back-end sur Heroku</a:t>
            </a:r>
            <a:endParaRPr/>
          </a:p>
          <a:p>
            <a:pPr indent="-342900" lvl="0" marL="457200" rtl="0" algn="l">
              <a:spcBef>
                <a:spcPts val="0"/>
              </a:spcBef>
              <a:spcAft>
                <a:spcPts val="0"/>
              </a:spcAft>
              <a:buSzPts val="1800"/>
              <a:buAutoNum type="arabicPeriod"/>
            </a:pPr>
            <a:r>
              <a:rPr lang="fr"/>
              <a:t>Déployer sur heroku de la même manière qu’on a déployé le back-end</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255"/>
          <p:cNvSpPr txBox="1"/>
          <p:nvPr>
            <p:ph type="title"/>
          </p:nvPr>
        </p:nvSpPr>
        <p:spPr>
          <a:xfrm>
            <a:off x="311700" y="445025"/>
            <a:ext cx="8520600" cy="9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Déploiement du front-end sur </a:t>
            </a:r>
            <a:r>
              <a:rPr lang="fr"/>
              <a:t>Heroku</a:t>
            </a:r>
            <a:endParaRPr/>
          </a:p>
        </p:txBody>
      </p:sp>
      <p:sp>
        <p:nvSpPr>
          <p:cNvPr id="1743" name="Google Shape;1743;p255"/>
          <p:cNvSpPr txBox="1"/>
          <p:nvPr>
            <p:ph idx="1" type="body"/>
          </p:nvPr>
        </p:nvSpPr>
        <p:spPr>
          <a:xfrm>
            <a:off x="311700" y="1671950"/>
            <a:ext cx="8727900" cy="3259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fr"/>
              <a:t>Commitez vos modifications sur le repository github du front-end</a:t>
            </a:r>
            <a:endParaRPr/>
          </a:p>
          <a:p>
            <a:pPr indent="-342900" lvl="0" marL="457200" rtl="0" algn="l">
              <a:spcBef>
                <a:spcPts val="0"/>
              </a:spcBef>
              <a:spcAft>
                <a:spcPts val="0"/>
              </a:spcAft>
              <a:buSzPts val="1800"/>
              <a:buAutoNum type="arabicPeriod"/>
            </a:pPr>
            <a:r>
              <a:rPr lang="fr"/>
              <a:t>Vérifier bien que l’URL utilisé dans le service de gestion des assignments est bien celui de votre backend sur heroku. </a:t>
            </a:r>
            <a:br>
              <a:rPr lang="fr"/>
            </a:br>
            <a:r>
              <a:rPr lang="fr"/>
              <a:t>Par exemple pour moi : </a:t>
            </a:r>
            <a:r>
              <a:rPr b="1" lang="fr" sz="1700" u="sng">
                <a:solidFill>
                  <a:schemeClr val="hlink"/>
                </a:solidFill>
                <a:latin typeface="Courier New"/>
                <a:ea typeface="Courier New"/>
                <a:cs typeface="Courier New"/>
                <a:sym typeface="Courier New"/>
                <a:hlinkClick r:id="rId3"/>
              </a:rPr>
              <a:t>https://api-cours-angular-2023.herokuapp.com/api/assignments</a:t>
            </a:r>
            <a:endParaRPr b="1" sz="1700">
              <a:solidFill>
                <a:schemeClr val="dk1"/>
              </a:solidFill>
              <a:latin typeface="Courier New"/>
              <a:ea typeface="Courier New"/>
              <a:cs typeface="Courier New"/>
              <a:sym typeface="Courier New"/>
            </a:endParaRPr>
          </a:p>
          <a:p>
            <a:pPr indent="-336550" lvl="0" marL="457200" rtl="0" algn="l">
              <a:spcBef>
                <a:spcPts val="0"/>
              </a:spcBef>
              <a:spcAft>
                <a:spcPts val="0"/>
              </a:spcAft>
              <a:buSzPts val="1700"/>
              <a:buAutoNum type="arabicPeriod"/>
            </a:pPr>
            <a:r>
              <a:rPr lang="fr" sz="1700"/>
              <a:t>Suivez ensuite les mêmes étapes que pour le déploiement du back end, vous changerez juste le nom du repository github.</a:t>
            </a:r>
            <a:endParaRPr sz="1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Création d’un premier composant stylé</a:t>
            </a:r>
            <a:endParaRPr/>
          </a:p>
          <a:p>
            <a:pPr indent="0" lvl="0" marL="0" rtl="0" algn="l">
              <a:spcBef>
                <a:spcPts val="0"/>
              </a:spcBef>
              <a:spcAft>
                <a:spcPts val="0"/>
              </a:spcAft>
              <a:buNone/>
            </a:pPr>
            <a:r>
              <a:t/>
            </a:r>
            <a:endParaRPr/>
          </a:p>
        </p:txBody>
      </p:sp>
      <p:sp>
        <p:nvSpPr>
          <p:cNvPr id="209" name="Google Shape;209;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Etape 2 : effacer le contenu du template HTML du composant “root” </a:t>
            </a:r>
            <a:r>
              <a:rPr b="1" lang="fr">
                <a:solidFill>
                  <a:srgbClr val="FFFFFF"/>
                </a:solidFill>
                <a:latin typeface="Courier New"/>
                <a:ea typeface="Courier New"/>
                <a:cs typeface="Courier New"/>
                <a:sym typeface="Courier New"/>
              </a:rPr>
              <a:t>src/app/app.component.html</a:t>
            </a:r>
            <a:r>
              <a:rPr lang="fr"/>
              <a:t> et mettre ceci à l’intérieur :</a:t>
            </a:r>
            <a:endParaRPr/>
          </a:p>
          <a:p>
            <a:pPr indent="0" lvl="0" marL="0" rtl="0" algn="l">
              <a:lnSpc>
                <a:spcPct val="150000"/>
              </a:lnSpc>
              <a:spcBef>
                <a:spcPts val="1600"/>
              </a:spcBef>
              <a:spcAft>
                <a:spcPts val="0"/>
              </a:spcAft>
              <a:buNone/>
            </a:pPr>
            <a:r>
              <a:rPr lang="fr" sz="2000">
                <a:solidFill>
                  <a:srgbClr val="800000"/>
                </a:solidFill>
                <a:highlight>
                  <a:srgbClr val="FFFFFF"/>
                </a:highlight>
                <a:latin typeface="Courier New"/>
                <a:ea typeface="Courier New"/>
                <a:cs typeface="Courier New"/>
                <a:sym typeface="Courier New"/>
              </a:rPr>
              <a:t>&lt;H1&gt;</a:t>
            </a:r>
            <a:r>
              <a:rPr lang="fr" sz="2000">
                <a:solidFill>
                  <a:srgbClr val="000000"/>
                </a:solidFill>
                <a:highlight>
                  <a:srgbClr val="FFFFFF"/>
                </a:highlight>
                <a:latin typeface="Courier New"/>
                <a:ea typeface="Courier New"/>
                <a:cs typeface="Courier New"/>
                <a:sym typeface="Courier New"/>
              </a:rPr>
              <a:t>Hello World</a:t>
            </a:r>
            <a:r>
              <a:rPr lang="fr" sz="2000">
                <a:solidFill>
                  <a:srgbClr val="800000"/>
                </a:solidFill>
                <a:highlight>
                  <a:srgbClr val="FFFFFF"/>
                </a:highlight>
                <a:latin typeface="Courier New"/>
                <a:ea typeface="Courier New"/>
                <a:cs typeface="Courier New"/>
                <a:sym typeface="Courier New"/>
              </a:rPr>
              <a:t>&lt;/H1&gt;</a:t>
            </a:r>
            <a:endParaRPr sz="20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20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2000">
                <a:solidFill>
                  <a:srgbClr val="800000"/>
                </a:solidFill>
                <a:highlight>
                  <a:srgbClr val="FFFFFF"/>
                </a:highlight>
                <a:latin typeface="Courier New"/>
                <a:ea typeface="Courier New"/>
                <a:cs typeface="Courier New"/>
                <a:sym typeface="Courier New"/>
              </a:rPr>
              <a:t>&lt;button</a:t>
            </a:r>
            <a:r>
              <a:rPr lang="fr" sz="2000">
                <a:solidFill>
                  <a:srgbClr val="000000"/>
                </a:solidFill>
                <a:highlight>
                  <a:srgbClr val="FFFFFF"/>
                </a:highlight>
                <a:latin typeface="Courier New"/>
                <a:ea typeface="Courier New"/>
                <a:cs typeface="Courier New"/>
                <a:sym typeface="Courier New"/>
              </a:rPr>
              <a:t> </a:t>
            </a:r>
            <a:r>
              <a:rPr lang="fr" sz="2000">
                <a:solidFill>
                  <a:srgbClr val="FF0000"/>
                </a:solidFill>
                <a:highlight>
                  <a:srgbClr val="FFFFFF"/>
                </a:highlight>
                <a:latin typeface="Courier New"/>
                <a:ea typeface="Courier New"/>
                <a:cs typeface="Courier New"/>
                <a:sym typeface="Courier New"/>
              </a:rPr>
              <a:t>mat-button</a:t>
            </a:r>
            <a:r>
              <a:rPr lang="fr" sz="2000">
                <a:solidFill>
                  <a:srgbClr val="800000"/>
                </a:solidFill>
                <a:highlight>
                  <a:srgbClr val="FFFFFF"/>
                </a:highlight>
                <a:latin typeface="Courier New"/>
                <a:ea typeface="Courier New"/>
                <a:cs typeface="Courier New"/>
                <a:sym typeface="Courier New"/>
              </a:rPr>
              <a:t>&gt;</a:t>
            </a:r>
            <a:r>
              <a:rPr lang="fr" sz="2000">
                <a:solidFill>
                  <a:srgbClr val="000000"/>
                </a:solidFill>
                <a:highlight>
                  <a:srgbClr val="FFFFFF"/>
                </a:highlight>
                <a:latin typeface="Courier New"/>
                <a:ea typeface="Courier New"/>
                <a:cs typeface="Courier New"/>
                <a:sym typeface="Courier New"/>
              </a:rPr>
              <a:t>Click</a:t>
            </a:r>
            <a:r>
              <a:rPr lang="fr" sz="2000">
                <a:solidFill>
                  <a:srgbClr val="800000"/>
                </a:solidFill>
                <a:highlight>
                  <a:srgbClr val="FFFFFF"/>
                </a:highlight>
                <a:latin typeface="Courier New"/>
                <a:ea typeface="Courier New"/>
                <a:cs typeface="Courier New"/>
                <a:sym typeface="Courier New"/>
              </a:rPr>
              <a:t>&lt;/button&gt;</a:t>
            </a:r>
            <a:endParaRPr sz="2000">
              <a:solidFill>
                <a:srgbClr val="8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1600"/>
              </a:spcBef>
              <a:spcAft>
                <a:spcPts val="1600"/>
              </a:spcAft>
              <a:buNone/>
            </a:pPr>
            <a:r>
              <a:rPr lang="fr"/>
              <a:t>Regardez le résultat, cliquez le bouton, vous devez voir une animation.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animEffect filter="fade" transition="in">
                                      <p:cBhvr>
                                        <p:cTn dur="1000"/>
                                        <p:tgtEl>
                                          <p:spTgt spid="2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1" st="1"/>
                                            </p:txEl>
                                          </p:spTgt>
                                        </p:tgtEl>
                                        <p:attrNameLst>
                                          <p:attrName>style.visibility</p:attrName>
                                        </p:attrNameLst>
                                      </p:cBhvr>
                                      <p:to>
                                        <p:strVal val="visible"/>
                                      </p:to>
                                    </p:set>
                                    <p:animEffect filter="fade" transition="in">
                                      <p:cBhvr>
                                        <p:cTn dur="1000"/>
                                        <p:tgtEl>
                                          <p:spTgt spid="2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2" st="2"/>
                                            </p:txEl>
                                          </p:spTgt>
                                        </p:tgtEl>
                                        <p:attrNameLst>
                                          <p:attrName>style.visibility</p:attrName>
                                        </p:attrNameLst>
                                      </p:cBhvr>
                                      <p:to>
                                        <p:strVal val="visible"/>
                                      </p:to>
                                    </p:set>
                                    <p:animEffect filter="fade" transition="in">
                                      <p:cBhvr>
                                        <p:cTn dur="1000"/>
                                        <p:tgtEl>
                                          <p:spTgt spid="2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3" st="3"/>
                                            </p:txEl>
                                          </p:spTgt>
                                        </p:tgtEl>
                                        <p:attrNameLst>
                                          <p:attrName>style.visibility</p:attrName>
                                        </p:attrNameLst>
                                      </p:cBhvr>
                                      <p:to>
                                        <p:strVal val="visible"/>
                                      </p:to>
                                    </p:set>
                                    <p:animEffect filter="fade" transition="in">
                                      <p:cBhvr>
                                        <p:cTn dur="1000"/>
                                        <p:tgtEl>
                                          <p:spTgt spid="2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4" st="4"/>
                                            </p:txEl>
                                          </p:spTgt>
                                        </p:tgtEl>
                                        <p:attrNameLst>
                                          <p:attrName>style.visibility</p:attrName>
                                        </p:attrNameLst>
                                      </p:cBhvr>
                                      <p:to>
                                        <p:strVal val="visible"/>
                                      </p:to>
                                    </p:set>
                                    <p:animEffect filter="fade" transition="in">
                                      <p:cBhvr>
                                        <p:cTn dur="1000"/>
                                        <p:tgtEl>
                                          <p:spTgt spid="20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5" st="5"/>
                                            </p:txEl>
                                          </p:spTgt>
                                        </p:tgtEl>
                                        <p:attrNameLst>
                                          <p:attrName>style.visibility</p:attrName>
                                        </p:attrNameLst>
                                      </p:cBhvr>
                                      <p:to>
                                        <p:strVal val="visible"/>
                                      </p:to>
                                    </p:set>
                                    <p:animEffect filter="fade" transition="in">
                                      <p:cBhvr>
                                        <p:cTn dur="1000"/>
                                        <p:tgtEl>
                                          <p:spTgt spid="20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Création d’un premier composant stylé</a:t>
            </a:r>
            <a:endParaRPr/>
          </a:p>
          <a:p>
            <a:pPr indent="0" lvl="0" marL="0" rtl="0" algn="l">
              <a:spcBef>
                <a:spcPts val="0"/>
              </a:spcBef>
              <a:spcAft>
                <a:spcPts val="0"/>
              </a:spcAft>
              <a:buNone/>
            </a:pPr>
            <a:r>
              <a:t/>
            </a:r>
            <a:endParaRPr/>
          </a:p>
        </p:txBody>
      </p:sp>
      <p:sp>
        <p:nvSpPr>
          <p:cNvPr id="215" name="Google Shape;215;p38"/>
          <p:cNvSpPr txBox="1"/>
          <p:nvPr>
            <p:ph idx="1" type="body"/>
          </p:nvPr>
        </p:nvSpPr>
        <p:spPr>
          <a:xfrm>
            <a:off x="311700" y="1152475"/>
            <a:ext cx="3833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Etape 3 : allez sur la page d’exemple des boutons sur le site material.angular.io et copiez-collez le code HTML de l’exemple dans le template du composant app</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fr"/>
              <a:t>Faites de même avec la partie CSS, copiez-là dans app.component.css</a:t>
            </a:r>
            <a:endParaRPr/>
          </a:p>
          <a:p>
            <a:pPr indent="0" lvl="0" marL="0" rtl="0" algn="l">
              <a:spcBef>
                <a:spcPts val="1600"/>
              </a:spcBef>
              <a:spcAft>
                <a:spcPts val="1600"/>
              </a:spcAft>
              <a:buNone/>
            </a:pPr>
            <a:r>
              <a:rPr lang="fr"/>
              <a:t>Testez !</a:t>
            </a:r>
            <a:endParaRPr/>
          </a:p>
        </p:txBody>
      </p:sp>
      <p:pic>
        <p:nvPicPr>
          <p:cNvPr id="216" name="Google Shape;216;p38"/>
          <p:cNvPicPr preferRelativeResize="0"/>
          <p:nvPr/>
        </p:nvPicPr>
        <p:blipFill>
          <a:blip r:embed="rId3">
            <a:alphaModFix/>
          </a:blip>
          <a:stretch>
            <a:fillRect/>
          </a:stretch>
        </p:blipFill>
        <p:spPr>
          <a:xfrm>
            <a:off x="4297800" y="1170125"/>
            <a:ext cx="4233398" cy="3820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0" st="0"/>
                                            </p:txEl>
                                          </p:spTgt>
                                        </p:tgtEl>
                                        <p:attrNameLst>
                                          <p:attrName>style.visibility</p:attrName>
                                        </p:attrNameLst>
                                      </p:cBhvr>
                                      <p:to>
                                        <p:strVal val="visible"/>
                                      </p:to>
                                    </p:set>
                                    <p:animEffect filter="fade" transition="in">
                                      <p:cBhvr>
                                        <p:cTn dur="1000"/>
                                        <p:tgtEl>
                                          <p:spTgt spid="2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1" st="1"/>
                                            </p:txEl>
                                          </p:spTgt>
                                        </p:tgtEl>
                                        <p:attrNameLst>
                                          <p:attrName>style.visibility</p:attrName>
                                        </p:attrNameLst>
                                      </p:cBhvr>
                                      <p:to>
                                        <p:strVal val="visible"/>
                                      </p:to>
                                    </p:set>
                                    <p:animEffect filter="fade" transition="in">
                                      <p:cBhvr>
                                        <p:cTn dur="1000"/>
                                        <p:tgtEl>
                                          <p:spTgt spid="2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2" st="2"/>
                                            </p:txEl>
                                          </p:spTgt>
                                        </p:tgtEl>
                                        <p:attrNameLst>
                                          <p:attrName>style.visibility</p:attrName>
                                        </p:attrNameLst>
                                      </p:cBhvr>
                                      <p:to>
                                        <p:strVal val="visible"/>
                                      </p:to>
                                    </p:set>
                                    <p:animEffect filter="fade" transition="in">
                                      <p:cBhvr>
                                        <p:cTn dur="1000"/>
                                        <p:tgtEl>
                                          <p:spTgt spid="2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xEl>
                                              <p:pRg end="3" st="3"/>
                                            </p:txEl>
                                          </p:spTgt>
                                        </p:tgtEl>
                                        <p:attrNameLst>
                                          <p:attrName>style.visibility</p:attrName>
                                        </p:attrNameLst>
                                      </p:cBhvr>
                                      <p:to>
                                        <p:strVal val="visible"/>
                                      </p:to>
                                    </p:set>
                                    <p:animEffect filter="fade" transition="in">
                                      <p:cBhvr>
                                        <p:cTn dur="1000"/>
                                        <p:tgtEl>
                                          <p:spTgt spid="2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Mais, ça marche ou bien ça ne marche pas ???</a:t>
            </a:r>
            <a:endParaRPr/>
          </a:p>
        </p:txBody>
      </p:sp>
      <p:sp>
        <p:nvSpPr>
          <p:cNvPr id="222" name="Google Shape;222;p39"/>
          <p:cNvSpPr txBox="1"/>
          <p:nvPr>
            <p:ph idx="1" type="body"/>
          </p:nvPr>
        </p:nvSpPr>
        <p:spPr>
          <a:xfrm>
            <a:off x="311700" y="695275"/>
            <a:ext cx="4686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Vous avez bien regardé les erreurs dans le terminal de compilation ?</a:t>
            </a:r>
            <a:endParaRPr/>
          </a:p>
          <a:p>
            <a:pPr indent="0" lvl="0" marL="0" rtl="0" algn="l">
              <a:spcBef>
                <a:spcPts val="1600"/>
              </a:spcBef>
              <a:spcAft>
                <a:spcPts val="0"/>
              </a:spcAft>
              <a:buNone/>
            </a:pPr>
            <a:r>
              <a:rPr lang="fr"/>
              <a:t>Dans la console du navigateur ?</a:t>
            </a:r>
            <a:endParaRPr/>
          </a:p>
          <a:p>
            <a:pPr indent="0" lvl="0" marL="0" rtl="0" algn="l">
              <a:spcBef>
                <a:spcPts val="1600"/>
              </a:spcBef>
              <a:spcAft>
                <a:spcPts val="0"/>
              </a:spcAft>
              <a:buNone/>
            </a:pPr>
            <a:r>
              <a:rPr lang="fr"/>
              <a:t>Que s’est-il passé ?</a:t>
            </a:r>
            <a:endParaRPr/>
          </a:p>
          <a:p>
            <a:pPr indent="0" lvl="0" marL="0" rtl="0" algn="l">
              <a:spcBef>
                <a:spcPts val="1600"/>
              </a:spcBef>
              <a:spcAft>
                <a:spcPts val="0"/>
              </a:spcAft>
              <a:buNone/>
            </a:pPr>
            <a:r>
              <a:rPr lang="fr"/>
              <a:t>Exercice : faire marcher l’exemple pour qu’il ressemble à ce qui est sur la droite et qu’il n’y ait plus de messages d’erreurs.</a:t>
            </a:r>
            <a:endParaRPr/>
          </a:p>
          <a:p>
            <a:pPr indent="0" lvl="0" marL="0" rtl="0" algn="l">
              <a:spcBef>
                <a:spcPts val="1600"/>
              </a:spcBef>
              <a:spcAft>
                <a:spcPts val="1600"/>
              </a:spcAft>
              <a:buNone/>
            </a:pPr>
            <a:r>
              <a:rPr lang="fr"/>
              <a:t>Angular est </a:t>
            </a:r>
            <a:r>
              <a:rPr lang="fr"/>
              <a:t>TRÈS</a:t>
            </a:r>
            <a:r>
              <a:rPr lang="fr"/>
              <a:t> CAPRICIEUX. Parfois il faut relancer “ng serve” pour que ça compile. Oublier des modules casse souvent la recompilation à chaud.</a:t>
            </a:r>
            <a:endParaRPr/>
          </a:p>
        </p:txBody>
      </p:sp>
      <p:pic>
        <p:nvPicPr>
          <p:cNvPr id="223" name="Google Shape;223;p39"/>
          <p:cNvPicPr preferRelativeResize="0"/>
          <p:nvPr/>
        </p:nvPicPr>
        <p:blipFill>
          <a:blip r:embed="rId3">
            <a:alphaModFix/>
          </a:blip>
          <a:stretch>
            <a:fillRect/>
          </a:stretch>
        </p:blipFill>
        <p:spPr>
          <a:xfrm>
            <a:off x="4998600" y="1673050"/>
            <a:ext cx="3840599" cy="29489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0" st="0"/>
                                            </p:txEl>
                                          </p:spTgt>
                                        </p:tgtEl>
                                        <p:attrNameLst>
                                          <p:attrName>style.visibility</p:attrName>
                                        </p:attrNameLst>
                                      </p:cBhvr>
                                      <p:to>
                                        <p:strVal val="visible"/>
                                      </p:to>
                                    </p:set>
                                    <p:animEffect filter="fade" transition="in">
                                      <p:cBhvr>
                                        <p:cTn dur="1000"/>
                                        <p:tgtEl>
                                          <p:spTgt spid="2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1" st="1"/>
                                            </p:txEl>
                                          </p:spTgt>
                                        </p:tgtEl>
                                        <p:attrNameLst>
                                          <p:attrName>style.visibility</p:attrName>
                                        </p:attrNameLst>
                                      </p:cBhvr>
                                      <p:to>
                                        <p:strVal val="visible"/>
                                      </p:to>
                                    </p:set>
                                    <p:animEffect filter="fade" transition="in">
                                      <p:cBhvr>
                                        <p:cTn dur="1000"/>
                                        <p:tgtEl>
                                          <p:spTgt spid="2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2" st="2"/>
                                            </p:txEl>
                                          </p:spTgt>
                                        </p:tgtEl>
                                        <p:attrNameLst>
                                          <p:attrName>style.visibility</p:attrName>
                                        </p:attrNameLst>
                                      </p:cBhvr>
                                      <p:to>
                                        <p:strVal val="visible"/>
                                      </p:to>
                                    </p:set>
                                    <p:animEffect filter="fade" transition="in">
                                      <p:cBhvr>
                                        <p:cTn dur="1000"/>
                                        <p:tgtEl>
                                          <p:spTgt spid="2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3" st="3"/>
                                            </p:txEl>
                                          </p:spTgt>
                                        </p:tgtEl>
                                        <p:attrNameLst>
                                          <p:attrName>style.visibility</p:attrName>
                                        </p:attrNameLst>
                                      </p:cBhvr>
                                      <p:to>
                                        <p:strVal val="visible"/>
                                      </p:to>
                                    </p:set>
                                    <p:animEffect filter="fade" transition="in">
                                      <p:cBhvr>
                                        <p:cTn dur="1000"/>
                                        <p:tgtEl>
                                          <p:spTgt spid="2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xEl>
                                              <p:pRg end="4" st="4"/>
                                            </p:txEl>
                                          </p:spTgt>
                                        </p:tgtEl>
                                        <p:attrNameLst>
                                          <p:attrName>style.visibility</p:attrName>
                                        </p:attrNameLst>
                                      </p:cBhvr>
                                      <p:to>
                                        <p:strVal val="visible"/>
                                      </p:to>
                                    </p:set>
                                    <p:animEffect filter="fade" transition="in">
                                      <p:cBhvr>
                                        <p:cTn dur="1000"/>
                                        <p:tgtEl>
                                          <p:spTgt spid="2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Et oui il faut importer et déclarer les modules dans app.modules.ts</a:t>
            </a:r>
            <a:endParaRPr/>
          </a:p>
        </p:txBody>
      </p:sp>
      <p:sp>
        <p:nvSpPr>
          <p:cNvPr id="229" name="Google Shape;229;p40"/>
          <p:cNvSpPr txBox="1"/>
          <p:nvPr>
            <p:ph idx="1" type="body"/>
          </p:nvPr>
        </p:nvSpPr>
        <p:spPr>
          <a:xfrm>
            <a:off x="311700" y="1550600"/>
            <a:ext cx="8520600" cy="301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0" name="Google Shape;230;p40"/>
          <p:cNvPicPr preferRelativeResize="0"/>
          <p:nvPr/>
        </p:nvPicPr>
        <p:blipFill>
          <a:blip r:embed="rId3">
            <a:alphaModFix/>
          </a:blip>
          <a:stretch>
            <a:fillRect/>
          </a:stretch>
        </p:blipFill>
        <p:spPr>
          <a:xfrm>
            <a:off x="3209926" y="1070425"/>
            <a:ext cx="5480150" cy="3673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Partie 2 - Création de composants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66" name="Google Shape;66;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fr" sz="2100"/>
              <a:t>Qu’est ce qu’Angular ?</a:t>
            </a:r>
            <a:endParaRPr sz="2100"/>
          </a:p>
          <a:p>
            <a:pPr indent="-361950" lvl="0" marL="457200" rtl="0" algn="l">
              <a:spcBef>
                <a:spcPts val="0"/>
              </a:spcBef>
              <a:spcAft>
                <a:spcPts val="0"/>
              </a:spcAft>
              <a:buSzPts val="2100"/>
              <a:buChar char="●"/>
            </a:pPr>
            <a:r>
              <a:rPr lang="fr" sz="2100"/>
              <a:t>Créer sa première application en mode CLI</a:t>
            </a:r>
            <a:endParaRPr sz="2100"/>
          </a:p>
          <a:p>
            <a:pPr indent="-361950" lvl="0" marL="457200" rtl="0" algn="l">
              <a:spcBef>
                <a:spcPts val="0"/>
              </a:spcBef>
              <a:spcAft>
                <a:spcPts val="0"/>
              </a:spcAft>
              <a:buSzPts val="2100"/>
              <a:buChar char="●"/>
            </a:pPr>
            <a:r>
              <a:rPr lang="fr" sz="2100"/>
              <a:t>Styler les composants avec Angular Material</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xEl>
                                              <p:pRg end="0" st="0"/>
                                            </p:txEl>
                                          </p:spTgt>
                                        </p:tgtEl>
                                        <p:attrNameLst>
                                          <p:attrName>style.visibility</p:attrName>
                                        </p:attrNameLst>
                                      </p:cBhvr>
                                      <p:to>
                                        <p:strVal val="visible"/>
                                      </p:to>
                                    </p:set>
                                    <p:animEffect filter="fade" transition="in">
                                      <p:cBhvr>
                                        <p:cTn dur="1000"/>
                                        <p:tgtEl>
                                          <p:spTgt spid="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xEl>
                                              <p:pRg end="1" st="1"/>
                                            </p:txEl>
                                          </p:spTgt>
                                        </p:tgtEl>
                                        <p:attrNameLst>
                                          <p:attrName>style.visibility</p:attrName>
                                        </p:attrNameLst>
                                      </p:cBhvr>
                                      <p:to>
                                        <p:strVal val="visible"/>
                                      </p:to>
                                    </p:set>
                                    <p:animEffect filter="fade" transition="in">
                                      <p:cBhvr>
                                        <p:cTn dur="1000"/>
                                        <p:tgtEl>
                                          <p:spTgt spid="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xEl>
                                              <p:pRg end="2" st="2"/>
                                            </p:txEl>
                                          </p:spTgt>
                                        </p:tgtEl>
                                        <p:attrNameLst>
                                          <p:attrName>style.visibility</p:attrName>
                                        </p:attrNameLst>
                                      </p:cBhvr>
                                      <p:to>
                                        <p:strVal val="visible"/>
                                      </p:to>
                                    </p:set>
                                    <p:animEffect filter="fade" transition="in">
                                      <p:cBhvr>
                                        <p:cTn dur="1000"/>
                                        <p:tgtEl>
                                          <p:spTgt spid="6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Ce que l’on va voir dans cette section</a:t>
            </a:r>
            <a:endParaRPr/>
          </a:p>
        </p:txBody>
      </p:sp>
      <p:sp>
        <p:nvSpPr>
          <p:cNvPr id="241" name="Google Shape;241;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Création de composants avec CLI</a:t>
            </a:r>
            <a:endParaRPr/>
          </a:p>
          <a:p>
            <a:pPr indent="-342900" lvl="0" marL="457200" rtl="0" algn="l">
              <a:spcBef>
                <a:spcPts val="0"/>
              </a:spcBef>
              <a:spcAft>
                <a:spcPts val="0"/>
              </a:spcAft>
              <a:buSzPts val="1800"/>
              <a:buChar char="●"/>
            </a:pPr>
            <a:r>
              <a:rPr lang="fr"/>
              <a:t>Directives</a:t>
            </a:r>
            <a:endParaRPr/>
          </a:p>
          <a:p>
            <a:pPr indent="-342900" lvl="0" marL="457200" rtl="0" algn="l">
              <a:spcBef>
                <a:spcPts val="0"/>
              </a:spcBef>
              <a:spcAft>
                <a:spcPts val="0"/>
              </a:spcAft>
              <a:buSzPts val="1800"/>
              <a:buChar char="●"/>
            </a:pPr>
            <a:r>
              <a:rPr lang="fr"/>
              <a:t>Styling</a:t>
            </a:r>
            <a:endParaRPr/>
          </a:p>
          <a:p>
            <a:pPr indent="-342900" lvl="0" marL="457200" rtl="0" algn="l">
              <a:spcBef>
                <a:spcPts val="0"/>
              </a:spcBef>
              <a:spcAft>
                <a:spcPts val="0"/>
              </a:spcAft>
              <a:buSzPts val="1800"/>
              <a:buChar char="●"/>
            </a:pPr>
            <a:r>
              <a:rPr lang="fr"/>
              <a:t>Data Binding</a:t>
            </a:r>
            <a:endParaRPr/>
          </a:p>
          <a:p>
            <a:pPr indent="-342900" lvl="0" marL="457200" rtl="0" algn="l">
              <a:spcBef>
                <a:spcPts val="0"/>
              </a:spcBef>
              <a:spcAft>
                <a:spcPts val="0"/>
              </a:spcAft>
              <a:buSzPts val="1800"/>
              <a:buChar char="●"/>
            </a:pPr>
            <a:r>
              <a:rPr lang="fr"/>
              <a:t>Transmission de données d’un composant à un autre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Première partie : live coding</a:t>
            </a:r>
            <a:endParaRPr/>
          </a:p>
        </p:txBody>
      </p:sp>
      <p:sp>
        <p:nvSpPr>
          <p:cNvPr id="247" name="Google Shape;247;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Création d’un composant</a:t>
            </a:r>
            <a:endParaRPr/>
          </a:p>
          <a:p>
            <a:pPr indent="0" lvl="0" marL="0" rtl="0" algn="l">
              <a:spcBef>
                <a:spcPts val="1600"/>
              </a:spcBef>
              <a:spcAft>
                <a:spcPts val="0"/>
              </a:spcAft>
              <a:buNone/>
            </a:pPr>
            <a:r>
              <a:rPr lang="fr"/>
              <a:t>Afficher le composant dans un composant parent</a:t>
            </a:r>
            <a:endParaRPr/>
          </a:p>
          <a:p>
            <a:pPr indent="0" lvl="0" marL="0" rtl="0" algn="l">
              <a:spcBef>
                <a:spcPts val="1600"/>
              </a:spcBef>
              <a:spcAft>
                <a:spcPts val="1600"/>
              </a:spcAft>
              <a:buNone/>
            </a:pPr>
            <a:r>
              <a:rPr lang="fr"/>
              <a:t>Utiliser “l’interpolation” pour afficher les données de variables TypeScript dans un template : MVC -&gt; MVVM (Model-View-View-Model c’est-à-dire le MVC quand on a pas besoin de le faire! C’est le “binding” automatique entre variables et vue)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Création d’un composant avec CLI</a:t>
            </a:r>
            <a:endParaRPr/>
          </a:p>
        </p:txBody>
      </p:sp>
      <p:sp>
        <p:nvSpPr>
          <p:cNvPr id="253" name="Google Shape;253;p44"/>
          <p:cNvSpPr txBox="1"/>
          <p:nvPr>
            <p:ph idx="1" type="body"/>
          </p:nvPr>
        </p:nvSpPr>
        <p:spPr>
          <a:xfrm>
            <a:off x="311700" y="1152475"/>
            <a:ext cx="8520600" cy="37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Dans un terminal (typiquement dans VS Code),</a:t>
            </a:r>
            <a:endParaRPr/>
          </a:p>
          <a:p>
            <a:pPr indent="0" lvl="0" marL="0" rtl="0" algn="l">
              <a:spcBef>
                <a:spcPts val="1600"/>
              </a:spcBef>
              <a:spcAft>
                <a:spcPts val="0"/>
              </a:spcAft>
              <a:buNone/>
            </a:pPr>
            <a:r>
              <a:rPr lang="fr"/>
              <a:t>Dans le répertoire racine du projet :</a:t>
            </a:r>
            <a:endParaRPr/>
          </a:p>
          <a:p>
            <a:pPr indent="-342900" lvl="0" marL="457200" rtl="0" algn="l">
              <a:spcBef>
                <a:spcPts val="1600"/>
              </a:spcBef>
              <a:spcAft>
                <a:spcPts val="0"/>
              </a:spcAft>
              <a:buSzPts val="1800"/>
              <a:buChar char="●"/>
            </a:pPr>
            <a:r>
              <a:rPr b="1" lang="fr">
                <a:solidFill>
                  <a:srgbClr val="FFFFFF"/>
                </a:solidFill>
                <a:latin typeface="Courier New"/>
                <a:ea typeface="Courier New"/>
                <a:cs typeface="Courier New"/>
                <a:sym typeface="Courier New"/>
              </a:rPr>
              <a:t>ng generate component &lt;nom-du-composant&gt;</a:t>
            </a:r>
            <a:r>
              <a:rPr lang="fr"/>
              <a:t>, peut-être abrégé par </a:t>
            </a:r>
            <a:r>
              <a:rPr b="1" lang="fr">
                <a:solidFill>
                  <a:srgbClr val="FFFFFF"/>
                </a:solidFill>
                <a:latin typeface="Courier New"/>
                <a:ea typeface="Courier New"/>
                <a:cs typeface="Courier New"/>
                <a:sym typeface="Courier New"/>
              </a:rPr>
              <a:t>ng g c &lt;nom-du-composant&gt;</a:t>
            </a:r>
            <a:endParaRPr b="1">
              <a:solidFill>
                <a:srgbClr val="FFFFFF"/>
              </a:solidFill>
              <a:latin typeface="Courier New"/>
              <a:ea typeface="Courier New"/>
              <a:cs typeface="Courier New"/>
              <a:sym typeface="Courier New"/>
            </a:endParaRPr>
          </a:p>
          <a:p>
            <a:pPr indent="-342900" lvl="0" marL="457200" rtl="0" algn="l">
              <a:spcBef>
                <a:spcPts val="0"/>
              </a:spcBef>
              <a:spcAft>
                <a:spcPts val="0"/>
              </a:spcAft>
              <a:buSzPts val="1800"/>
              <a:buChar char="●"/>
            </a:pPr>
            <a:r>
              <a:rPr lang="fr"/>
              <a:t>Si on ne veut pas générer le fichier servant aux tests unitaires, la commande recommandée est donc : </a:t>
            </a:r>
            <a:br>
              <a:rPr lang="fr"/>
            </a:br>
            <a:r>
              <a:rPr b="1" lang="fr" sz="2300">
                <a:solidFill>
                  <a:srgbClr val="FF0000"/>
                </a:solidFill>
                <a:latin typeface="Courier New"/>
                <a:ea typeface="Courier New"/>
                <a:cs typeface="Courier New"/>
                <a:sym typeface="Courier New"/>
              </a:rPr>
              <a:t>ng g c --skip-tests &lt;nom-du-composant&gt;</a:t>
            </a:r>
            <a:endParaRPr b="1" sz="2300">
              <a:solidFill>
                <a:srgbClr val="FF0000"/>
              </a:solidFill>
              <a:latin typeface="Courier New"/>
              <a:ea typeface="Courier New"/>
              <a:cs typeface="Courier New"/>
              <a:sym typeface="Courier New"/>
            </a:endParaRPr>
          </a:p>
          <a:p>
            <a:pPr indent="-387350" lvl="0" marL="457200" rtl="0" algn="l">
              <a:spcBef>
                <a:spcPts val="0"/>
              </a:spcBef>
              <a:spcAft>
                <a:spcPts val="0"/>
              </a:spcAft>
              <a:buClr>
                <a:srgbClr val="FF0000"/>
              </a:buClr>
              <a:buSzPts val="2500"/>
              <a:buFont typeface="Courier New"/>
              <a:buChar char="●"/>
            </a:pPr>
            <a:r>
              <a:rPr b="1" lang="fr" sz="2500">
                <a:solidFill>
                  <a:srgbClr val="FF0000"/>
                </a:solidFill>
                <a:latin typeface="Courier New"/>
                <a:ea typeface="Courier New"/>
                <a:cs typeface="Courier New"/>
                <a:sym typeface="Courier New"/>
              </a:rPr>
              <a:t>EXECUTEZ DONC : </a:t>
            </a:r>
            <a:br>
              <a:rPr b="1" lang="fr" sz="2500">
                <a:solidFill>
                  <a:srgbClr val="FF0000"/>
                </a:solidFill>
                <a:latin typeface="Courier New"/>
                <a:ea typeface="Courier New"/>
                <a:cs typeface="Courier New"/>
                <a:sym typeface="Courier New"/>
              </a:rPr>
            </a:br>
            <a:r>
              <a:rPr b="1" lang="fr" sz="2500">
                <a:solidFill>
                  <a:srgbClr val="FF0000"/>
                </a:solidFill>
                <a:latin typeface="Courier New"/>
                <a:ea typeface="Courier New"/>
                <a:cs typeface="Courier New"/>
                <a:sym typeface="Courier New"/>
              </a:rPr>
              <a:t>ng g c --skip-tests assignments</a:t>
            </a:r>
            <a:endParaRPr b="1" sz="2500">
              <a:solidFill>
                <a:srgbClr val="FF0000"/>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0" st="0"/>
                                            </p:txEl>
                                          </p:spTgt>
                                        </p:tgtEl>
                                        <p:attrNameLst>
                                          <p:attrName>style.visibility</p:attrName>
                                        </p:attrNameLst>
                                      </p:cBhvr>
                                      <p:to>
                                        <p:strVal val="visible"/>
                                      </p:to>
                                    </p:set>
                                    <p:animEffect filter="fade" transition="in">
                                      <p:cBhvr>
                                        <p:cTn dur="1000"/>
                                        <p:tgtEl>
                                          <p:spTgt spid="2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1" st="1"/>
                                            </p:txEl>
                                          </p:spTgt>
                                        </p:tgtEl>
                                        <p:attrNameLst>
                                          <p:attrName>style.visibility</p:attrName>
                                        </p:attrNameLst>
                                      </p:cBhvr>
                                      <p:to>
                                        <p:strVal val="visible"/>
                                      </p:to>
                                    </p:set>
                                    <p:animEffect filter="fade" transition="in">
                                      <p:cBhvr>
                                        <p:cTn dur="1000"/>
                                        <p:tgtEl>
                                          <p:spTgt spid="2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2" st="2"/>
                                            </p:txEl>
                                          </p:spTgt>
                                        </p:tgtEl>
                                        <p:attrNameLst>
                                          <p:attrName>style.visibility</p:attrName>
                                        </p:attrNameLst>
                                      </p:cBhvr>
                                      <p:to>
                                        <p:strVal val="visible"/>
                                      </p:to>
                                    </p:set>
                                    <p:animEffect filter="fade" transition="in">
                                      <p:cBhvr>
                                        <p:cTn dur="1000"/>
                                        <p:tgtEl>
                                          <p:spTgt spid="2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3" st="3"/>
                                            </p:txEl>
                                          </p:spTgt>
                                        </p:tgtEl>
                                        <p:attrNameLst>
                                          <p:attrName>style.visibility</p:attrName>
                                        </p:attrNameLst>
                                      </p:cBhvr>
                                      <p:to>
                                        <p:strVal val="visible"/>
                                      </p:to>
                                    </p:set>
                                    <p:animEffect filter="fade" transition="in">
                                      <p:cBhvr>
                                        <p:cTn dur="1000"/>
                                        <p:tgtEl>
                                          <p:spTgt spid="2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4" st="4"/>
                                            </p:txEl>
                                          </p:spTgt>
                                        </p:tgtEl>
                                        <p:attrNameLst>
                                          <p:attrName>style.visibility</p:attrName>
                                        </p:attrNameLst>
                                      </p:cBhvr>
                                      <p:to>
                                        <p:strVal val="visible"/>
                                      </p:to>
                                    </p:set>
                                    <p:animEffect filter="fade" transition="in">
                                      <p:cBhvr>
                                        <p:cTn dur="1000"/>
                                        <p:tgtEl>
                                          <p:spTgt spid="25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Création d’un composant avec CLI</a:t>
            </a:r>
            <a:endParaRPr/>
          </a:p>
        </p:txBody>
      </p:sp>
      <p:pic>
        <p:nvPicPr>
          <p:cNvPr id="259" name="Google Shape;259;p45"/>
          <p:cNvPicPr preferRelativeResize="0"/>
          <p:nvPr/>
        </p:nvPicPr>
        <p:blipFill>
          <a:blip r:embed="rId3">
            <a:alphaModFix/>
          </a:blip>
          <a:stretch>
            <a:fillRect/>
          </a:stretch>
        </p:blipFill>
        <p:spPr>
          <a:xfrm>
            <a:off x="311688" y="1017725"/>
            <a:ext cx="3515973" cy="3820973"/>
          </a:xfrm>
          <a:prstGeom prst="rect">
            <a:avLst/>
          </a:prstGeom>
          <a:noFill/>
          <a:ln>
            <a:noFill/>
          </a:ln>
        </p:spPr>
      </p:pic>
      <p:pic>
        <p:nvPicPr>
          <p:cNvPr id="260" name="Google Shape;260;p45"/>
          <p:cNvPicPr preferRelativeResize="0"/>
          <p:nvPr/>
        </p:nvPicPr>
        <p:blipFill>
          <a:blip r:embed="rId4">
            <a:alphaModFix/>
          </a:blip>
          <a:stretch>
            <a:fillRect/>
          </a:stretch>
        </p:blipFill>
        <p:spPr>
          <a:xfrm>
            <a:off x="3959736" y="1330625"/>
            <a:ext cx="5011540" cy="3195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Création d’un composant avec CLI: app.module.ts</a:t>
            </a:r>
            <a:endParaRPr/>
          </a:p>
        </p:txBody>
      </p:sp>
      <p:pic>
        <p:nvPicPr>
          <p:cNvPr id="266" name="Google Shape;266;p46"/>
          <p:cNvPicPr preferRelativeResize="0"/>
          <p:nvPr/>
        </p:nvPicPr>
        <p:blipFill>
          <a:blip r:embed="rId3">
            <a:alphaModFix/>
          </a:blip>
          <a:stretch>
            <a:fillRect/>
          </a:stretch>
        </p:blipFill>
        <p:spPr>
          <a:xfrm>
            <a:off x="1284350" y="941525"/>
            <a:ext cx="6575310" cy="4049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Afficher le composant dans le composant App</a:t>
            </a:r>
            <a:endParaRPr/>
          </a:p>
        </p:txBody>
      </p:sp>
      <p:sp>
        <p:nvSpPr>
          <p:cNvPr id="272" name="Google Shape;272;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App est le composant “root” par défaut, c’est lui qui est affiché (voir app.component.ts et index.html ci-dessous)</a:t>
            </a:r>
            <a:endParaRPr/>
          </a:p>
        </p:txBody>
      </p:sp>
      <p:pic>
        <p:nvPicPr>
          <p:cNvPr id="273" name="Google Shape;273;p47"/>
          <p:cNvPicPr preferRelativeResize="0"/>
          <p:nvPr/>
        </p:nvPicPr>
        <p:blipFill>
          <a:blip r:embed="rId3">
            <a:alphaModFix/>
          </a:blip>
          <a:stretch>
            <a:fillRect/>
          </a:stretch>
        </p:blipFill>
        <p:spPr>
          <a:xfrm>
            <a:off x="704246" y="2120838"/>
            <a:ext cx="4646375" cy="2913599"/>
          </a:xfrm>
          <a:prstGeom prst="rect">
            <a:avLst/>
          </a:prstGeom>
          <a:noFill/>
          <a:ln>
            <a:noFill/>
          </a:ln>
        </p:spPr>
      </p:pic>
      <p:pic>
        <p:nvPicPr>
          <p:cNvPr id="274" name="Google Shape;274;p47"/>
          <p:cNvPicPr preferRelativeResize="0"/>
          <p:nvPr/>
        </p:nvPicPr>
        <p:blipFill>
          <a:blip r:embed="rId4">
            <a:alphaModFix/>
          </a:blip>
          <a:stretch>
            <a:fillRect/>
          </a:stretch>
        </p:blipFill>
        <p:spPr>
          <a:xfrm>
            <a:off x="5761345" y="2084475"/>
            <a:ext cx="2678409" cy="2986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va donc modifier le template de App </a:t>
            </a:r>
            <a:endParaRPr/>
          </a:p>
        </p:txBody>
      </p:sp>
      <p:sp>
        <p:nvSpPr>
          <p:cNvPr id="280" name="Google Shape;280;p48"/>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 et ajouter le sélecteur de Assignment (i.e un custom HTML Element, c’est un WebComponent)</a:t>
            </a:r>
            <a:endParaRPr/>
          </a:p>
        </p:txBody>
      </p:sp>
      <p:pic>
        <p:nvPicPr>
          <p:cNvPr id="281" name="Google Shape;281;p48"/>
          <p:cNvPicPr preferRelativeResize="0"/>
          <p:nvPr/>
        </p:nvPicPr>
        <p:blipFill>
          <a:blip r:embed="rId3">
            <a:alphaModFix/>
          </a:blip>
          <a:stretch>
            <a:fillRect/>
          </a:stretch>
        </p:blipFill>
        <p:spPr>
          <a:xfrm>
            <a:off x="311699" y="1756175"/>
            <a:ext cx="4441075" cy="2980925"/>
          </a:xfrm>
          <a:prstGeom prst="rect">
            <a:avLst/>
          </a:prstGeom>
          <a:noFill/>
          <a:ln>
            <a:noFill/>
          </a:ln>
        </p:spPr>
      </p:pic>
      <p:pic>
        <p:nvPicPr>
          <p:cNvPr id="282" name="Google Shape;282;p48"/>
          <p:cNvPicPr preferRelativeResize="0"/>
          <p:nvPr/>
        </p:nvPicPr>
        <p:blipFill>
          <a:blip r:embed="rId4">
            <a:alphaModFix/>
          </a:blip>
          <a:stretch>
            <a:fillRect/>
          </a:stretch>
        </p:blipFill>
        <p:spPr>
          <a:xfrm>
            <a:off x="4828975" y="2617523"/>
            <a:ext cx="4153100" cy="125822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Et voir ce que cela donne….</a:t>
            </a:r>
            <a:endParaRPr/>
          </a:p>
        </p:txBody>
      </p:sp>
      <p:sp>
        <p:nvSpPr>
          <p:cNvPr id="288" name="Google Shape;288;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9" name="Google Shape;289;p49"/>
          <p:cNvPicPr preferRelativeResize="0"/>
          <p:nvPr/>
        </p:nvPicPr>
        <p:blipFill>
          <a:blip r:embed="rId3">
            <a:alphaModFix/>
          </a:blip>
          <a:stretch>
            <a:fillRect/>
          </a:stretch>
        </p:blipFill>
        <p:spPr>
          <a:xfrm>
            <a:off x="2320643" y="1520875"/>
            <a:ext cx="4502725" cy="3048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MVC / Interpolation ajout d’une propriété et affichage dans le template</a:t>
            </a:r>
            <a:endParaRPr/>
          </a:p>
        </p:txBody>
      </p:sp>
      <p:sp>
        <p:nvSpPr>
          <p:cNvPr id="295" name="Google Shape;295;p50"/>
          <p:cNvSpPr txBox="1"/>
          <p:nvPr>
            <p:ph idx="1" type="body"/>
          </p:nvPr>
        </p:nvSpPr>
        <p:spPr>
          <a:xfrm>
            <a:off x="311700" y="1605275"/>
            <a:ext cx="6414300" cy="29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Ajouter dans assignments.component.ts :</a:t>
            </a:r>
            <a:endParaRPr/>
          </a:p>
          <a:p>
            <a:pPr indent="0" lvl="0" marL="0" rtl="0" algn="l">
              <a:lnSpc>
                <a:spcPct val="150000"/>
              </a:lnSpc>
              <a:spcBef>
                <a:spcPts val="1600"/>
              </a:spcBef>
              <a:spcAft>
                <a:spcPts val="0"/>
              </a:spcAft>
              <a:buNone/>
            </a:pPr>
            <a:r>
              <a:rPr lang="fr" sz="1500">
                <a:solidFill>
                  <a:srgbClr val="0000FF"/>
                </a:solidFill>
                <a:highlight>
                  <a:srgbClr val="FFFFFF"/>
                </a:highlight>
                <a:latin typeface="Courier New"/>
                <a:ea typeface="Courier New"/>
                <a:cs typeface="Courier New"/>
                <a:sym typeface="Courier New"/>
              </a:rPr>
              <a:t>export</a:t>
            </a:r>
            <a:r>
              <a:rPr lang="fr" sz="1500">
                <a:solidFill>
                  <a:srgbClr val="000000"/>
                </a:solidFill>
                <a:highlight>
                  <a:srgbClr val="FFFFFF"/>
                </a:highlight>
                <a:latin typeface="Courier New"/>
                <a:ea typeface="Courier New"/>
                <a:cs typeface="Courier New"/>
                <a:sym typeface="Courier New"/>
              </a:rPr>
              <a:t> </a:t>
            </a:r>
            <a:r>
              <a:rPr lang="fr" sz="1500">
                <a:solidFill>
                  <a:srgbClr val="0000FF"/>
                </a:solidFill>
                <a:highlight>
                  <a:srgbClr val="FFFFFF"/>
                </a:highlight>
                <a:latin typeface="Courier New"/>
                <a:ea typeface="Courier New"/>
                <a:cs typeface="Courier New"/>
                <a:sym typeface="Courier New"/>
              </a:rPr>
              <a:t>class</a:t>
            </a:r>
            <a:r>
              <a:rPr lang="fr" sz="1500">
                <a:solidFill>
                  <a:srgbClr val="000000"/>
                </a:solidFill>
                <a:highlight>
                  <a:srgbClr val="FFFFFF"/>
                </a:highlight>
                <a:latin typeface="Courier New"/>
                <a:ea typeface="Courier New"/>
                <a:cs typeface="Courier New"/>
                <a:sym typeface="Courier New"/>
              </a:rPr>
              <a:t> AssignmentsComponent </a:t>
            </a:r>
            <a:r>
              <a:rPr lang="fr" sz="1500">
                <a:solidFill>
                  <a:srgbClr val="0000FF"/>
                </a:solidFill>
                <a:highlight>
                  <a:srgbClr val="FFFFFF"/>
                </a:highlight>
                <a:latin typeface="Courier New"/>
                <a:ea typeface="Courier New"/>
                <a:cs typeface="Courier New"/>
                <a:sym typeface="Courier New"/>
              </a:rPr>
              <a:t>implements</a:t>
            </a:r>
            <a:r>
              <a:rPr lang="fr" sz="1500">
                <a:solidFill>
                  <a:srgbClr val="000000"/>
                </a:solidFill>
                <a:highlight>
                  <a:srgbClr val="FFFFFF"/>
                </a:highlight>
                <a:latin typeface="Courier New"/>
                <a:ea typeface="Courier New"/>
                <a:cs typeface="Courier New"/>
                <a:sym typeface="Courier New"/>
              </a:rPr>
              <a:t> OnInit {</a:t>
            </a:r>
            <a:endParaRPr sz="15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1500">
                <a:solidFill>
                  <a:srgbClr val="000000"/>
                </a:solidFill>
                <a:highlight>
                  <a:srgbClr val="FFFFFF"/>
                </a:highlight>
                <a:latin typeface="Courier New"/>
                <a:ea typeface="Courier New"/>
                <a:cs typeface="Courier New"/>
                <a:sym typeface="Courier New"/>
              </a:rPr>
              <a:t> titre = </a:t>
            </a:r>
            <a:r>
              <a:rPr lang="fr" sz="1500">
                <a:solidFill>
                  <a:srgbClr val="A31515"/>
                </a:solidFill>
                <a:highlight>
                  <a:srgbClr val="FFFFFF"/>
                </a:highlight>
                <a:latin typeface="Courier New"/>
                <a:ea typeface="Courier New"/>
                <a:cs typeface="Courier New"/>
                <a:sym typeface="Courier New"/>
              </a:rPr>
              <a:t>"Mon application sur les Assignments !"</a:t>
            </a:r>
            <a:endParaRPr sz="1500">
              <a:solidFill>
                <a:srgbClr val="A31515"/>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1500">
                <a:solidFill>
                  <a:srgbClr val="000000"/>
                </a:solidFill>
                <a:highlight>
                  <a:srgbClr val="FFFFFF"/>
                </a:highlight>
                <a:latin typeface="Courier New"/>
                <a:ea typeface="Courier New"/>
                <a:cs typeface="Courier New"/>
                <a:sym typeface="Courier New"/>
              </a:rPr>
              <a:t> </a:t>
            </a:r>
            <a:r>
              <a:rPr lang="fr" sz="1500">
                <a:solidFill>
                  <a:srgbClr val="008000"/>
                </a:solidFill>
                <a:highlight>
                  <a:srgbClr val="FFFFFF"/>
                </a:highlight>
                <a:latin typeface="Courier New"/>
                <a:ea typeface="Courier New"/>
                <a:cs typeface="Courier New"/>
                <a:sym typeface="Courier New"/>
              </a:rPr>
              <a:t>//...</a:t>
            </a:r>
            <a:endParaRPr sz="1500">
              <a:solidFill>
                <a:srgbClr val="008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1600"/>
              </a:spcBef>
              <a:spcAft>
                <a:spcPts val="0"/>
              </a:spcAft>
              <a:buNone/>
            </a:pPr>
            <a:r>
              <a:rPr lang="fr"/>
              <a:t>Et dans le template Assignments.components.html :</a:t>
            </a:r>
            <a:endParaRPr/>
          </a:p>
          <a:p>
            <a:pPr indent="0" lvl="0" marL="0" rtl="0" algn="l">
              <a:lnSpc>
                <a:spcPct val="150000"/>
              </a:lnSpc>
              <a:spcBef>
                <a:spcPts val="1600"/>
              </a:spcBef>
              <a:spcAft>
                <a:spcPts val="0"/>
              </a:spcAft>
              <a:buNone/>
            </a:pPr>
            <a:r>
              <a:rPr lang="fr" sz="1700">
                <a:solidFill>
                  <a:srgbClr val="800000"/>
                </a:solidFill>
                <a:highlight>
                  <a:srgbClr val="FFFFFF"/>
                </a:highlight>
                <a:latin typeface="Courier New"/>
                <a:ea typeface="Courier New"/>
                <a:cs typeface="Courier New"/>
                <a:sym typeface="Courier New"/>
              </a:rPr>
              <a:t>&lt;p&gt;</a:t>
            </a:r>
            <a:r>
              <a:rPr lang="fr" sz="1700">
                <a:solidFill>
                  <a:srgbClr val="000000"/>
                </a:solidFill>
                <a:highlight>
                  <a:srgbClr val="FFFFFF"/>
                </a:highlight>
                <a:latin typeface="Courier New"/>
                <a:ea typeface="Courier New"/>
                <a:cs typeface="Courier New"/>
                <a:sym typeface="Courier New"/>
              </a:rPr>
              <a:t>Titre = {{titre}}</a:t>
            </a:r>
            <a:r>
              <a:rPr lang="fr" sz="1700">
                <a:solidFill>
                  <a:srgbClr val="800000"/>
                </a:solidFill>
                <a:highlight>
                  <a:srgbClr val="FFFFFF"/>
                </a:highlight>
                <a:latin typeface="Courier New"/>
                <a:ea typeface="Courier New"/>
                <a:cs typeface="Courier New"/>
                <a:sym typeface="Courier New"/>
              </a:rPr>
              <a:t>&lt;/p&gt;</a:t>
            </a:r>
            <a:endParaRPr sz="1700">
              <a:solidFill>
                <a:srgbClr val="800000"/>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a:p>
        </p:txBody>
      </p:sp>
      <p:pic>
        <p:nvPicPr>
          <p:cNvPr id="296" name="Google Shape;296;p50"/>
          <p:cNvPicPr preferRelativeResize="0"/>
          <p:nvPr/>
        </p:nvPicPr>
        <p:blipFill>
          <a:blip r:embed="rId3">
            <a:alphaModFix/>
          </a:blip>
          <a:stretch>
            <a:fillRect/>
          </a:stretch>
        </p:blipFill>
        <p:spPr>
          <a:xfrm>
            <a:off x="5858000" y="2952900"/>
            <a:ext cx="3136850" cy="2025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0" st="0"/>
                                            </p:txEl>
                                          </p:spTgt>
                                        </p:tgtEl>
                                        <p:attrNameLst>
                                          <p:attrName>style.visibility</p:attrName>
                                        </p:attrNameLst>
                                      </p:cBhvr>
                                      <p:to>
                                        <p:strVal val="visible"/>
                                      </p:to>
                                    </p:set>
                                    <p:animEffect filter="fade" transition="in">
                                      <p:cBhvr>
                                        <p:cTn dur="1000"/>
                                        <p:tgtEl>
                                          <p:spTgt spid="2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1" st="1"/>
                                            </p:txEl>
                                          </p:spTgt>
                                        </p:tgtEl>
                                        <p:attrNameLst>
                                          <p:attrName>style.visibility</p:attrName>
                                        </p:attrNameLst>
                                      </p:cBhvr>
                                      <p:to>
                                        <p:strVal val="visible"/>
                                      </p:to>
                                    </p:set>
                                    <p:animEffect filter="fade" transition="in">
                                      <p:cBhvr>
                                        <p:cTn dur="1000"/>
                                        <p:tgtEl>
                                          <p:spTgt spid="2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2" st="2"/>
                                            </p:txEl>
                                          </p:spTgt>
                                        </p:tgtEl>
                                        <p:attrNameLst>
                                          <p:attrName>style.visibility</p:attrName>
                                        </p:attrNameLst>
                                      </p:cBhvr>
                                      <p:to>
                                        <p:strVal val="visible"/>
                                      </p:to>
                                    </p:set>
                                    <p:animEffect filter="fade" transition="in">
                                      <p:cBhvr>
                                        <p:cTn dur="1000"/>
                                        <p:tgtEl>
                                          <p:spTgt spid="2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3" st="3"/>
                                            </p:txEl>
                                          </p:spTgt>
                                        </p:tgtEl>
                                        <p:attrNameLst>
                                          <p:attrName>style.visibility</p:attrName>
                                        </p:attrNameLst>
                                      </p:cBhvr>
                                      <p:to>
                                        <p:strVal val="visible"/>
                                      </p:to>
                                    </p:set>
                                    <p:animEffect filter="fade" transition="in">
                                      <p:cBhvr>
                                        <p:cTn dur="1000"/>
                                        <p:tgtEl>
                                          <p:spTgt spid="2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4" st="4"/>
                                            </p:txEl>
                                          </p:spTgt>
                                        </p:tgtEl>
                                        <p:attrNameLst>
                                          <p:attrName>style.visibility</p:attrName>
                                        </p:attrNameLst>
                                      </p:cBhvr>
                                      <p:to>
                                        <p:strVal val="visible"/>
                                      </p:to>
                                    </p:set>
                                    <p:animEffect filter="fade" transition="in">
                                      <p:cBhvr>
                                        <p:cTn dur="1000"/>
                                        <p:tgtEl>
                                          <p:spTgt spid="2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5" st="5"/>
                                            </p:txEl>
                                          </p:spTgt>
                                        </p:tgtEl>
                                        <p:attrNameLst>
                                          <p:attrName>style.visibility</p:attrName>
                                        </p:attrNameLst>
                                      </p:cBhvr>
                                      <p:to>
                                        <p:strVal val="visible"/>
                                      </p:to>
                                    </p:set>
                                    <p:animEffect filter="fade" transition="in">
                                      <p:cBhvr>
                                        <p:cTn dur="1000"/>
                                        <p:tgtEl>
                                          <p:spTgt spid="2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6" st="6"/>
                                            </p:txEl>
                                          </p:spTgt>
                                        </p:tgtEl>
                                        <p:attrNameLst>
                                          <p:attrName>style.visibility</p:attrName>
                                        </p:attrNameLst>
                                      </p:cBhvr>
                                      <p:to>
                                        <p:strVal val="visible"/>
                                      </p:to>
                                    </p:set>
                                    <p:animEffect filter="fade" transition="in">
                                      <p:cBhvr>
                                        <p:cTn dur="1000"/>
                                        <p:tgtEl>
                                          <p:spTgt spid="29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7" st="7"/>
                                            </p:txEl>
                                          </p:spTgt>
                                        </p:tgtEl>
                                        <p:attrNameLst>
                                          <p:attrName>style.visibility</p:attrName>
                                        </p:attrNameLst>
                                      </p:cBhvr>
                                      <p:to>
                                        <p:strVal val="visible"/>
                                      </p:to>
                                    </p:set>
                                    <p:animEffect filter="fade" transition="in">
                                      <p:cBhvr>
                                        <p:cTn dur="1000"/>
                                        <p:tgtEl>
                                          <p:spTgt spid="29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Allons un peu plus loin...</a:t>
            </a:r>
            <a:endParaRPr/>
          </a:p>
        </p:txBody>
      </p:sp>
      <p:sp>
        <p:nvSpPr>
          <p:cNvPr id="302" name="Google Shape;302;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Afficher des listes / Collections avec </a:t>
            </a:r>
            <a:r>
              <a:rPr b="1" lang="fr">
                <a:solidFill>
                  <a:schemeClr val="dk1"/>
                </a:solidFill>
                <a:latin typeface="Courier New"/>
                <a:ea typeface="Courier New"/>
                <a:cs typeface="Courier New"/>
                <a:sym typeface="Courier New"/>
              </a:rPr>
              <a:t>*ngFor</a:t>
            </a:r>
            <a:endParaRPr b="1">
              <a:solidFill>
                <a:schemeClr val="dk1"/>
              </a:solidFill>
              <a:latin typeface="Courier New"/>
              <a:ea typeface="Courier New"/>
              <a:cs typeface="Courier New"/>
              <a:sym typeface="Courier New"/>
            </a:endParaRPr>
          </a:p>
          <a:p>
            <a:pPr indent="-342900" lvl="0" marL="457200" rtl="0" algn="l">
              <a:spcBef>
                <a:spcPts val="0"/>
              </a:spcBef>
              <a:spcAft>
                <a:spcPts val="0"/>
              </a:spcAft>
              <a:buSzPts val="1800"/>
              <a:buChar char="●"/>
            </a:pPr>
            <a:r>
              <a:rPr lang="fr"/>
              <a:t>Utiliser </a:t>
            </a:r>
            <a:r>
              <a:rPr b="1" lang="fr">
                <a:solidFill>
                  <a:schemeClr val="dk1"/>
                </a:solidFill>
                <a:latin typeface="Courier New"/>
                <a:ea typeface="Courier New"/>
                <a:cs typeface="Courier New"/>
                <a:sym typeface="Courier New"/>
              </a:rPr>
              <a:t>*ngIf</a:t>
            </a:r>
            <a:r>
              <a:rPr lang="fr"/>
              <a:t> pour de l’affichage conditionnel de données</a:t>
            </a:r>
            <a:endParaRPr/>
          </a:p>
          <a:p>
            <a:pPr indent="-342900" lvl="0" marL="457200" rtl="0" algn="l">
              <a:spcBef>
                <a:spcPts val="0"/>
              </a:spcBef>
              <a:spcAft>
                <a:spcPts val="0"/>
              </a:spcAft>
              <a:buSzPts val="1800"/>
              <a:buChar char="●"/>
            </a:pPr>
            <a:r>
              <a:rPr lang="fr"/>
              <a:t>Compléter l’utilisation de </a:t>
            </a:r>
            <a:r>
              <a:rPr b="1" lang="fr">
                <a:solidFill>
                  <a:schemeClr val="dk1"/>
                </a:solidFill>
                <a:latin typeface="Courier New"/>
                <a:ea typeface="Courier New"/>
                <a:cs typeface="Courier New"/>
                <a:sym typeface="Courier New"/>
              </a:rPr>
              <a:t>*ngIf</a:t>
            </a:r>
            <a:r>
              <a:rPr lang="fr"/>
              <a:t> avec l’utilisation d’un “else”</a:t>
            </a:r>
            <a:br>
              <a:rPr lang="fr"/>
            </a:br>
            <a:br>
              <a:rPr lang="fr"/>
            </a:br>
            <a:endParaRPr/>
          </a:p>
          <a:p>
            <a:pPr indent="-342900" lvl="0" marL="457200" rtl="0" algn="l">
              <a:spcBef>
                <a:spcPts val="0"/>
              </a:spcBef>
              <a:spcAft>
                <a:spcPts val="0"/>
              </a:spcAft>
              <a:buSzPts val="1800"/>
              <a:buChar char="●"/>
            </a:pPr>
            <a:r>
              <a:rPr lang="fr"/>
              <a:t>Ce sont des… “directives” que l’on va utiliser dans les fichiers de template HTML des composants.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0" st="0"/>
                                            </p:txEl>
                                          </p:spTgt>
                                        </p:tgtEl>
                                        <p:attrNameLst>
                                          <p:attrName>style.visibility</p:attrName>
                                        </p:attrNameLst>
                                      </p:cBhvr>
                                      <p:to>
                                        <p:strVal val="visible"/>
                                      </p:to>
                                    </p:set>
                                    <p:animEffect filter="fade" transition="in">
                                      <p:cBhvr>
                                        <p:cTn dur="1000"/>
                                        <p:tgtEl>
                                          <p:spTgt spid="3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1" st="1"/>
                                            </p:txEl>
                                          </p:spTgt>
                                        </p:tgtEl>
                                        <p:attrNameLst>
                                          <p:attrName>style.visibility</p:attrName>
                                        </p:attrNameLst>
                                      </p:cBhvr>
                                      <p:to>
                                        <p:strVal val="visible"/>
                                      </p:to>
                                    </p:set>
                                    <p:animEffect filter="fade" transition="in">
                                      <p:cBhvr>
                                        <p:cTn dur="1000"/>
                                        <p:tgtEl>
                                          <p:spTgt spid="3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2" st="2"/>
                                            </p:txEl>
                                          </p:spTgt>
                                        </p:tgtEl>
                                        <p:attrNameLst>
                                          <p:attrName>style.visibility</p:attrName>
                                        </p:attrNameLst>
                                      </p:cBhvr>
                                      <p:to>
                                        <p:strVal val="visible"/>
                                      </p:to>
                                    </p:set>
                                    <p:animEffect filter="fade" transition="in">
                                      <p:cBhvr>
                                        <p:cTn dur="1000"/>
                                        <p:tgtEl>
                                          <p:spTgt spid="3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xEl>
                                              <p:pRg end="3" st="3"/>
                                            </p:txEl>
                                          </p:spTgt>
                                        </p:tgtEl>
                                        <p:attrNameLst>
                                          <p:attrName>style.visibility</p:attrName>
                                        </p:attrNameLst>
                                      </p:cBhvr>
                                      <p:to>
                                        <p:strVal val="visible"/>
                                      </p:to>
                                    </p:set>
                                    <p:animEffect filter="fade" transition="in">
                                      <p:cBhvr>
                                        <p:cTn dur="1000"/>
                                        <p:tgtEl>
                                          <p:spTgt spid="30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Qu’est-ce qu’Angular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Que sont les directives ?</a:t>
            </a:r>
            <a:endParaRPr/>
          </a:p>
        </p:txBody>
      </p:sp>
      <p:sp>
        <p:nvSpPr>
          <p:cNvPr id="308" name="Google Shape;308;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Il y en a de trois sortes :</a:t>
            </a:r>
            <a:endParaRPr/>
          </a:p>
          <a:p>
            <a:pPr indent="-342900" lvl="0" marL="457200" rtl="0" algn="l">
              <a:spcBef>
                <a:spcPts val="1600"/>
              </a:spcBef>
              <a:spcAft>
                <a:spcPts val="0"/>
              </a:spcAft>
              <a:buSzPts val="1800"/>
              <a:buAutoNum type="arabicPeriod"/>
            </a:pPr>
            <a:r>
              <a:rPr b="1" lang="fr">
                <a:solidFill>
                  <a:srgbClr val="00FFFF"/>
                </a:solidFill>
              </a:rPr>
              <a:t>Structurelles</a:t>
            </a:r>
            <a:r>
              <a:rPr lang="fr"/>
              <a:t> : elles manipulent le DOM en ajoutant ou en déplaçant des éléments (i.e </a:t>
            </a:r>
            <a:r>
              <a:rPr b="1" lang="fr">
                <a:solidFill>
                  <a:schemeClr val="dk1"/>
                </a:solidFill>
                <a:latin typeface="Courier New"/>
                <a:ea typeface="Courier New"/>
                <a:cs typeface="Courier New"/>
                <a:sym typeface="Courier New"/>
              </a:rPr>
              <a:t>*ngFor</a:t>
            </a:r>
            <a:r>
              <a:rPr lang="fr"/>
              <a:t> ou </a:t>
            </a:r>
            <a:r>
              <a:rPr b="1" lang="fr">
                <a:solidFill>
                  <a:schemeClr val="dk1"/>
                </a:solidFill>
                <a:latin typeface="Courier New"/>
                <a:ea typeface="Courier New"/>
                <a:cs typeface="Courier New"/>
                <a:sym typeface="Courier New"/>
              </a:rPr>
              <a:t>*ngIf</a:t>
            </a:r>
            <a:r>
              <a:rPr lang="fr"/>
              <a:t>)</a:t>
            </a:r>
            <a:endParaRPr/>
          </a:p>
          <a:p>
            <a:pPr indent="-342900" lvl="0" marL="457200" marR="0" rtl="0" algn="l">
              <a:lnSpc>
                <a:spcPct val="115000"/>
              </a:lnSpc>
              <a:spcBef>
                <a:spcPts val="0"/>
              </a:spcBef>
              <a:spcAft>
                <a:spcPts val="0"/>
              </a:spcAft>
              <a:buSzPts val="1800"/>
              <a:buAutoNum type="arabicPeriod"/>
            </a:pPr>
            <a:r>
              <a:rPr b="1" lang="fr">
                <a:solidFill>
                  <a:srgbClr val="00FFFF"/>
                </a:solidFill>
              </a:rPr>
              <a:t>Attributs</a:t>
            </a:r>
            <a:r>
              <a:rPr lang="fr"/>
              <a:t> : elles changent l’apparence ou le comportement des composants (</a:t>
            </a:r>
            <a:r>
              <a:rPr b="1" lang="fr">
                <a:solidFill>
                  <a:schemeClr val="dk1"/>
                </a:solidFill>
                <a:latin typeface="Courier New"/>
                <a:ea typeface="Courier New"/>
                <a:cs typeface="Courier New"/>
                <a:sym typeface="Courier New"/>
              </a:rPr>
              <a:t>ngClass</a:t>
            </a:r>
            <a:r>
              <a:rPr lang="fr"/>
              <a:t>, </a:t>
            </a:r>
            <a:r>
              <a:rPr b="1" lang="fr">
                <a:solidFill>
                  <a:schemeClr val="dk1"/>
                </a:solidFill>
                <a:latin typeface="Courier New"/>
                <a:ea typeface="Courier New"/>
                <a:cs typeface="Courier New"/>
                <a:sym typeface="Courier New"/>
              </a:rPr>
              <a:t>ngStyle</a:t>
            </a:r>
            <a:r>
              <a:rPr lang="fr"/>
              <a:t>)</a:t>
            </a:r>
            <a:endParaRPr/>
          </a:p>
          <a:p>
            <a:pPr indent="-342900" lvl="0" marL="457200" marR="0" rtl="0" algn="l">
              <a:lnSpc>
                <a:spcPct val="115000"/>
              </a:lnSpc>
              <a:spcBef>
                <a:spcPts val="0"/>
              </a:spcBef>
              <a:spcAft>
                <a:spcPts val="0"/>
              </a:spcAft>
              <a:buSzPts val="1800"/>
              <a:buAutoNum type="arabicPeriod"/>
            </a:pPr>
            <a:r>
              <a:rPr b="1" lang="fr">
                <a:solidFill>
                  <a:srgbClr val="00FFFF"/>
                </a:solidFill>
              </a:rPr>
              <a:t>Composant</a:t>
            </a:r>
            <a:r>
              <a:rPr lang="fr"/>
              <a:t> : ce sont des directives avec un template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3"/>
          <p:cNvSpPr txBox="1"/>
          <p:nvPr>
            <p:ph type="title"/>
          </p:nvPr>
        </p:nvSpPr>
        <p:spPr>
          <a:xfrm>
            <a:off x="311700" y="445025"/>
            <a:ext cx="2751000" cy="10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900"/>
              <a:t>Utilisation de directives </a:t>
            </a:r>
            <a:br>
              <a:rPr lang="fr" sz="1900"/>
            </a:br>
            <a:r>
              <a:rPr lang="fr" sz="1900"/>
              <a:t>structurelles: *ngFor</a:t>
            </a:r>
            <a:endParaRPr sz="1900"/>
          </a:p>
        </p:txBody>
      </p:sp>
      <p:sp>
        <p:nvSpPr>
          <p:cNvPr id="314" name="Google Shape;314;p53"/>
          <p:cNvSpPr txBox="1"/>
          <p:nvPr>
            <p:ph idx="1" type="body"/>
          </p:nvPr>
        </p:nvSpPr>
        <p:spPr>
          <a:xfrm>
            <a:off x="311700" y="1499225"/>
            <a:ext cx="2673300" cy="15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t>On déclare une propriétés assignments qui est un tableau d’objets.</a:t>
            </a:r>
            <a:endParaRPr sz="1300"/>
          </a:p>
          <a:p>
            <a:pPr indent="0" lvl="0" marL="0" rtl="0" algn="l">
              <a:spcBef>
                <a:spcPts val="1600"/>
              </a:spcBef>
              <a:spcAft>
                <a:spcPts val="1600"/>
              </a:spcAft>
              <a:buNone/>
            </a:pPr>
            <a:r>
              <a:rPr lang="fr" sz="1300"/>
              <a:t>On itère dessus dans le template.</a:t>
            </a:r>
            <a:endParaRPr sz="1300"/>
          </a:p>
        </p:txBody>
      </p:sp>
      <p:pic>
        <p:nvPicPr>
          <p:cNvPr id="315" name="Google Shape;315;p53"/>
          <p:cNvPicPr preferRelativeResize="0"/>
          <p:nvPr/>
        </p:nvPicPr>
        <p:blipFill>
          <a:blip r:embed="rId3">
            <a:alphaModFix/>
          </a:blip>
          <a:stretch>
            <a:fillRect/>
          </a:stretch>
        </p:blipFill>
        <p:spPr>
          <a:xfrm>
            <a:off x="3062841" y="125975"/>
            <a:ext cx="6047034" cy="5017524"/>
          </a:xfrm>
          <a:prstGeom prst="rect">
            <a:avLst/>
          </a:prstGeom>
          <a:noFill/>
          <a:ln>
            <a:noFill/>
          </a:ln>
        </p:spPr>
      </p:pic>
      <p:pic>
        <p:nvPicPr>
          <p:cNvPr id="316" name="Google Shape;316;p53"/>
          <p:cNvPicPr preferRelativeResize="0"/>
          <p:nvPr/>
        </p:nvPicPr>
        <p:blipFill>
          <a:blip r:embed="rId4">
            <a:alphaModFix/>
          </a:blip>
          <a:stretch>
            <a:fillRect/>
          </a:stretch>
        </p:blipFill>
        <p:spPr>
          <a:xfrm>
            <a:off x="65500" y="3165107"/>
            <a:ext cx="9144001" cy="1978386"/>
          </a:xfrm>
          <a:prstGeom prst="rect">
            <a:avLst/>
          </a:prstGeom>
          <a:noFill/>
          <a:ln>
            <a:noFill/>
          </a:ln>
        </p:spPr>
      </p:pic>
      <p:pic>
        <p:nvPicPr>
          <p:cNvPr id="317" name="Google Shape;317;p53"/>
          <p:cNvPicPr preferRelativeResize="0"/>
          <p:nvPr/>
        </p:nvPicPr>
        <p:blipFill>
          <a:blip r:embed="rId5">
            <a:alphaModFix/>
          </a:blip>
          <a:stretch>
            <a:fillRect/>
          </a:stretch>
        </p:blipFill>
        <p:spPr>
          <a:xfrm>
            <a:off x="0" y="0"/>
            <a:ext cx="9143999"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0" st="0"/>
                                            </p:txEl>
                                          </p:spTgt>
                                        </p:tgtEl>
                                        <p:attrNameLst>
                                          <p:attrName>style.visibility</p:attrName>
                                        </p:attrNameLst>
                                      </p:cBhvr>
                                      <p:to>
                                        <p:strVal val="visible"/>
                                      </p:to>
                                    </p:set>
                                    <p:animEffect filter="fade" transition="in">
                                      <p:cBhvr>
                                        <p:cTn dur="1000"/>
                                        <p:tgtEl>
                                          <p:spTgt spid="3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1" st="1"/>
                                            </p:txEl>
                                          </p:spTgt>
                                        </p:tgtEl>
                                        <p:attrNameLst>
                                          <p:attrName>style.visibility</p:attrName>
                                        </p:attrNameLst>
                                      </p:cBhvr>
                                      <p:to>
                                        <p:strVal val="visible"/>
                                      </p:to>
                                    </p:set>
                                    <p:animEffect filter="fade" transition="in">
                                      <p:cBhvr>
                                        <p:cTn dur="1000"/>
                                        <p:tgtEl>
                                          <p:spTgt spid="3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*ngIf</a:t>
            </a:r>
            <a:endParaRPr/>
          </a:p>
        </p:txBody>
      </p:sp>
      <p:sp>
        <p:nvSpPr>
          <p:cNvPr id="323" name="Google Shape;323;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rgbClr val="FFFFFF"/>
                </a:solidFill>
                <a:latin typeface="Courier New"/>
                <a:ea typeface="Courier New"/>
                <a:cs typeface="Courier New"/>
                <a:sym typeface="Courier New"/>
              </a:rPr>
              <a:t>*ngIf</a:t>
            </a:r>
            <a:r>
              <a:rPr lang="fr"/>
              <a:t> est utilisé pour afficher des données en fonction d’une condition,</a:t>
            </a:r>
            <a:endParaRPr/>
          </a:p>
          <a:p>
            <a:pPr indent="0" lvl="0" marL="0" rtl="0" algn="l">
              <a:spcBef>
                <a:spcPts val="1600"/>
              </a:spcBef>
              <a:spcAft>
                <a:spcPts val="0"/>
              </a:spcAft>
              <a:buNone/>
            </a:pPr>
            <a:r>
              <a:rPr b="1" lang="fr">
                <a:solidFill>
                  <a:srgbClr val="FFFFFF"/>
                </a:solidFill>
                <a:latin typeface="Courier New"/>
                <a:ea typeface="Courier New"/>
                <a:cs typeface="Courier New"/>
                <a:sym typeface="Courier New"/>
              </a:rPr>
              <a:t>else</a:t>
            </a:r>
            <a:r>
              <a:rPr lang="fr"/>
              <a:t> peut être utilisé pour afficher un </a:t>
            </a:r>
            <a:r>
              <a:rPr b="1" lang="fr">
                <a:solidFill>
                  <a:srgbClr val="FFFFFF"/>
                </a:solidFill>
                <a:latin typeface="Courier New"/>
                <a:ea typeface="Courier New"/>
                <a:cs typeface="Courier New"/>
                <a:sym typeface="Courier New"/>
              </a:rPr>
              <a:t>ng-template</a:t>
            </a:r>
            <a:endParaRPr b="1">
              <a:solidFill>
                <a:srgbClr val="FFFFFF"/>
              </a:solidFill>
              <a:latin typeface="Courier New"/>
              <a:ea typeface="Courier New"/>
              <a:cs typeface="Courier New"/>
              <a:sym typeface="Courier New"/>
            </a:endParaRPr>
          </a:p>
          <a:p>
            <a:pPr indent="0" lvl="0" marL="0" marR="0" rtl="0" algn="l">
              <a:lnSpc>
                <a:spcPct val="115000"/>
              </a:lnSpc>
              <a:spcBef>
                <a:spcPts val="1600"/>
              </a:spcBef>
              <a:spcAft>
                <a:spcPts val="0"/>
              </a:spcAft>
              <a:buNone/>
            </a:pPr>
            <a:r>
              <a:rPr lang="fr"/>
              <a:t>Version sans le </a:t>
            </a:r>
            <a:r>
              <a:rPr b="1" lang="fr">
                <a:solidFill>
                  <a:srgbClr val="FFFFFF"/>
                </a:solidFill>
                <a:latin typeface="Courier New"/>
                <a:ea typeface="Courier New"/>
                <a:cs typeface="Courier New"/>
                <a:sym typeface="Courier New"/>
              </a:rPr>
              <a:t>else</a:t>
            </a:r>
            <a:r>
              <a:rPr lang="fr"/>
              <a:t> : </a:t>
            </a:r>
            <a:endParaRPr b="1">
              <a:solidFill>
                <a:srgbClr val="FFFFFF"/>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fr" sz="2100">
                <a:solidFill>
                  <a:srgbClr val="800000"/>
                </a:solidFill>
                <a:highlight>
                  <a:srgbClr val="FFFFFF"/>
                </a:highlight>
                <a:latin typeface="Courier New"/>
                <a:ea typeface="Courier New"/>
                <a:cs typeface="Courier New"/>
                <a:sym typeface="Courier New"/>
              </a:rPr>
              <a:t>&lt;div</a:t>
            </a:r>
            <a:r>
              <a:rPr lang="fr" sz="2100">
                <a:solidFill>
                  <a:srgbClr val="000000"/>
                </a:solidFill>
                <a:highlight>
                  <a:srgbClr val="FFFFFF"/>
                </a:highlight>
                <a:latin typeface="Courier New"/>
                <a:ea typeface="Courier New"/>
                <a:cs typeface="Courier New"/>
                <a:sym typeface="Courier New"/>
              </a:rPr>
              <a:t> </a:t>
            </a:r>
            <a:r>
              <a:rPr lang="fr" sz="2100">
                <a:solidFill>
                  <a:srgbClr val="FF0000"/>
                </a:solidFill>
                <a:highlight>
                  <a:srgbClr val="FFFFFF"/>
                </a:highlight>
                <a:latin typeface="Courier New"/>
                <a:ea typeface="Courier New"/>
                <a:cs typeface="Courier New"/>
                <a:sym typeface="Courier New"/>
              </a:rPr>
              <a:t>*ngFor</a:t>
            </a:r>
            <a:r>
              <a:rPr lang="fr" sz="2100">
                <a:solidFill>
                  <a:srgbClr val="000000"/>
                </a:solidFill>
                <a:highlight>
                  <a:srgbClr val="FFFFFF"/>
                </a:highlight>
                <a:latin typeface="Courier New"/>
                <a:ea typeface="Courier New"/>
                <a:cs typeface="Courier New"/>
                <a:sym typeface="Courier New"/>
              </a:rPr>
              <a:t>=</a:t>
            </a:r>
            <a:r>
              <a:rPr lang="fr" sz="2100">
                <a:solidFill>
                  <a:srgbClr val="0000FF"/>
                </a:solidFill>
                <a:highlight>
                  <a:srgbClr val="FFFFFF"/>
                </a:highlight>
                <a:latin typeface="Courier New"/>
                <a:ea typeface="Courier New"/>
                <a:cs typeface="Courier New"/>
                <a:sym typeface="Courier New"/>
              </a:rPr>
              <a:t>"let assignment of assignments"</a:t>
            </a:r>
            <a:r>
              <a:rPr lang="fr" sz="2100">
                <a:solidFill>
                  <a:srgbClr val="800000"/>
                </a:solidFill>
                <a:highlight>
                  <a:srgbClr val="FFFFFF"/>
                </a:highlight>
                <a:latin typeface="Courier New"/>
                <a:ea typeface="Courier New"/>
                <a:cs typeface="Courier New"/>
                <a:sym typeface="Courier New"/>
              </a:rPr>
              <a:t>&gt;</a:t>
            </a:r>
            <a:endParaRPr sz="2100">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sz="2100">
                <a:solidFill>
                  <a:srgbClr val="000000"/>
                </a:solidFill>
                <a:highlight>
                  <a:srgbClr val="FFFFFF"/>
                </a:highlight>
                <a:latin typeface="Courier New"/>
                <a:ea typeface="Courier New"/>
                <a:cs typeface="Courier New"/>
                <a:sym typeface="Courier New"/>
              </a:rPr>
              <a:t>   </a:t>
            </a:r>
            <a:r>
              <a:rPr lang="fr" sz="2100">
                <a:solidFill>
                  <a:srgbClr val="800000"/>
                </a:solidFill>
                <a:highlight>
                  <a:srgbClr val="FFFFFF"/>
                </a:highlight>
                <a:latin typeface="Courier New"/>
                <a:ea typeface="Courier New"/>
                <a:cs typeface="Courier New"/>
                <a:sym typeface="Courier New"/>
              </a:rPr>
              <a:t>&lt;p</a:t>
            </a:r>
            <a:r>
              <a:rPr lang="fr" sz="2100">
                <a:solidFill>
                  <a:srgbClr val="000000"/>
                </a:solidFill>
                <a:highlight>
                  <a:srgbClr val="FFFFFF"/>
                </a:highlight>
                <a:latin typeface="Courier New"/>
                <a:ea typeface="Courier New"/>
                <a:cs typeface="Courier New"/>
                <a:sym typeface="Courier New"/>
              </a:rPr>
              <a:t> </a:t>
            </a:r>
            <a:r>
              <a:rPr b="1" lang="fr" sz="2100">
                <a:solidFill>
                  <a:srgbClr val="FF0000"/>
                </a:solidFill>
                <a:highlight>
                  <a:srgbClr val="FFFFFF"/>
                </a:highlight>
                <a:latin typeface="Courier New"/>
                <a:ea typeface="Courier New"/>
                <a:cs typeface="Courier New"/>
                <a:sym typeface="Courier New"/>
              </a:rPr>
              <a:t>*ngIf</a:t>
            </a:r>
            <a:r>
              <a:rPr lang="fr" sz="2100">
                <a:solidFill>
                  <a:srgbClr val="000000"/>
                </a:solidFill>
                <a:highlight>
                  <a:srgbClr val="FFFFFF"/>
                </a:highlight>
                <a:latin typeface="Courier New"/>
                <a:ea typeface="Courier New"/>
                <a:cs typeface="Courier New"/>
                <a:sym typeface="Courier New"/>
              </a:rPr>
              <a:t>=</a:t>
            </a:r>
            <a:r>
              <a:rPr lang="fr" sz="2100">
                <a:solidFill>
                  <a:srgbClr val="0000FF"/>
                </a:solidFill>
                <a:highlight>
                  <a:srgbClr val="FFFFFF"/>
                </a:highlight>
                <a:latin typeface="Courier New"/>
                <a:ea typeface="Courier New"/>
                <a:cs typeface="Courier New"/>
                <a:sym typeface="Courier New"/>
              </a:rPr>
              <a:t>"assignment.rendu"</a:t>
            </a:r>
            <a:r>
              <a:rPr lang="fr" sz="2100">
                <a:solidFill>
                  <a:srgbClr val="800000"/>
                </a:solidFill>
                <a:highlight>
                  <a:srgbClr val="FFFFFF"/>
                </a:highlight>
                <a:latin typeface="Courier New"/>
                <a:ea typeface="Courier New"/>
                <a:cs typeface="Courier New"/>
                <a:sym typeface="Courier New"/>
              </a:rPr>
              <a:t>&gt;</a:t>
            </a:r>
            <a:endParaRPr sz="2100">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sz="2100">
                <a:solidFill>
                  <a:srgbClr val="000000"/>
                </a:solidFill>
                <a:highlight>
                  <a:srgbClr val="FFFFFF"/>
                </a:highlight>
                <a:latin typeface="Courier New"/>
                <a:ea typeface="Courier New"/>
                <a:cs typeface="Courier New"/>
                <a:sym typeface="Courier New"/>
              </a:rPr>
              <a:t>       Devoir intitulé {{assignment.nom}}, rendu le   </a:t>
            </a:r>
            <a:endParaRPr sz="21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sz="2100">
                <a:solidFill>
                  <a:srgbClr val="000000"/>
                </a:solidFill>
                <a:highlight>
                  <a:srgbClr val="FFFFFF"/>
                </a:highlight>
                <a:latin typeface="Courier New"/>
                <a:ea typeface="Courier New"/>
                <a:cs typeface="Courier New"/>
                <a:sym typeface="Courier New"/>
              </a:rPr>
              <a:t>                         {{assignment.dateDeRendu}}.</a:t>
            </a:r>
            <a:endParaRPr sz="21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sz="2100">
                <a:solidFill>
                  <a:srgbClr val="000000"/>
                </a:solidFill>
                <a:highlight>
                  <a:srgbClr val="FFFFFF"/>
                </a:highlight>
                <a:latin typeface="Courier New"/>
                <a:ea typeface="Courier New"/>
                <a:cs typeface="Courier New"/>
                <a:sym typeface="Courier New"/>
              </a:rPr>
              <a:t>   </a:t>
            </a:r>
            <a:r>
              <a:rPr lang="fr" sz="2100">
                <a:solidFill>
                  <a:srgbClr val="800000"/>
                </a:solidFill>
                <a:highlight>
                  <a:srgbClr val="FFFFFF"/>
                </a:highlight>
                <a:latin typeface="Courier New"/>
                <a:ea typeface="Courier New"/>
                <a:cs typeface="Courier New"/>
                <a:sym typeface="Courier New"/>
              </a:rPr>
              <a:t>&lt;/p&gt;</a:t>
            </a:r>
            <a:endParaRPr sz="2100">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sz="2100">
                <a:solidFill>
                  <a:srgbClr val="800000"/>
                </a:solidFill>
                <a:highlight>
                  <a:srgbClr val="FFFFFF"/>
                </a:highlight>
                <a:latin typeface="Courier New"/>
                <a:ea typeface="Courier New"/>
                <a:cs typeface="Courier New"/>
                <a:sym typeface="Courier New"/>
              </a:rPr>
              <a:t>&lt;/div&gt;</a:t>
            </a:r>
            <a:endParaRPr sz="2100">
              <a:solidFill>
                <a:srgbClr val="800000"/>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b="1">
              <a:solidFill>
                <a:srgbClr val="FFFFFF"/>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animEffect filter="fade" transition="in">
                                      <p:cBhvr>
                                        <p:cTn dur="1000"/>
                                        <p:tgtEl>
                                          <p:spTgt spid="3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1" st="1"/>
                                            </p:txEl>
                                          </p:spTgt>
                                        </p:tgtEl>
                                        <p:attrNameLst>
                                          <p:attrName>style.visibility</p:attrName>
                                        </p:attrNameLst>
                                      </p:cBhvr>
                                      <p:to>
                                        <p:strVal val="visible"/>
                                      </p:to>
                                    </p:set>
                                    <p:animEffect filter="fade" transition="in">
                                      <p:cBhvr>
                                        <p:cTn dur="1000"/>
                                        <p:tgtEl>
                                          <p:spTgt spid="3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2" st="2"/>
                                            </p:txEl>
                                          </p:spTgt>
                                        </p:tgtEl>
                                        <p:attrNameLst>
                                          <p:attrName>style.visibility</p:attrName>
                                        </p:attrNameLst>
                                      </p:cBhvr>
                                      <p:to>
                                        <p:strVal val="visible"/>
                                      </p:to>
                                    </p:set>
                                    <p:animEffect filter="fade" transition="in">
                                      <p:cBhvr>
                                        <p:cTn dur="1000"/>
                                        <p:tgtEl>
                                          <p:spTgt spid="3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3" st="3"/>
                                            </p:txEl>
                                          </p:spTgt>
                                        </p:tgtEl>
                                        <p:attrNameLst>
                                          <p:attrName>style.visibility</p:attrName>
                                        </p:attrNameLst>
                                      </p:cBhvr>
                                      <p:to>
                                        <p:strVal val="visible"/>
                                      </p:to>
                                    </p:set>
                                    <p:animEffect filter="fade" transition="in">
                                      <p:cBhvr>
                                        <p:cTn dur="1000"/>
                                        <p:tgtEl>
                                          <p:spTgt spid="3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4" st="4"/>
                                            </p:txEl>
                                          </p:spTgt>
                                        </p:tgtEl>
                                        <p:attrNameLst>
                                          <p:attrName>style.visibility</p:attrName>
                                        </p:attrNameLst>
                                      </p:cBhvr>
                                      <p:to>
                                        <p:strVal val="visible"/>
                                      </p:to>
                                    </p:set>
                                    <p:animEffect filter="fade" transition="in">
                                      <p:cBhvr>
                                        <p:cTn dur="1000"/>
                                        <p:tgtEl>
                                          <p:spTgt spid="32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5" st="5"/>
                                            </p:txEl>
                                          </p:spTgt>
                                        </p:tgtEl>
                                        <p:attrNameLst>
                                          <p:attrName>style.visibility</p:attrName>
                                        </p:attrNameLst>
                                      </p:cBhvr>
                                      <p:to>
                                        <p:strVal val="visible"/>
                                      </p:to>
                                    </p:set>
                                    <p:animEffect filter="fade" transition="in">
                                      <p:cBhvr>
                                        <p:cTn dur="1000"/>
                                        <p:tgtEl>
                                          <p:spTgt spid="32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6" st="6"/>
                                            </p:txEl>
                                          </p:spTgt>
                                        </p:tgtEl>
                                        <p:attrNameLst>
                                          <p:attrName>style.visibility</p:attrName>
                                        </p:attrNameLst>
                                      </p:cBhvr>
                                      <p:to>
                                        <p:strVal val="visible"/>
                                      </p:to>
                                    </p:set>
                                    <p:animEffect filter="fade" transition="in">
                                      <p:cBhvr>
                                        <p:cTn dur="1000"/>
                                        <p:tgtEl>
                                          <p:spTgt spid="32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7" st="7"/>
                                            </p:txEl>
                                          </p:spTgt>
                                        </p:tgtEl>
                                        <p:attrNameLst>
                                          <p:attrName>style.visibility</p:attrName>
                                        </p:attrNameLst>
                                      </p:cBhvr>
                                      <p:to>
                                        <p:strVal val="visible"/>
                                      </p:to>
                                    </p:set>
                                    <p:animEffect filter="fade" transition="in">
                                      <p:cBhvr>
                                        <p:cTn dur="1000"/>
                                        <p:tgtEl>
                                          <p:spTgt spid="32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8" st="8"/>
                                            </p:txEl>
                                          </p:spTgt>
                                        </p:tgtEl>
                                        <p:attrNameLst>
                                          <p:attrName>style.visibility</p:attrName>
                                        </p:attrNameLst>
                                      </p:cBhvr>
                                      <p:to>
                                        <p:strVal val="visible"/>
                                      </p:to>
                                    </p:set>
                                    <p:animEffect filter="fade" transition="in">
                                      <p:cBhvr>
                                        <p:cTn dur="1000"/>
                                        <p:tgtEl>
                                          <p:spTgt spid="32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9" st="9"/>
                                            </p:txEl>
                                          </p:spTgt>
                                        </p:tgtEl>
                                        <p:attrNameLst>
                                          <p:attrName>style.visibility</p:attrName>
                                        </p:attrNameLst>
                                      </p:cBhvr>
                                      <p:to>
                                        <p:strVal val="visible"/>
                                      </p:to>
                                    </p:set>
                                    <p:animEffect filter="fade" transition="in">
                                      <p:cBhvr>
                                        <p:cTn dur="1000"/>
                                        <p:tgtEl>
                                          <p:spTgt spid="323">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*ngIf avec else et &lt;ng-template&gt;</a:t>
            </a:r>
            <a:endParaRPr/>
          </a:p>
        </p:txBody>
      </p:sp>
      <p:sp>
        <p:nvSpPr>
          <p:cNvPr id="329" name="Google Shape;329;p55"/>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rgbClr val="FFFFFF"/>
                </a:solidFill>
                <a:latin typeface="Courier New"/>
                <a:ea typeface="Courier New"/>
                <a:cs typeface="Courier New"/>
                <a:sym typeface="Courier New"/>
              </a:rPr>
              <a:t>else</a:t>
            </a:r>
            <a:r>
              <a:rPr lang="fr"/>
              <a:t> peut être utilisé pour afficher un </a:t>
            </a:r>
            <a:r>
              <a:rPr b="1" lang="fr">
                <a:solidFill>
                  <a:srgbClr val="FFFFFF"/>
                </a:solidFill>
                <a:latin typeface="Courier New"/>
                <a:ea typeface="Courier New"/>
                <a:cs typeface="Courier New"/>
                <a:sym typeface="Courier New"/>
              </a:rPr>
              <a:t>ng-template</a:t>
            </a:r>
            <a:endParaRPr b="1">
              <a:solidFill>
                <a:srgbClr val="FFFFFF"/>
              </a:solidFill>
              <a:latin typeface="Courier New"/>
              <a:ea typeface="Courier New"/>
              <a:cs typeface="Courier New"/>
              <a:sym typeface="Courier New"/>
            </a:endParaRPr>
          </a:p>
          <a:p>
            <a:pPr indent="0" lvl="0" marL="0" marR="0" rtl="0" algn="l">
              <a:lnSpc>
                <a:spcPct val="115000"/>
              </a:lnSpc>
              <a:spcBef>
                <a:spcPts val="1600"/>
              </a:spcBef>
              <a:spcAft>
                <a:spcPts val="0"/>
              </a:spcAft>
              <a:buNone/>
            </a:pPr>
            <a:r>
              <a:rPr lang="fr"/>
              <a:t>Version avec le </a:t>
            </a:r>
            <a:r>
              <a:rPr b="1" lang="fr">
                <a:solidFill>
                  <a:srgbClr val="FFFFFF"/>
                </a:solidFill>
                <a:latin typeface="Courier New"/>
                <a:ea typeface="Courier New"/>
                <a:cs typeface="Courier New"/>
                <a:sym typeface="Courier New"/>
              </a:rPr>
              <a:t>else</a:t>
            </a:r>
            <a:r>
              <a:rPr lang="fr"/>
              <a:t> : </a:t>
            </a:r>
            <a:endParaRPr b="1">
              <a:solidFill>
                <a:srgbClr val="FFFFFF"/>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fr" sz="1100">
                <a:solidFill>
                  <a:srgbClr val="800000"/>
                </a:solidFill>
                <a:highlight>
                  <a:srgbClr val="FFFFFF"/>
                </a:highlight>
                <a:latin typeface="Courier New"/>
                <a:ea typeface="Courier New"/>
                <a:cs typeface="Courier New"/>
                <a:sym typeface="Courier New"/>
              </a:rPr>
              <a:t>&lt;</a:t>
            </a:r>
            <a:r>
              <a:rPr lang="fr">
                <a:solidFill>
                  <a:srgbClr val="800000"/>
                </a:solidFill>
                <a:highlight>
                  <a:srgbClr val="FFFFFF"/>
                </a:highlight>
                <a:latin typeface="Courier New"/>
                <a:ea typeface="Courier New"/>
                <a:cs typeface="Courier New"/>
                <a:sym typeface="Courier New"/>
              </a:rPr>
              <a:t>div</a:t>
            </a:r>
            <a:r>
              <a:rPr lang="fr">
                <a:solidFill>
                  <a:srgbClr val="000000"/>
                </a:solidFill>
                <a:highlight>
                  <a:srgbClr val="FFFFFF"/>
                </a:highlight>
                <a:latin typeface="Courier New"/>
                <a:ea typeface="Courier New"/>
                <a:cs typeface="Courier New"/>
                <a:sym typeface="Courier New"/>
              </a:rPr>
              <a:t> </a:t>
            </a:r>
            <a:r>
              <a:rPr lang="fr">
                <a:solidFill>
                  <a:srgbClr val="FF0000"/>
                </a:solidFill>
                <a:highlight>
                  <a:srgbClr val="FFFFFF"/>
                </a:highlight>
                <a:latin typeface="Courier New"/>
                <a:ea typeface="Courier New"/>
                <a:cs typeface="Courier New"/>
                <a:sym typeface="Courier New"/>
              </a:rPr>
              <a:t>*ngFor</a:t>
            </a:r>
            <a:r>
              <a:rPr lang="fr">
                <a:solidFill>
                  <a:srgbClr val="000000"/>
                </a:solidFill>
                <a:highlight>
                  <a:srgbClr val="FFFFFF"/>
                </a:highlight>
                <a:latin typeface="Courier New"/>
                <a:ea typeface="Courier New"/>
                <a:cs typeface="Courier New"/>
                <a:sym typeface="Courier New"/>
              </a:rPr>
              <a:t>=</a:t>
            </a:r>
            <a:r>
              <a:rPr lang="fr">
                <a:solidFill>
                  <a:srgbClr val="0000FF"/>
                </a:solidFill>
                <a:highlight>
                  <a:srgbClr val="FFFFFF"/>
                </a:highlight>
                <a:latin typeface="Courier New"/>
                <a:ea typeface="Courier New"/>
                <a:cs typeface="Courier New"/>
                <a:sym typeface="Courier New"/>
              </a:rPr>
              <a:t>"let assignment of assignments"</a:t>
            </a:r>
            <a:r>
              <a:rPr lang="fr">
                <a:solidFill>
                  <a:srgbClr val="800000"/>
                </a:solidFill>
                <a:highlight>
                  <a:srgbClr val="FFFFFF"/>
                </a:highlight>
                <a:latin typeface="Courier New"/>
                <a:ea typeface="Courier New"/>
                <a:cs typeface="Courier New"/>
                <a:sym typeface="Courier New"/>
              </a:rPr>
              <a:t>&gt;</a:t>
            </a:r>
            <a:endParaRPr>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a:solidFill>
                  <a:srgbClr val="000000"/>
                </a:solidFill>
                <a:highlight>
                  <a:srgbClr val="FFFFFF"/>
                </a:highlight>
                <a:latin typeface="Courier New"/>
                <a:ea typeface="Courier New"/>
                <a:cs typeface="Courier New"/>
                <a:sym typeface="Courier New"/>
              </a:rPr>
              <a:t>   </a:t>
            </a:r>
            <a:r>
              <a:rPr lang="fr">
                <a:solidFill>
                  <a:srgbClr val="800000"/>
                </a:solidFill>
                <a:highlight>
                  <a:srgbClr val="FFFFFF"/>
                </a:highlight>
                <a:latin typeface="Courier New"/>
                <a:ea typeface="Courier New"/>
                <a:cs typeface="Courier New"/>
                <a:sym typeface="Courier New"/>
              </a:rPr>
              <a:t>&lt;p</a:t>
            </a:r>
            <a:r>
              <a:rPr lang="fr">
                <a:solidFill>
                  <a:srgbClr val="000000"/>
                </a:solidFill>
                <a:highlight>
                  <a:srgbClr val="FFFFFF"/>
                </a:highlight>
                <a:latin typeface="Courier New"/>
                <a:ea typeface="Courier New"/>
                <a:cs typeface="Courier New"/>
                <a:sym typeface="Courier New"/>
              </a:rPr>
              <a:t> </a:t>
            </a:r>
            <a:r>
              <a:rPr lang="fr">
                <a:solidFill>
                  <a:srgbClr val="FF0000"/>
                </a:solidFill>
                <a:highlight>
                  <a:srgbClr val="FFFFFF"/>
                </a:highlight>
                <a:latin typeface="Courier New"/>
                <a:ea typeface="Courier New"/>
                <a:cs typeface="Courier New"/>
                <a:sym typeface="Courier New"/>
              </a:rPr>
              <a:t>*ngIf</a:t>
            </a:r>
            <a:r>
              <a:rPr lang="fr">
                <a:solidFill>
                  <a:srgbClr val="000000"/>
                </a:solidFill>
                <a:highlight>
                  <a:srgbClr val="FFFFFF"/>
                </a:highlight>
                <a:latin typeface="Courier New"/>
                <a:ea typeface="Courier New"/>
                <a:cs typeface="Courier New"/>
                <a:sym typeface="Courier New"/>
              </a:rPr>
              <a:t>=</a:t>
            </a:r>
            <a:r>
              <a:rPr lang="fr">
                <a:solidFill>
                  <a:srgbClr val="0000FF"/>
                </a:solidFill>
                <a:highlight>
                  <a:srgbClr val="FFFFFF"/>
                </a:highlight>
                <a:latin typeface="Courier New"/>
                <a:ea typeface="Courier New"/>
                <a:cs typeface="Courier New"/>
                <a:sym typeface="Courier New"/>
              </a:rPr>
              <a:t>"assignment.rendu</a:t>
            </a:r>
            <a:r>
              <a:rPr b="1" lang="fr">
                <a:solidFill>
                  <a:srgbClr val="FF0000"/>
                </a:solidFill>
                <a:highlight>
                  <a:srgbClr val="FFFFFF"/>
                </a:highlight>
                <a:latin typeface="Courier New"/>
                <a:ea typeface="Courier New"/>
                <a:cs typeface="Courier New"/>
                <a:sym typeface="Courier New"/>
              </a:rPr>
              <a:t>; else nonsoumis</a:t>
            </a:r>
            <a:r>
              <a:rPr lang="fr">
                <a:solidFill>
                  <a:srgbClr val="0000FF"/>
                </a:solidFill>
                <a:highlight>
                  <a:srgbClr val="FFFFFF"/>
                </a:highlight>
                <a:latin typeface="Courier New"/>
                <a:ea typeface="Courier New"/>
                <a:cs typeface="Courier New"/>
                <a:sym typeface="Courier New"/>
              </a:rPr>
              <a:t>"</a:t>
            </a:r>
            <a:r>
              <a:rPr lang="fr">
                <a:solidFill>
                  <a:srgbClr val="800000"/>
                </a:solidFill>
                <a:highlight>
                  <a:srgbClr val="FFFFFF"/>
                </a:highlight>
                <a:latin typeface="Courier New"/>
                <a:ea typeface="Courier New"/>
                <a:cs typeface="Courier New"/>
                <a:sym typeface="Courier New"/>
              </a:rPr>
              <a:t>&gt;</a:t>
            </a:r>
            <a:endParaRPr>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a:solidFill>
                  <a:srgbClr val="000000"/>
                </a:solidFill>
                <a:highlight>
                  <a:srgbClr val="FFFFFF"/>
                </a:highlight>
                <a:latin typeface="Courier New"/>
                <a:ea typeface="Courier New"/>
                <a:cs typeface="Courier New"/>
                <a:sym typeface="Courier New"/>
              </a:rPr>
              <a:t>       Devoir intitulé {{assignment.nom}}, rendu le </a:t>
            </a:r>
            <a:endParaRPr>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a:solidFill>
                  <a:srgbClr val="000000"/>
                </a:solidFill>
                <a:highlight>
                  <a:srgbClr val="FFFFFF"/>
                </a:highlight>
                <a:latin typeface="Courier New"/>
                <a:ea typeface="Courier New"/>
                <a:cs typeface="Courier New"/>
                <a:sym typeface="Courier New"/>
              </a:rPr>
              <a:t>                                 {{assignment.dateDeRendu}}.</a:t>
            </a:r>
            <a:endParaRPr>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a:solidFill>
                  <a:srgbClr val="000000"/>
                </a:solidFill>
                <a:highlight>
                  <a:srgbClr val="FFFFFF"/>
                </a:highlight>
                <a:latin typeface="Courier New"/>
                <a:ea typeface="Courier New"/>
                <a:cs typeface="Courier New"/>
                <a:sym typeface="Courier New"/>
              </a:rPr>
              <a:t>   </a:t>
            </a:r>
            <a:r>
              <a:rPr lang="fr">
                <a:solidFill>
                  <a:srgbClr val="800000"/>
                </a:solidFill>
                <a:highlight>
                  <a:srgbClr val="FFFFFF"/>
                </a:highlight>
                <a:latin typeface="Courier New"/>
                <a:ea typeface="Courier New"/>
                <a:cs typeface="Courier New"/>
                <a:sym typeface="Courier New"/>
              </a:rPr>
              <a:t>&lt;/p&gt;</a:t>
            </a:r>
            <a:endParaRPr>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a:solidFill>
                  <a:srgbClr val="000000"/>
                </a:solidFill>
                <a:highlight>
                  <a:srgbClr val="FFFFFF"/>
                </a:highlight>
                <a:latin typeface="Courier New"/>
                <a:ea typeface="Courier New"/>
                <a:cs typeface="Courier New"/>
                <a:sym typeface="Courier New"/>
              </a:rPr>
              <a:t>   </a:t>
            </a:r>
            <a:r>
              <a:rPr lang="fr">
                <a:solidFill>
                  <a:srgbClr val="800000"/>
                </a:solidFill>
                <a:highlight>
                  <a:srgbClr val="FFFFFF"/>
                </a:highlight>
                <a:latin typeface="Courier New"/>
                <a:ea typeface="Courier New"/>
                <a:cs typeface="Courier New"/>
                <a:sym typeface="Courier New"/>
              </a:rPr>
              <a:t>&lt;</a:t>
            </a:r>
            <a:r>
              <a:rPr b="1" lang="fr">
                <a:solidFill>
                  <a:srgbClr val="0000FF"/>
                </a:solidFill>
                <a:highlight>
                  <a:srgbClr val="FFFFFF"/>
                </a:highlight>
                <a:latin typeface="Courier New"/>
                <a:ea typeface="Courier New"/>
                <a:cs typeface="Courier New"/>
                <a:sym typeface="Courier New"/>
              </a:rPr>
              <a:t>ng-template</a:t>
            </a:r>
            <a:r>
              <a:rPr lang="fr">
                <a:solidFill>
                  <a:srgbClr val="000000"/>
                </a:solidFill>
                <a:highlight>
                  <a:srgbClr val="FFFFFF"/>
                </a:highlight>
                <a:latin typeface="Courier New"/>
                <a:ea typeface="Courier New"/>
                <a:cs typeface="Courier New"/>
                <a:sym typeface="Courier New"/>
              </a:rPr>
              <a:t> </a:t>
            </a:r>
            <a:r>
              <a:rPr b="1" lang="fr">
                <a:solidFill>
                  <a:srgbClr val="FF0000"/>
                </a:solidFill>
                <a:highlight>
                  <a:srgbClr val="FFFFFF"/>
                </a:highlight>
                <a:latin typeface="Courier New"/>
                <a:ea typeface="Courier New"/>
                <a:cs typeface="Courier New"/>
                <a:sym typeface="Courier New"/>
              </a:rPr>
              <a:t>#nonsoumis</a:t>
            </a:r>
            <a:r>
              <a:rPr lang="fr">
                <a:solidFill>
                  <a:srgbClr val="800000"/>
                </a:solidFill>
                <a:highlight>
                  <a:srgbClr val="FFFFFF"/>
                </a:highlight>
                <a:latin typeface="Courier New"/>
                <a:ea typeface="Courier New"/>
                <a:cs typeface="Courier New"/>
                <a:sym typeface="Courier New"/>
              </a:rPr>
              <a:t>&gt;</a:t>
            </a:r>
            <a:endParaRPr>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a:solidFill>
                  <a:srgbClr val="000000"/>
                </a:solidFill>
                <a:highlight>
                  <a:srgbClr val="FFFFFF"/>
                </a:highlight>
                <a:latin typeface="Courier New"/>
                <a:ea typeface="Courier New"/>
                <a:cs typeface="Courier New"/>
                <a:sym typeface="Courier New"/>
              </a:rPr>
              <a:t>       Le devoir {{assignment.nom}} n'a pas été rendu.</a:t>
            </a:r>
            <a:endParaRPr>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a:solidFill>
                  <a:srgbClr val="000000"/>
                </a:solidFill>
                <a:highlight>
                  <a:srgbClr val="FFFFFF"/>
                </a:highlight>
                <a:latin typeface="Courier New"/>
                <a:ea typeface="Courier New"/>
                <a:cs typeface="Courier New"/>
                <a:sym typeface="Courier New"/>
              </a:rPr>
              <a:t>   </a:t>
            </a:r>
            <a:r>
              <a:rPr lang="fr">
                <a:solidFill>
                  <a:srgbClr val="800000"/>
                </a:solidFill>
                <a:highlight>
                  <a:srgbClr val="FFFFFF"/>
                </a:highlight>
                <a:latin typeface="Courier New"/>
                <a:ea typeface="Courier New"/>
                <a:cs typeface="Courier New"/>
                <a:sym typeface="Courier New"/>
              </a:rPr>
              <a:t>&lt;/</a:t>
            </a:r>
            <a:r>
              <a:rPr lang="fr">
                <a:solidFill>
                  <a:srgbClr val="000000"/>
                </a:solidFill>
                <a:highlight>
                  <a:srgbClr val="FFFFFF"/>
                </a:highlight>
                <a:latin typeface="Courier New"/>
                <a:ea typeface="Courier New"/>
                <a:cs typeface="Courier New"/>
                <a:sym typeface="Courier New"/>
              </a:rPr>
              <a:t>ng-template</a:t>
            </a:r>
            <a:r>
              <a:rPr lang="fr">
                <a:solidFill>
                  <a:srgbClr val="800000"/>
                </a:solidFill>
                <a:highlight>
                  <a:srgbClr val="FFFFFF"/>
                </a:highlight>
                <a:latin typeface="Courier New"/>
                <a:ea typeface="Courier New"/>
                <a:cs typeface="Courier New"/>
                <a:sym typeface="Courier New"/>
              </a:rPr>
              <a:t>&gt;</a:t>
            </a:r>
            <a:endParaRPr>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a:solidFill>
                  <a:srgbClr val="800000"/>
                </a:solidFill>
                <a:highlight>
                  <a:srgbClr val="FFFFFF"/>
                </a:highlight>
                <a:latin typeface="Courier New"/>
                <a:ea typeface="Courier New"/>
                <a:cs typeface="Courier New"/>
                <a:sym typeface="Courier New"/>
              </a:rPr>
              <a:t>&lt;/div&gt;</a:t>
            </a:r>
            <a:endParaRPr>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solidFill>
                <a:srgbClr val="800000"/>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b="1">
              <a:solidFill>
                <a:srgbClr val="FFFFFF"/>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animEffect filter="fade" transition="in">
                                      <p:cBhvr>
                                        <p:cTn dur="1000"/>
                                        <p:tgtEl>
                                          <p:spTgt spid="3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1" st="1"/>
                                            </p:txEl>
                                          </p:spTgt>
                                        </p:tgtEl>
                                        <p:attrNameLst>
                                          <p:attrName>style.visibility</p:attrName>
                                        </p:attrNameLst>
                                      </p:cBhvr>
                                      <p:to>
                                        <p:strVal val="visible"/>
                                      </p:to>
                                    </p:set>
                                    <p:animEffect filter="fade" transition="in">
                                      <p:cBhvr>
                                        <p:cTn dur="1000"/>
                                        <p:tgtEl>
                                          <p:spTgt spid="3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2" st="2"/>
                                            </p:txEl>
                                          </p:spTgt>
                                        </p:tgtEl>
                                        <p:attrNameLst>
                                          <p:attrName>style.visibility</p:attrName>
                                        </p:attrNameLst>
                                      </p:cBhvr>
                                      <p:to>
                                        <p:strVal val="visible"/>
                                      </p:to>
                                    </p:set>
                                    <p:animEffect filter="fade" transition="in">
                                      <p:cBhvr>
                                        <p:cTn dur="1000"/>
                                        <p:tgtEl>
                                          <p:spTgt spid="3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3" st="3"/>
                                            </p:txEl>
                                          </p:spTgt>
                                        </p:tgtEl>
                                        <p:attrNameLst>
                                          <p:attrName>style.visibility</p:attrName>
                                        </p:attrNameLst>
                                      </p:cBhvr>
                                      <p:to>
                                        <p:strVal val="visible"/>
                                      </p:to>
                                    </p:set>
                                    <p:animEffect filter="fade" transition="in">
                                      <p:cBhvr>
                                        <p:cTn dur="1000"/>
                                        <p:tgtEl>
                                          <p:spTgt spid="3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4" st="4"/>
                                            </p:txEl>
                                          </p:spTgt>
                                        </p:tgtEl>
                                        <p:attrNameLst>
                                          <p:attrName>style.visibility</p:attrName>
                                        </p:attrNameLst>
                                      </p:cBhvr>
                                      <p:to>
                                        <p:strVal val="visible"/>
                                      </p:to>
                                    </p:set>
                                    <p:animEffect filter="fade" transition="in">
                                      <p:cBhvr>
                                        <p:cTn dur="1000"/>
                                        <p:tgtEl>
                                          <p:spTgt spid="32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5" st="5"/>
                                            </p:txEl>
                                          </p:spTgt>
                                        </p:tgtEl>
                                        <p:attrNameLst>
                                          <p:attrName>style.visibility</p:attrName>
                                        </p:attrNameLst>
                                      </p:cBhvr>
                                      <p:to>
                                        <p:strVal val="visible"/>
                                      </p:to>
                                    </p:set>
                                    <p:animEffect filter="fade" transition="in">
                                      <p:cBhvr>
                                        <p:cTn dur="1000"/>
                                        <p:tgtEl>
                                          <p:spTgt spid="32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6" st="6"/>
                                            </p:txEl>
                                          </p:spTgt>
                                        </p:tgtEl>
                                        <p:attrNameLst>
                                          <p:attrName>style.visibility</p:attrName>
                                        </p:attrNameLst>
                                      </p:cBhvr>
                                      <p:to>
                                        <p:strVal val="visible"/>
                                      </p:to>
                                    </p:set>
                                    <p:animEffect filter="fade" transition="in">
                                      <p:cBhvr>
                                        <p:cTn dur="1000"/>
                                        <p:tgtEl>
                                          <p:spTgt spid="32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7" st="7"/>
                                            </p:txEl>
                                          </p:spTgt>
                                        </p:tgtEl>
                                        <p:attrNameLst>
                                          <p:attrName>style.visibility</p:attrName>
                                        </p:attrNameLst>
                                      </p:cBhvr>
                                      <p:to>
                                        <p:strVal val="visible"/>
                                      </p:to>
                                    </p:set>
                                    <p:animEffect filter="fade" transition="in">
                                      <p:cBhvr>
                                        <p:cTn dur="1000"/>
                                        <p:tgtEl>
                                          <p:spTgt spid="32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8" st="8"/>
                                            </p:txEl>
                                          </p:spTgt>
                                        </p:tgtEl>
                                        <p:attrNameLst>
                                          <p:attrName>style.visibility</p:attrName>
                                        </p:attrNameLst>
                                      </p:cBhvr>
                                      <p:to>
                                        <p:strVal val="visible"/>
                                      </p:to>
                                    </p:set>
                                    <p:animEffect filter="fade" transition="in">
                                      <p:cBhvr>
                                        <p:cTn dur="1000"/>
                                        <p:tgtEl>
                                          <p:spTgt spid="32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9" st="9"/>
                                            </p:txEl>
                                          </p:spTgt>
                                        </p:tgtEl>
                                        <p:attrNameLst>
                                          <p:attrName>style.visibility</p:attrName>
                                        </p:attrNameLst>
                                      </p:cBhvr>
                                      <p:to>
                                        <p:strVal val="visible"/>
                                      </p:to>
                                    </p:set>
                                    <p:animEffect filter="fade" transition="in">
                                      <p:cBhvr>
                                        <p:cTn dur="1000"/>
                                        <p:tgtEl>
                                          <p:spTgt spid="32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10" st="10"/>
                                            </p:txEl>
                                          </p:spTgt>
                                        </p:tgtEl>
                                        <p:attrNameLst>
                                          <p:attrName>style.visibility</p:attrName>
                                        </p:attrNameLst>
                                      </p:cBhvr>
                                      <p:to>
                                        <p:strVal val="visible"/>
                                      </p:to>
                                    </p:set>
                                    <p:animEffect filter="fade" transition="in">
                                      <p:cBhvr>
                                        <p:cTn dur="1000"/>
                                        <p:tgtEl>
                                          <p:spTgt spid="32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11" st="11"/>
                                            </p:txEl>
                                          </p:spTgt>
                                        </p:tgtEl>
                                        <p:attrNameLst>
                                          <p:attrName>style.visibility</p:attrName>
                                        </p:attrNameLst>
                                      </p:cBhvr>
                                      <p:to>
                                        <p:strVal val="visible"/>
                                      </p:to>
                                    </p:set>
                                    <p:animEffect filter="fade" transition="in">
                                      <p:cBhvr>
                                        <p:cTn dur="1000"/>
                                        <p:tgtEl>
                                          <p:spTgt spid="32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12" st="12"/>
                                            </p:txEl>
                                          </p:spTgt>
                                        </p:tgtEl>
                                        <p:attrNameLst>
                                          <p:attrName>style.visibility</p:attrName>
                                        </p:attrNameLst>
                                      </p:cBhvr>
                                      <p:to>
                                        <p:strVal val="visible"/>
                                      </p:to>
                                    </p:set>
                                    <p:animEffect filter="fade" transition="in">
                                      <p:cBhvr>
                                        <p:cTn dur="1000"/>
                                        <p:tgtEl>
                                          <p:spTgt spid="329">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Partie 3 - styling CSS conditionnel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Ce que l’on va voir</a:t>
            </a:r>
            <a:endParaRPr/>
          </a:p>
        </p:txBody>
      </p:sp>
      <p:sp>
        <p:nvSpPr>
          <p:cNvPr id="340" name="Google Shape;340;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Styler des éléments avec la directive </a:t>
            </a:r>
            <a:r>
              <a:rPr b="1" lang="fr">
                <a:solidFill>
                  <a:srgbClr val="FFFFFF"/>
                </a:solidFill>
                <a:latin typeface="Courier New"/>
                <a:ea typeface="Courier New"/>
                <a:cs typeface="Courier New"/>
                <a:sym typeface="Courier New"/>
              </a:rPr>
              <a:t>ngStyle</a:t>
            </a:r>
            <a:endParaRPr/>
          </a:p>
          <a:p>
            <a:pPr indent="0" lvl="0" marL="0" rtl="0" algn="l">
              <a:spcBef>
                <a:spcPts val="1600"/>
              </a:spcBef>
              <a:spcAft>
                <a:spcPts val="0"/>
              </a:spcAft>
              <a:buNone/>
            </a:pPr>
            <a:r>
              <a:rPr lang="fr"/>
              <a:t>Styler des éléments avec la directive </a:t>
            </a:r>
            <a:r>
              <a:rPr b="1" lang="fr">
                <a:solidFill>
                  <a:srgbClr val="FFFFFF"/>
                </a:solidFill>
                <a:latin typeface="Courier New"/>
                <a:ea typeface="Courier New"/>
                <a:cs typeface="Courier New"/>
                <a:sym typeface="Courier New"/>
              </a:rPr>
              <a:t>ngClass</a:t>
            </a:r>
            <a:endParaRPr/>
          </a:p>
          <a:p>
            <a:pPr indent="0" lvl="0" marL="0" rtl="0" algn="l">
              <a:spcBef>
                <a:spcPts val="1600"/>
              </a:spcBef>
              <a:spcAft>
                <a:spcPts val="0"/>
              </a:spcAft>
              <a:buNone/>
            </a:pPr>
            <a:r>
              <a:rPr lang="fr"/>
              <a:t>Styler des éléments avec nos propres directives custom</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xEl>
                                              <p:pRg end="0" st="0"/>
                                            </p:txEl>
                                          </p:spTgt>
                                        </p:tgtEl>
                                        <p:attrNameLst>
                                          <p:attrName>style.visibility</p:attrName>
                                        </p:attrNameLst>
                                      </p:cBhvr>
                                      <p:to>
                                        <p:strVal val="visible"/>
                                      </p:to>
                                    </p:set>
                                    <p:animEffect filter="fade" transition="in">
                                      <p:cBhvr>
                                        <p:cTn dur="1000"/>
                                        <p:tgtEl>
                                          <p:spTgt spid="3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xEl>
                                              <p:pRg end="1" st="1"/>
                                            </p:txEl>
                                          </p:spTgt>
                                        </p:tgtEl>
                                        <p:attrNameLst>
                                          <p:attrName>style.visibility</p:attrName>
                                        </p:attrNameLst>
                                      </p:cBhvr>
                                      <p:to>
                                        <p:strVal val="visible"/>
                                      </p:to>
                                    </p:set>
                                    <p:animEffect filter="fade" transition="in">
                                      <p:cBhvr>
                                        <p:cTn dur="1000"/>
                                        <p:tgtEl>
                                          <p:spTgt spid="3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xEl>
                                              <p:pRg end="2" st="2"/>
                                            </p:txEl>
                                          </p:spTgt>
                                        </p:tgtEl>
                                        <p:attrNameLst>
                                          <p:attrName>style.visibility</p:attrName>
                                        </p:attrNameLst>
                                      </p:cBhvr>
                                      <p:to>
                                        <p:strVal val="visible"/>
                                      </p:to>
                                    </p:set>
                                    <p:animEffect filter="fade" transition="in">
                                      <p:cBhvr>
                                        <p:cTn dur="1000"/>
                                        <p:tgtEl>
                                          <p:spTgt spid="3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xEl>
                                              <p:pRg end="3" st="3"/>
                                            </p:txEl>
                                          </p:spTgt>
                                        </p:tgtEl>
                                        <p:attrNameLst>
                                          <p:attrName>style.visibility</p:attrName>
                                        </p:attrNameLst>
                                      </p:cBhvr>
                                      <p:to>
                                        <p:strVal val="visible"/>
                                      </p:to>
                                    </p:set>
                                    <p:animEffect filter="fade" transition="in">
                                      <p:cBhvr>
                                        <p:cTn dur="1000"/>
                                        <p:tgtEl>
                                          <p:spTgt spid="3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xEl>
                                              <p:pRg end="4" st="4"/>
                                            </p:txEl>
                                          </p:spTgt>
                                        </p:tgtEl>
                                        <p:attrNameLst>
                                          <p:attrName>style.visibility</p:attrName>
                                        </p:attrNameLst>
                                      </p:cBhvr>
                                      <p:to>
                                        <p:strVal val="visible"/>
                                      </p:to>
                                    </p:set>
                                    <p:animEffect filter="fade" transition="in">
                                      <p:cBhvr>
                                        <p:cTn dur="1000"/>
                                        <p:tgtEl>
                                          <p:spTgt spid="34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a:t>
            </a:r>
            <a:r>
              <a:rPr lang="fr"/>
              <a:t>gStyle</a:t>
            </a:r>
            <a:endParaRPr/>
          </a:p>
        </p:txBody>
      </p:sp>
      <p:sp>
        <p:nvSpPr>
          <p:cNvPr id="346" name="Google Shape;346;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Utilisées avec [...], par exemple :</a:t>
            </a:r>
            <a:endParaRPr/>
          </a:p>
          <a:p>
            <a:pPr indent="0" lvl="0" marL="0" rtl="0" algn="l">
              <a:spcBef>
                <a:spcPts val="1600"/>
              </a:spcBef>
              <a:spcAft>
                <a:spcPts val="0"/>
              </a:spcAft>
              <a:buNone/>
            </a:pPr>
            <a:r>
              <a:rPr lang="fr" sz="1600">
                <a:solidFill>
                  <a:srgbClr val="800000"/>
                </a:solidFill>
                <a:highlight>
                  <a:srgbClr val="FFFFFF"/>
                </a:highlight>
                <a:latin typeface="Courier New"/>
                <a:ea typeface="Courier New"/>
                <a:cs typeface="Courier New"/>
                <a:sym typeface="Courier New"/>
              </a:rPr>
              <a:t>&lt;div</a:t>
            </a:r>
            <a:r>
              <a:rPr lang="fr" sz="1600">
                <a:solidFill>
                  <a:srgbClr val="000000"/>
                </a:solidFill>
                <a:highlight>
                  <a:srgbClr val="FFFFFF"/>
                </a:highlight>
                <a:latin typeface="Courier New"/>
                <a:ea typeface="Courier New"/>
                <a:cs typeface="Courier New"/>
                <a:sym typeface="Courier New"/>
              </a:rPr>
              <a:t> </a:t>
            </a:r>
            <a:r>
              <a:rPr lang="fr" sz="1600">
                <a:solidFill>
                  <a:srgbClr val="FF0000"/>
                </a:solidFill>
                <a:highlight>
                  <a:srgbClr val="FFFFFF"/>
                </a:highlight>
                <a:latin typeface="Courier New"/>
                <a:ea typeface="Courier New"/>
                <a:cs typeface="Courier New"/>
                <a:sym typeface="Courier New"/>
              </a:rPr>
              <a:t>*ngFor</a:t>
            </a:r>
            <a:r>
              <a:rPr lang="fr" sz="1600">
                <a:solidFill>
                  <a:srgbClr val="000000"/>
                </a:solidFill>
                <a:highlight>
                  <a:srgbClr val="FFFFFF"/>
                </a:highlight>
                <a:latin typeface="Courier New"/>
                <a:ea typeface="Courier New"/>
                <a:cs typeface="Courier New"/>
                <a:sym typeface="Courier New"/>
              </a:rPr>
              <a:t>=</a:t>
            </a:r>
            <a:r>
              <a:rPr lang="fr" sz="1600">
                <a:solidFill>
                  <a:srgbClr val="0000FF"/>
                </a:solidFill>
                <a:highlight>
                  <a:srgbClr val="FFFFFF"/>
                </a:highlight>
                <a:latin typeface="Courier New"/>
                <a:ea typeface="Courier New"/>
                <a:cs typeface="Courier New"/>
                <a:sym typeface="Courier New"/>
              </a:rPr>
              <a:t>"let assignment of assignments"</a:t>
            </a:r>
            <a:br>
              <a:rPr lang="fr" sz="1600">
                <a:solidFill>
                  <a:srgbClr val="0000FF"/>
                </a:solidFill>
                <a:highlight>
                  <a:srgbClr val="FFFFFF"/>
                </a:highlight>
                <a:latin typeface="Courier New"/>
                <a:ea typeface="Courier New"/>
                <a:cs typeface="Courier New"/>
                <a:sym typeface="Courier New"/>
              </a:rPr>
            </a:br>
            <a:r>
              <a:rPr lang="fr" sz="1600">
                <a:solidFill>
                  <a:srgbClr val="0000FF"/>
                </a:solidFill>
                <a:highlight>
                  <a:srgbClr val="FFFFFF"/>
                </a:highlight>
                <a:latin typeface="Courier New"/>
                <a:ea typeface="Courier New"/>
                <a:cs typeface="Courier New"/>
                <a:sym typeface="Courier New"/>
              </a:rPr>
              <a:t>      </a:t>
            </a:r>
            <a:r>
              <a:rPr b="1" lang="fr" sz="1600">
                <a:solidFill>
                  <a:srgbClr val="FF0000"/>
                </a:solidFill>
                <a:highlight>
                  <a:srgbClr val="FFFFFF"/>
                </a:highlight>
                <a:latin typeface="Courier New"/>
                <a:ea typeface="Courier New"/>
                <a:cs typeface="Courier New"/>
                <a:sym typeface="Courier New"/>
              </a:rPr>
              <a:t>[ngStyle</a:t>
            </a:r>
            <a:r>
              <a:rPr b="1" lang="fr" sz="1600">
                <a:solidFill>
                  <a:srgbClr val="FF0000"/>
                </a:solidFill>
                <a:highlight>
                  <a:schemeClr val="dk1"/>
                </a:highlight>
                <a:latin typeface="Courier New"/>
                <a:ea typeface="Courier New"/>
                <a:cs typeface="Courier New"/>
                <a:sym typeface="Courier New"/>
              </a:rPr>
              <a:t>]</a:t>
            </a:r>
            <a:r>
              <a:rPr b="1" lang="fr" sz="1600">
                <a:solidFill>
                  <a:srgbClr val="000000"/>
                </a:solidFill>
                <a:highlight>
                  <a:srgbClr val="FFFFFF"/>
                </a:highlight>
                <a:latin typeface="Courier New"/>
                <a:ea typeface="Courier New"/>
                <a:cs typeface="Courier New"/>
                <a:sym typeface="Courier New"/>
              </a:rPr>
              <a:t>=</a:t>
            </a:r>
            <a:r>
              <a:rPr b="1" lang="fr" sz="1600">
                <a:solidFill>
                  <a:srgbClr val="0000FF"/>
                </a:solidFill>
                <a:highlight>
                  <a:srgbClr val="FFFFFF"/>
                </a:highlight>
                <a:latin typeface="Courier New"/>
                <a:ea typeface="Courier New"/>
                <a:cs typeface="Courier New"/>
                <a:sym typeface="Courier New"/>
              </a:rPr>
              <a:t>"{'color':'green'}"</a:t>
            </a:r>
            <a:endParaRPr b="1" sz="1600">
              <a:solidFill>
                <a:srgbClr val="FF0000"/>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rPr lang="fr" sz="1600">
                <a:solidFill>
                  <a:srgbClr val="800000"/>
                </a:solidFill>
                <a:highlight>
                  <a:srgbClr val="FFFFFF"/>
                </a:highlight>
                <a:latin typeface="Courier New"/>
                <a:ea typeface="Courier New"/>
                <a:cs typeface="Courier New"/>
                <a:sym typeface="Courier New"/>
              </a:rPr>
              <a:t>&gt;</a:t>
            </a:r>
            <a:endParaRPr b="1">
              <a:solidFill>
                <a:srgbClr val="FFFFFF"/>
              </a:solidFill>
              <a:latin typeface="Courier New"/>
              <a:ea typeface="Courier New"/>
              <a:cs typeface="Courier New"/>
              <a:sym typeface="Courier New"/>
            </a:endParaRPr>
          </a:p>
          <a:p>
            <a:pPr indent="0" lvl="0" marL="0" rtl="0" algn="l">
              <a:spcBef>
                <a:spcPts val="1600"/>
              </a:spcBef>
              <a:spcAft>
                <a:spcPts val="0"/>
              </a:spcAft>
              <a:buNone/>
            </a:pPr>
            <a:r>
              <a:rPr lang="fr"/>
              <a:t>Attention à l’utilisation des simples et double quotes !</a:t>
            </a:r>
            <a:endParaRPr/>
          </a:p>
          <a:p>
            <a:pPr indent="0" lvl="0" marL="0" rtl="0" algn="l">
              <a:spcBef>
                <a:spcPts val="1600"/>
              </a:spcBef>
              <a:spcAft>
                <a:spcPts val="1600"/>
              </a:spcAft>
              <a:buNone/>
            </a:pPr>
            <a:r>
              <a:rPr lang="fr"/>
              <a:t>Live coding ! On veut les assignments soumis en vert, les autres en rouge...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0" st="0"/>
                                            </p:txEl>
                                          </p:spTgt>
                                        </p:tgtEl>
                                        <p:attrNameLst>
                                          <p:attrName>style.visibility</p:attrName>
                                        </p:attrNameLst>
                                      </p:cBhvr>
                                      <p:to>
                                        <p:strVal val="visible"/>
                                      </p:to>
                                    </p:set>
                                    <p:animEffect filter="fade" transition="in">
                                      <p:cBhvr>
                                        <p:cTn dur="1000"/>
                                        <p:tgtEl>
                                          <p:spTgt spid="3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1" st="1"/>
                                            </p:txEl>
                                          </p:spTgt>
                                        </p:tgtEl>
                                        <p:attrNameLst>
                                          <p:attrName>style.visibility</p:attrName>
                                        </p:attrNameLst>
                                      </p:cBhvr>
                                      <p:to>
                                        <p:strVal val="visible"/>
                                      </p:to>
                                    </p:set>
                                    <p:animEffect filter="fade" transition="in">
                                      <p:cBhvr>
                                        <p:cTn dur="1000"/>
                                        <p:tgtEl>
                                          <p:spTgt spid="3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2" st="2"/>
                                            </p:txEl>
                                          </p:spTgt>
                                        </p:tgtEl>
                                        <p:attrNameLst>
                                          <p:attrName>style.visibility</p:attrName>
                                        </p:attrNameLst>
                                      </p:cBhvr>
                                      <p:to>
                                        <p:strVal val="visible"/>
                                      </p:to>
                                    </p:set>
                                    <p:animEffect filter="fade" transition="in">
                                      <p:cBhvr>
                                        <p:cTn dur="1000"/>
                                        <p:tgtEl>
                                          <p:spTgt spid="3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3" st="3"/>
                                            </p:txEl>
                                          </p:spTgt>
                                        </p:tgtEl>
                                        <p:attrNameLst>
                                          <p:attrName>style.visibility</p:attrName>
                                        </p:attrNameLst>
                                      </p:cBhvr>
                                      <p:to>
                                        <p:strVal val="visible"/>
                                      </p:to>
                                    </p:set>
                                    <p:animEffect filter="fade" transition="in">
                                      <p:cBhvr>
                                        <p:cTn dur="1000"/>
                                        <p:tgtEl>
                                          <p:spTgt spid="3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xEl>
                                              <p:pRg end="4" st="4"/>
                                            </p:txEl>
                                          </p:spTgt>
                                        </p:tgtEl>
                                        <p:attrNameLst>
                                          <p:attrName>style.visibility</p:attrName>
                                        </p:attrNameLst>
                                      </p:cBhvr>
                                      <p:to>
                                        <p:strVal val="visible"/>
                                      </p:to>
                                    </p:set>
                                    <p:animEffect filter="fade" transition="in">
                                      <p:cBhvr>
                                        <p:cTn dur="1000"/>
                                        <p:tgtEl>
                                          <p:spTgt spid="34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ngStyle avec une expression</a:t>
            </a:r>
            <a:endParaRPr/>
          </a:p>
        </p:txBody>
      </p:sp>
      <p:sp>
        <p:nvSpPr>
          <p:cNvPr id="352" name="Google Shape;352;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fr" sz="1700">
                <a:solidFill>
                  <a:srgbClr val="800000"/>
                </a:solidFill>
                <a:highlight>
                  <a:srgbClr val="FFFFFF"/>
                </a:highlight>
                <a:latin typeface="Courier New"/>
                <a:ea typeface="Courier New"/>
                <a:cs typeface="Courier New"/>
                <a:sym typeface="Courier New"/>
              </a:rPr>
              <a:t>&lt;div</a:t>
            </a:r>
            <a:r>
              <a:rPr b="1" lang="fr" sz="1700">
                <a:solidFill>
                  <a:srgbClr val="000000"/>
                </a:solidFill>
                <a:highlight>
                  <a:srgbClr val="FFFFFF"/>
                </a:highlight>
                <a:latin typeface="Courier New"/>
                <a:ea typeface="Courier New"/>
                <a:cs typeface="Courier New"/>
                <a:sym typeface="Courier New"/>
              </a:rPr>
              <a:t> </a:t>
            </a:r>
            <a:r>
              <a:rPr b="1" lang="fr" sz="1700">
                <a:solidFill>
                  <a:srgbClr val="FF0000"/>
                </a:solidFill>
                <a:highlight>
                  <a:srgbClr val="FFFFFF"/>
                </a:highlight>
                <a:latin typeface="Courier New"/>
                <a:ea typeface="Courier New"/>
                <a:cs typeface="Courier New"/>
                <a:sym typeface="Courier New"/>
              </a:rPr>
              <a:t>*ngFor</a:t>
            </a:r>
            <a:r>
              <a:rPr b="1" lang="fr" sz="1700">
                <a:solidFill>
                  <a:srgbClr val="000000"/>
                </a:solidFill>
                <a:highlight>
                  <a:srgbClr val="FFFFFF"/>
                </a:highlight>
                <a:latin typeface="Courier New"/>
                <a:ea typeface="Courier New"/>
                <a:cs typeface="Courier New"/>
                <a:sym typeface="Courier New"/>
              </a:rPr>
              <a:t>=</a:t>
            </a:r>
            <a:r>
              <a:rPr b="1" lang="fr" sz="1700">
                <a:solidFill>
                  <a:srgbClr val="0000FF"/>
                </a:solidFill>
                <a:highlight>
                  <a:srgbClr val="FFFFFF"/>
                </a:highlight>
                <a:latin typeface="Courier New"/>
                <a:ea typeface="Courier New"/>
                <a:cs typeface="Courier New"/>
                <a:sym typeface="Courier New"/>
              </a:rPr>
              <a:t>"let assignment of assignments"</a:t>
            </a:r>
            <a:endParaRPr b="1" sz="1700">
              <a:solidFill>
                <a:srgbClr val="0000FF"/>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700">
                <a:solidFill>
                  <a:srgbClr val="000000"/>
                </a:solidFill>
                <a:highlight>
                  <a:srgbClr val="FFFFFF"/>
                </a:highlight>
                <a:latin typeface="Courier New"/>
                <a:ea typeface="Courier New"/>
                <a:cs typeface="Courier New"/>
                <a:sym typeface="Courier New"/>
              </a:rPr>
              <a:t>    </a:t>
            </a:r>
            <a:r>
              <a:rPr b="1" lang="fr" sz="1700">
                <a:solidFill>
                  <a:srgbClr val="FF0000"/>
                </a:solidFill>
                <a:highlight>
                  <a:srgbClr val="FFFFFF"/>
                </a:highlight>
                <a:latin typeface="Courier New"/>
                <a:ea typeface="Courier New"/>
                <a:cs typeface="Courier New"/>
                <a:sym typeface="Courier New"/>
              </a:rPr>
              <a:t>[ngStyle]</a:t>
            </a:r>
            <a:r>
              <a:rPr b="1" lang="fr" sz="1700">
                <a:solidFill>
                  <a:srgbClr val="000000"/>
                </a:solidFill>
                <a:highlight>
                  <a:srgbClr val="FFFFFF"/>
                </a:highlight>
                <a:latin typeface="Courier New"/>
                <a:ea typeface="Courier New"/>
                <a:cs typeface="Courier New"/>
                <a:sym typeface="Courier New"/>
              </a:rPr>
              <a:t>=</a:t>
            </a:r>
            <a:r>
              <a:rPr b="1" lang="fr" sz="1700">
                <a:solidFill>
                  <a:srgbClr val="0000FF"/>
                </a:solidFill>
                <a:highlight>
                  <a:srgbClr val="FFFFFF"/>
                </a:highlight>
                <a:latin typeface="Courier New"/>
                <a:ea typeface="Courier New"/>
                <a:cs typeface="Courier New"/>
                <a:sym typeface="Courier New"/>
              </a:rPr>
              <a:t>"{'color': assignment.rendu ? 'green' : 'red'}"</a:t>
            </a:r>
            <a:endParaRPr b="1" sz="1700">
              <a:solidFill>
                <a:srgbClr val="0000FF"/>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700">
                <a:solidFill>
                  <a:srgbClr val="800000"/>
                </a:solidFill>
                <a:highlight>
                  <a:srgbClr val="FFFFFF"/>
                </a:highlight>
                <a:latin typeface="Courier New"/>
                <a:ea typeface="Courier New"/>
                <a:cs typeface="Courier New"/>
                <a:sym typeface="Courier New"/>
              </a:rPr>
              <a:t>&gt;</a:t>
            </a:r>
            <a:endParaRPr sz="1600">
              <a:solidFill>
                <a:srgbClr val="8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fr"/>
              <a:t>Live coding ! On veut les assignments soumis en vert, les autres en rouge…</a:t>
            </a:r>
            <a:endParaRPr/>
          </a:p>
          <a:p>
            <a:pPr indent="0" lvl="0" marL="0" rtl="0" algn="l">
              <a:spcBef>
                <a:spcPts val="1600"/>
              </a:spcBef>
              <a:spcAft>
                <a:spcPts val="1600"/>
              </a:spcAft>
              <a:buNone/>
            </a:pPr>
            <a:r>
              <a:rPr lang="fr"/>
              <a:t>Parfois il faut arrêter ng serve et relancer (Grrrrrrr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0" st="0"/>
                                            </p:txEl>
                                          </p:spTgt>
                                        </p:tgtEl>
                                        <p:attrNameLst>
                                          <p:attrName>style.visibility</p:attrName>
                                        </p:attrNameLst>
                                      </p:cBhvr>
                                      <p:to>
                                        <p:strVal val="visible"/>
                                      </p:to>
                                    </p:set>
                                    <p:animEffect filter="fade" transition="in">
                                      <p:cBhvr>
                                        <p:cTn dur="1000"/>
                                        <p:tgtEl>
                                          <p:spTgt spid="3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1" st="1"/>
                                            </p:txEl>
                                          </p:spTgt>
                                        </p:tgtEl>
                                        <p:attrNameLst>
                                          <p:attrName>style.visibility</p:attrName>
                                        </p:attrNameLst>
                                      </p:cBhvr>
                                      <p:to>
                                        <p:strVal val="visible"/>
                                      </p:to>
                                    </p:set>
                                    <p:animEffect filter="fade" transition="in">
                                      <p:cBhvr>
                                        <p:cTn dur="1000"/>
                                        <p:tgtEl>
                                          <p:spTgt spid="3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2" st="2"/>
                                            </p:txEl>
                                          </p:spTgt>
                                        </p:tgtEl>
                                        <p:attrNameLst>
                                          <p:attrName>style.visibility</p:attrName>
                                        </p:attrNameLst>
                                      </p:cBhvr>
                                      <p:to>
                                        <p:strVal val="visible"/>
                                      </p:to>
                                    </p:set>
                                    <p:animEffect filter="fade" transition="in">
                                      <p:cBhvr>
                                        <p:cTn dur="1000"/>
                                        <p:tgtEl>
                                          <p:spTgt spid="3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3" st="3"/>
                                            </p:txEl>
                                          </p:spTgt>
                                        </p:tgtEl>
                                        <p:attrNameLst>
                                          <p:attrName>style.visibility</p:attrName>
                                        </p:attrNameLst>
                                      </p:cBhvr>
                                      <p:to>
                                        <p:strVal val="visible"/>
                                      </p:to>
                                    </p:set>
                                    <p:animEffect filter="fade" transition="in">
                                      <p:cBhvr>
                                        <p:cTn dur="1000"/>
                                        <p:tgtEl>
                                          <p:spTgt spid="3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4" st="4"/>
                                            </p:txEl>
                                          </p:spTgt>
                                        </p:tgtEl>
                                        <p:attrNameLst>
                                          <p:attrName>style.visibility</p:attrName>
                                        </p:attrNameLst>
                                      </p:cBhvr>
                                      <p:to>
                                        <p:strVal val="visible"/>
                                      </p:to>
                                    </p:set>
                                    <p:animEffect filter="fade" transition="in">
                                      <p:cBhvr>
                                        <p:cTn dur="1000"/>
                                        <p:tgtEl>
                                          <p:spTgt spid="35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ngClass</a:t>
            </a:r>
            <a:endParaRPr/>
          </a:p>
        </p:txBody>
      </p:sp>
      <p:sp>
        <p:nvSpPr>
          <p:cNvPr id="358" name="Google Shape;358;p60"/>
          <p:cNvSpPr txBox="1"/>
          <p:nvPr>
            <p:ph idx="1" type="body"/>
          </p:nvPr>
        </p:nvSpPr>
        <p:spPr>
          <a:xfrm>
            <a:off x="311700" y="1152475"/>
            <a:ext cx="4564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Permet d’ajouter dynamiquement une classe CSS à un élément…</a:t>
            </a:r>
            <a:endParaRPr/>
          </a:p>
          <a:p>
            <a:pPr indent="0" lvl="0" marL="0" rtl="0" algn="l">
              <a:spcBef>
                <a:spcPts val="1600"/>
              </a:spcBef>
              <a:spcAft>
                <a:spcPts val="0"/>
              </a:spcAft>
              <a:buNone/>
            </a:pPr>
            <a:r>
              <a:rPr lang="fr"/>
              <a:t>On va créer dans le fichier </a:t>
            </a:r>
            <a:r>
              <a:rPr b="1" lang="fr">
                <a:latin typeface="Courier New"/>
                <a:ea typeface="Courier New"/>
                <a:cs typeface="Courier New"/>
                <a:sym typeface="Courier New"/>
              </a:rPr>
              <a:t>assignments.component.css</a:t>
            </a:r>
            <a:r>
              <a:rPr lang="fr"/>
              <a:t> deux classes CSS “rendu” et “nonRendu”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59" name="Google Shape;359;p60"/>
          <p:cNvPicPr preferRelativeResize="0"/>
          <p:nvPr/>
        </p:nvPicPr>
        <p:blipFill>
          <a:blip r:embed="rId3">
            <a:alphaModFix/>
          </a:blip>
          <a:stretch>
            <a:fillRect/>
          </a:stretch>
        </p:blipFill>
        <p:spPr>
          <a:xfrm>
            <a:off x="4957663" y="1122350"/>
            <a:ext cx="4010025" cy="3476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0" st="0"/>
                                            </p:txEl>
                                          </p:spTgt>
                                        </p:tgtEl>
                                        <p:attrNameLst>
                                          <p:attrName>style.visibility</p:attrName>
                                        </p:attrNameLst>
                                      </p:cBhvr>
                                      <p:to>
                                        <p:strVal val="visible"/>
                                      </p:to>
                                    </p:set>
                                    <p:animEffect filter="fade" transition="in">
                                      <p:cBhvr>
                                        <p:cTn dur="1000"/>
                                        <p:tgtEl>
                                          <p:spTgt spid="3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1" st="1"/>
                                            </p:txEl>
                                          </p:spTgt>
                                        </p:tgtEl>
                                        <p:attrNameLst>
                                          <p:attrName>style.visibility</p:attrName>
                                        </p:attrNameLst>
                                      </p:cBhvr>
                                      <p:to>
                                        <p:strVal val="visible"/>
                                      </p:to>
                                    </p:set>
                                    <p:animEffect filter="fade" transition="in">
                                      <p:cBhvr>
                                        <p:cTn dur="1000"/>
                                        <p:tgtEl>
                                          <p:spTgt spid="3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2" st="2"/>
                                            </p:txEl>
                                          </p:spTgt>
                                        </p:tgtEl>
                                        <p:attrNameLst>
                                          <p:attrName>style.visibility</p:attrName>
                                        </p:attrNameLst>
                                      </p:cBhvr>
                                      <p:to>
                                        <p:strVal val="visible"/>
                                      </p:to>
                                    </p:set>
                                    <p:animEffect filter="fade" transition="in">
                                      <p:cBhvr>
                                        <p:cTn dur="1000"/>
                                        <p:tgtEl>
                                          <p:spTgt spid="3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3" st="3"/>
                                            </p:txEl>
                                          </p:spTgt>
                                        </p:tgtEl>
                                        <p:attrNameLst>
                                          <p:attrName>style.visibility</p:attrName>
                                        </p:attrNameLst>
                                      </p:cBhvr>
                                      <p:to>
                                        <p:strVal val="visible"/>
                                      </p:to>
                                    </p:set>
                                    <p:animEffect filter="fade" transition="in">
                                      <p:cBhvr>
                                        <p:cTn dur="1000"/>
                                        <p:tgtEl>
                                          <p:spTgt spid="3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ngClass</a:t>
            </a:r>
            <a:endParaRPr/>
          </a:p>
        </p:txBody>
      </p:sp>
      <p:sp>
        <p:nvSpPr>
          <p:cNvPr id="365" name="Google Shape;365;p61"/>
          <p:cNvSpPr txBox="1"/>
          <p:nvPr>
            <p:ph idx="1" type="body"/>
          </p:nvPr>
        </p:nvSpPr>
        <p:spPr>
          <a:xfrm>
            <a:off x="311700" y="1152475"/>
            <a:ext cx="8766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Et on modifie le template du composant :</a:t>
            </a:r>
            <a:endParaRPr/>
          </a:p>
          <a:p>
            <a:pPr indent="0" lvl="0" marL="0" rtl="0" algn="l">
              <a:lnSpc>
                <a:spcPct val="100000"/>
              </a:lnSpc>
              <a:spcBef>
                <a:spcPts val="1600"/>
              </a:spcBef>
              <a:spcAft>
                <a:spcPts val="0"/>
              </a:spcAft>
              <a:buNone/>
            </a:pPr>
            <a:r>
              <a:rPr b="1" lang="fr" sz="1500">
                <a:solidFill>
                  <a:srgbClr val="800000"/>
                </a:solidFill>
                <a:highlight>
                  <a:srgbClr val="FFFFFF"/>
                </a:highlight>
                <a:latin typeface="Courier New"/>
                <a:ea typeface="Courier New"/>
                <a:cs typeface="Courier New"/>
                <a:sym typeface="Courier New"/>
              </a:rPr>
              <a:t>&lt;div</a:t>
            </a:r>
            <a:r>
              <a:rPr b="1" lang="fr" sz="1500">
                <a:solidFill>
                  <a:srgbClr val="000000"/>
                </a:solidFill>
                <a:highlight>
                  <a:srgbClr val="FFFFFF"/>
                </a:highlight>
                <a:latin typeface="Courier New"/>
                <a:ea typeface="Courier New"/>
                <a:cs typeface="Courier New"/>
                <a:sym typeface="Courier New"/>
              </a:rPr>
              <a:t> </a:t>
            </a:r>
            <a:r>
              <a:rPr b="1" lang="fr" sz="1500">
                <a:solidFill>
                  <a:srgbClr val="FF0000"/>
                </a:solidFill>
                <a:highlight>
                  <a:srgbClr val="FFFFFF"/>
                </a:highlight>
                <a:latin typeface="Courier New"/>
                <a:ea typeface="Courier New"/>
                <a:cs typeface="Courier New"/>
                <a:sym typeface="Courier New"/>
              </a:rPr>
              <a:t>*ngFor</a:t>
            </a:r>
            <a:r>
              <a:rPr b="1" lang="fr" sz="1500">
                <a:solidFill>
                  <a:srgbClr val="000000"/>
                </a:solidFill>
                <a:highlight>
                  <a:srgbClr val="FFFFFF"/>
                </a:highlight>
                <a:latin typeface="Courier New"/>
                <a:ea typeface="Courier New"/>
                <a:cs typeface="Courier New"/>
                <a:sym typeface="Courier New"/>
              </a:rPr>
              <a:t>=</a:t>
            </a:r>
            <a:r>
              <a:rPr b="1" lang="fr" sz="1500">
                <a:solidFill>
                  <a:srgbClr val="0000FF"/>
                </a:solidFill>
                <a:highlight>
                  <a:srgbClr val="FFFFFF"/>
                </a:highlight>
                <a:latin typeface="Courier New"/>
                <a:ea typeface="Courier New"/>
                <a:cs typeface="Courier New"/>
                <a:sym typeface="Courier New"/>
              </a:rPr>
              <a:t>"let assignment of assignments"</a:t>
            </a:r>
            <a:endParaRPr b="1" sz="1500">
              <a:solidFill>
                <a:srgbClr val="0000FF"/>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500">
                <a:solidFill>
                  <a:srgbClr val="000000"/>
                </a:solidFill>
                <a:highlight>
                  <a:srgbClr val="FFFFFF"/>
                </a:highlight>
                <a:latin typeface="Courier New"/>
                <a:ea typeface="Courier New"/>
                <a:cs typeface="Courier New"/>
                <a:sym typeface="Courier New"/>
              </a:rPr>
              <a:t>    </a:t>
            </a:r>
            <a:r>
              <a:rPr b="1" lang="fr" sz="1500">
                <a:solidFill>
                  <a:srgbClr val="FF0000"/>
                </a:solidFill>
                <a:highlight>
                  <a:srgbClr val="FFFFFF"/>
                </a:highlight>
                <a:latin typeface="Courier New"/>
                <a:ea typeface="Courier New"/>
                <a:cs typeface="Courier New"/>
                <a:sym typeface="Courier New"/>
              </a:rPr>
              <a:t>[ngClass]</a:t>
            </a:r>
            <a:r>
              <a:rPr b="1" lang="fr" sz="1500">
                <a:solidFill>
                  <a:srgbClr val="000000"/>
                </a:solidFill>
                <a:highlight>
                  <a:srgbClr val="FFFFFF"/>
                </a:highlight>
                <a:latin typeface="Courier New"/>
                <a:ea typeface="Courier New"/>
                <a:cs typeface="Courier New"/>
                <a:sym typeface="Courier New"/>
              </a:rPr>
              <a:t>=</a:t>
            </a:r>
            <a:r>
              <a:rPr b="1" lang="fr" sz="1500">
                <a:solidFill>
                  <a:srgbClr val="0000FF"/>
                </a:solidFill>
                <a:highlight>
                  <a:srgbClr val="FFFFFF"/>
                </a:highlight>
                <a:latin typeface="Courier New"/>
                <a:ea typeface="Courier New"/>
                <a:cs typeface="Courier New"/>
                <a:sym typeface="Courier New"/>
              </a:rPr>
              <a:t>"{'rendu':assignment.rendu, 'nonRendu': !assignment.rendu}"</a:t>
            </a:r>
            <a:endParaRPr b="1" sz="1500">
              <a:solidFill>
                <a:srgbClr val="0000FF"/>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500">
                <a:solidFill>
                  <a:srgbClr val="800000"/>
                </a:solidFill>
                <a:highlight>
                  <a:srgbClr val="FFFFFF"/>
                </a:highlight>
                <a:latin typeface="Courier New"/>
                <a:ea typeface="Courier New"/>
                <a:cs typeface="Courier New"/>
                <a:sym typeface="Courier New"/>
              </a:rPr>
              <a:t>&gt;</a:t>
            </a:r>
            <a:endParaRPr b="1" sz="15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400">
              <a:solidFill>
                <a:srgbClr val="8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fr"/>
              <a:t>Attention, j’ai du redémarrer plusieurs fois ng serve pour que ça passe après des erreurs avec les quotes !!!</a:t>
            </a:r>
            <a:endParaRPr/>
          </a:p>
          <a:p>
            <a:pPr indent="0" lvl="0" marL="0" rtl="0" algn="l">
              <a:spcBef>
                <a:spcPts val="1600"/>
              </a:spcBef>
              <a:spcAft>
                <a:spcPts val="0"/>
              </a:spcAft>
              <a:buNone/>
            </a:pPr>
            <a:r>
              <a:rPr lang="fr"/>
              <a:t>Exercice : </a:t>
            </a:r>
            <a:r>
              <a:rPr lang="fr"/>
              <a:t>VÉRIFIER</a:t>
            </a:r>
            <a:r>
              <a:rPr lang="fr"/>
              <a:t> AVEC DEVTOOLS QUE LES CLASSES CSS SONT BIEN </a:t>
            </a:r>
            <a:r>
              <a:rPr lang="fr"/>
              <a:t>ASSIGNÉES</a:t>
            </a:r>
            <a:r>
              <a:rPr lang="fr"/>
              <a:t> !</a:t>
            </a:r>
            <a:endParaRPr/>
          </a:p>
          <a:p>
            <a:pPr indent="0" lvl="0" marL="0" rtl="0" algn="l">
              <a:lnSpc>
                <a:spcPct val="150000"/>
              </a:lnSpc>
              <a:spcBef>
                <a:spcPts val="1600"/>
              </a:spcBef>
              <a:spcAft>
                <a:spcPts val="0"/>
              </a:spcAft>
              <a:buNone/>
            </a:pPr>
            <a:r>
              <a:t/>
            </a:r>
            <a:endParaRPr b="1" sz="1400">
              <a:solidFill>
                <a:srgbClr val="8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0" st="0"/>
                                            </p:txEl>
                                          </p:spTgt>
                                        </p:tgtEl>
                                        <p:attrNameLst>
                                          <p:attrName>style.visibility</p:attrName>
                                        </p:attrNameLst>
                                      </p:cBhvr>
                                      <p:to>
                                        <p:strVal val="visible"/>
                                      </p:to>
                                    </p:set>
                                    <p:animEffect filter="fade" transition="in">
                                      <p:cBhvr>
                                        <p:cTn dur="1000"/>
                                        <p:tgtEl>
                                          <p:spTgt spid="3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1" st="1"/>
                                            </p:txEl>
                                          </p:spTgt>
                                        </p:tgtEl>
                                        <p:attrNameLst>
                                          <p:attrName>style.visibility</p:attrName>
                                        </p:attrNameLst>
                                      </p:cBhvr>
                                      <p:to>
                                        <p:strVal val="visible"/>
                                      </p:to>
                                    </p:set>
                                    <p:animEffect filter="fade" transition="in">
                                      <p:cBhvr>
                                        <p:cTn dur="1000"/>
                                        <p:tgtEl>
                                          <p:spTgt spid="3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2" st="2"/>
                                            </p:txEl>
                                          </p:spTgt>
                                        </p:tgtEl>
                                        <p:attrNameLst>
                                          <p:attrName>style.visibility</p:attrName>
                                        </p:attrNameLst>
                                      </p:cBhvr>
                                      <p:to>
                                        <p:strVal val="visible"/>
                                      </p:to>
                                    </p:set>
                                    <p:animEffect filter="fade" transition="in">
                                      <p:cBhvr>
                                        <p:cTn dur="1000"/>
                                        <p:tgtEl>
                                          <p:spTgt spid="3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3" st="3"/>
                                            </p:txEl>
                                          </p:spTgt>
                                        </p:tgtEl>
                                        <p:attrNameLst>
                                          <p:attrName>style.visibility</p:attrName>
                                        </p:attrNameLst>
                                      </p:cBhvr>
                                      <p:to>
                                        <p:strVal val="visible"/>
                                      </p:to>
                                    </p:set>
                                    <p:animEffect filter="fade" transition="in">
                                      <p:cBhvr>
                                        <p:cTn dur="1000"/>
                                        <p:tgtEl>
                                          <p:spTgt spid="3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4" st="4"/>
                                            </p:txEl>
                                          </p:spTgt>
                                        </p:tgtEl>
                                        <p:attrNameLst>
                                          <p:attrName>style.visibility</p:attrName>
                                        </p:attrNameLst>
                                      </p:cBhvr>
                                      <p:to>
                                        <p:strVal val="visible"/>
                                      </p:to>
                                    </p:set>
                                    <p:animEffect filter="fade" transition="in">
                                      <p:cBhvr>
                                        <p:cTn dur="1000"/>
                                        <p:tgtEl>
                                          <p:spTgt spid="36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5" st="5"/>
                                            </p:txEl>
                                          </p:spTgt>
                                        </p:tgtEl>
                                        <p:attrNameLst>
                                          <p:attrName>style.visibility</p:attrName>
                                        </p:attrNameLst>
                                      </p:cBhvr>
                                      <p:to>
                                        <p:strVal val="visible"/>
                                      </p:to>
                                    </p:set>
                                    <p:animEffect filter="fade" transition="in">
                                      <p:cBhvr>
                                        <p:cTn dur="1000"/>
                                        <p:tgtEl>
                                          <p:spTgt spid="36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6" st="6"/>
                                            </p:txEl>
                                          </p:spTgt>
                                        </p:tgtEl>
                                        <p:attrNameLst>
                                          <p:attrName>style.visibility</p:attrName>
                                        </p:attrNameLst>
                                      </p:cBhvr>
                                      <p:to>
                                        <p:strVal val="visible"/>
                                      </p:to>
                                    </p:set>
                                    <p:animEffect filter="fade" transition="in">
                                      <p:cBhvr>
                                        <p:cTn dur="1000"/>
                                        <p:tgtEl>
                                          <p:spTgt spid="36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7" st="7"/>
                                            </p:txEl>
                                          </p:spTgt>
                                        </p:tgtEl>
                                        <p:attrNameLst>
                                          <p:attrName>style.visibility</p:attrName>
                                        </p:attrNameLst>
                                      </p:cBhvr>
                                      <p:to>
                                        <p:strVal val="visible"/>
                                      </p:to>
                                    </p:set>
                                    <p:animEffect filter="fade" transition="in">
                                      <p:cBhvr>
                                        <p:cTn dur="1000"/>
                                        <p:tgtEl>
                                          <p:spTgt spid="36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8" st="8"/>
                                            </p:txEl>
                                          </p:spTgt>
                                        </p:tgtEl>
                                        <p:attrNameLst>
                                          <p:attrName>style.visibility</p:attrName>
                                        </p:attrNameLst>
                                      </p:cBhvr>
                                      <p:to>
                                        <p:strVal val="visible"/>
                                      </p:to>
                                    </p:set>
                                    <p:animEffect filter="fade" transition="in">
                                      <p:cBhvr>
                                        <p:cTn dur="1000"/>
                                        <p:tgtEl>
                                          <p:spTgt spid="36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9" st="9"/>
                                            </p:txEl>
                                          </p:spTgt>
                                        </p:tgtEl>
                                        <p:attrNameLst>
                                          <p:attrName>style.visibility</p:attrName>
                                        </p:attrNameLst>
                                      </p:cBhvr>
                                      <p:to>
                                        <p:strVal val="visible"/>
                                      </p:to>
                                    </p:set>
                                    <p:animEffect filter="fade" transition="in">
                                      <p:cBhvr>
                                        <p:cTn dur="1000"/>
                                        <p:tgtEl>
                                          <p:spTgt spid="36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10" st="10"/>
                                            </p:txEl>
                                          </p:spTgt>
                                        </p:tgtEl>
                                        <p:attrNameLst>
                                          <p:attrName>style.visibility</p:attrName>
                                        </p:attrNameLst>
                                      </p:cBhvr>
                                      <p:to>
                                        <p:strVal val="visible"/>
                                      </p:to>
                                    </p:set>
                                    <p:animEffect filter="fade" transition="in">
                                      <p:cBhvr>
                                        <p:cTn dur="1000"/>
                                        <p:tgtEl>
                                          <p:spTgt spid="36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0" st="0"/>
                                            </p:txEl>
                                          </p:spTgt>
                                        </p:tgtEl>
                                        <p:attrNameLst>
                                          <p:attrName>style.visibility</p:attrName>
                                        </p:attrNameLst>
                                      </p:cBhvr>
                                      <p:to>
                                        <p:strVal val="visible"/>
                                      </p:to>
                                    </p:set>
                                    <p:animEffect filter="fade" transition="in">
                                      <p:cBhvr>
                                        <p:cTn dur="1000"/>
                                        <p:tgtEl>
                                          <p:spTgt spid="3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1" st="1"/>
                                            </p:txEl>
                                          </p:spTgt>
                                        </p:tgtEl>
                                        <p:attrNameLst>
                                          <p:attrName>style.visibility</p:attrName>
                                        </p:attrNameLst>
                                      </p:cBhvr>
                                      <p:to>
                                        <p:strVal val="visible"/>
                                      </p:to>
                                    </p:set>
                                    <p:animEffect filter="fade" transition="in">
                                      <p:cBhvr>
                                        <p:cTn dur="1000"/>
                                        <p:tgtEl>
                                          <p:spTgt spid="3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2" st="2"/>
                                            </p:txEl>
                                          </p:spTgt>
                                        </p:tgtEl>
                                        <p:attrNameLst>
                                          <p:attrName>style.visibility</p:attrName>
                                        </p:attrNameLst>
                                      </p:cBhvr>
                                      <p:to>
                                        <p:strVal val="visible"/>
                                      </p:to>
                                    </p:set>
                                    <p:animEffect filter="fade" transition="in">
                                      <p:cBhvr>
                                        <p:cTn dur="1000"/>
                                        <p:tgtEl>
                                          <p:spTgt spid="3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3" st="3"/>
                                            </p:txEl>
                                          </p:spTgt>
                                        </p:tgtEl>
                                        <p:attrNameLst>
                                          <p:attrName>style.visibility</p:attrName>
                                        </p:attrNameLst>
                                      </p:cBhvr>
                                      <p:to>
                                        <p:strVal val="visible"/>
                                      </p:to>
                                    </p:set>
                                    <p:animEffect filter="fade" transition="in">
                                      <p:cBhvr>
                                        <p:cTn dur="1000"/>
                                        <p:tgtEl>
                                          <p:spTgt spid="3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4" st="4"/>
                                            </p:txEl>
                                          </p:spTgt>
                                        </p:tgtEl>
                                        <p:attrNameLst>
                                          <p:attrName>style.visibility</p:attrName>
                                        </p:attrNameLst>
                                      </p:cBhvr>
                                      <p:to>
                                        <p:strVal val="visible"/>
                                      </p:to>
                                    </p:set>
                                    <p:animEffect filter="fade" transition="in">
                                      <p:cBhvr>
                                        <p:cTn dur="1000"/>
                                        <p:tgtEl>
                                          <p:spTgt spid="36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5" st="5"/>
                                            </p:txEl>
                                          </p:spTgt>
                                        </p:tgtEl>
                                        <p:attrNameLst>
                                          <p:attrName>style.visibility</p:attrName>
                                        </p:attrNameLst>
                                      </p:cBhvr>
                                      <p:to>
                                        <p:strVal val="visible"/>
                                      </p:to>
                                    </p:set>
                                    <p:animEffect filter="fade" transition="in">
                                      <p:cBhvr>
                                        <p:cTn dur="1000"/>
                                        <p:tgtEl>
                                          <p:spTgt spid="36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6" st="6"/>
                                            </p:txEl>
                                          </p:spTgt>
                                        </p:tgtEl>
                                        <p:attrNameLst>
                                          <p:attrName>style.visibility</p:attrName>
                                        </p:attrNameLst>
                                      </p:cBhvr>
                                      <p:to>
                                        <p:strVal val="visible"/>
                                      </p:to>
                                    </p:set>
                                    <p:animEffect filter="fade" transition="in">
                                      <p:cBhvr>
                                        <p:cTn dur="1000"/>
                                        <p:tgtEl>
                                          <p:spTgt spid="36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7" st="7"/>
                                            </p:txEl>
                                          </p:spTgt>
                                        </p:tgtEl>
                                        <p:attrNameLst>
                                          <p:attrName>style.visibility</p:attrName>
                                        </p:attrNameLst>
                                      </p:cBhvr>
                                      <p:to>
                                        <p:strVal val="visible"/>
                                      </p:to>
                                    </p:set>
                                    <p:animEffect filter="fade" transition="in">
                                      <p:cBhvr>
                                        <p:cTn dur="1000"/>
                                        <p:tgtEl>
                                          <p:spTgt spid="36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8" st="8"/>
                                            </p:txEl>
                                          </p:spTgt>
                                        </p:tgtEl>
                                        <p:attrNameLst>
                                          <p:attrName>style.visibility</p:attrName>
                                        </p:attrNameLst>
                                      </p:cBhvr>
                                      <p:to>
                                        <p:strVal val="visible"/>
                                      </p:to>
                                    </p:set>
                                    <p:animEffect filter="fade" transition="in">
                                      <p:cBhvr>
                                        <p:cTn dur="1000"/>
                                        <p:tgtEl>
                                          <p:spTgt spid="36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9" st="9"/>
                                            </p:txEl>
                                          </p:spTgt>
                                        </p:tgtEl>
                                        <p:attrNameLst>
                                          <p:attrName>style.visibility</p:attrName>
                                        </p:attrNameLst>
                                      </p:cBhvr>
                                      <p:to>
                                        <p:strVal val="visible"/>
                                      </p:to>
                                    </p:set>
                                    <p:animEffect filter="fade" transition="in">
                                      <p:cBhvr>
                                        <p:cTn dur="1000"/>
                                        <p:tgtEl>
                                          <p:spTgt spid="36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10" st="10"/>
                                            </p:txEl>
                                          </p:spTgt>
                                        </p:tgtEl>
                                        <p:attrNameLst>
                                          <p:attrName>style.visibility</p:attrName>
                                        </p:attrNameLst>
                                      </p:cBhvr>
                                      <p:to>
                                        <p:strVal val="visible"/>
                                      </p:to>
                                    </p:set>
                                    <p:animEffect filter="fade" transition="in">
                                      <p:cBhvr>
                                        <p:cTn dur="1000"/>
                                        <p:tgtEl>
                                          <p:spTgt spid="365">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Qu’est-ce que Angular ?</a:t>
            </a:r>
            <a:endParaRPr/>
          </a:p>
        </p:txBody>
      </p:sp>
      <p:sp>
        <p:nvSpPr>
          <p:cNvPr id="77" name="Google Shape;77;p17"/>
          <p:cNvSpPr txBox="1"/>
          <p:nvPr>
            <p:ph idx="1" type="body"/>
          </p:nvPr>
        </p:nvSpPr>
        <p:spPr>
          <a:xfrm>
            <a:off x="311700" y="1152475"/>
            <a:ext cx="6235200" cy="3795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Angular est un </a:t>
            </a:r>
            <a:r>
              <a:rPr b="1" lang="fr" u="sng"/>
              <a:t>framework</a:t>
            </a:r>
            <a:r>
              <a:rPr lang="fr"/>
              <a:t> front-end pour créer des single page WebApps basés sur des WebComponents</a:t>
            </a:r>
            <a:endParaRPr/>
          </a:p>
          <a:p>
            <a:pPr indent="-317500" lvl="1" marL="914400" rtl="0" algn="l">
              <a:spcBef>
                <a:spcPts val="0"/>
              </a:spcBef>
              <a:spcAft>
                <a:spcPts val="0"/>
              </a:spcAft>
              <a:buSzPts val="1400"/>
              <a:buChar char="○"/>
            </a:pPr>
            <a:r>
              <a:rPr lang="fr"/>
              <a:t>VueJS et React sont des “gestionnaires de vues…”</a:t>
            </a:r>
            <a:endParaRPr/>
          </a:p>
          <a:p>
            <a:pPr indent="-342900" lvl="0" marL="457200" rtl="0" algn="l">
              <a:spcBef>
                <a:spcPts val="0"/>
              </a:spcBef>
              <a:spcAft>
                <a:spcPts val="0"/>
              </a:spcAft>
              <a:buSzPts val="1800"/>
              <a:buChar char="●"/>
            </a:pPr>
            <a:r>
              <a:rPr lang="fr"/>
              <a:t>Contrairement à React et VueJS il propose déjà tous les modules “additionnels” classiques de React et Vue (router, gestionnaire d’états centralisés, tests, gestionnaire de modules etc.)</a:t>
            </a:r>
            <a:endParaRPr/>
          </a:p>
          <a:p>
            <a:pPr indent="-342900" lvl="0" marL="457200" rtl="0" algn="l">
              <a:spcBef>
                <a:spcPts val="0"/>
              </a:spcBef>
              <a:spcAft>
                <a:spcPts val="0"/>
              </a:spcAft>
              <a:buSzPts val="1800"/>
              <a:buChar char="●"/>
            </a:pPr>
            <a:r>
              <a:rPr lang="fr"/>
              <a:t>Angular n’est pas AngularJS !</a:t>
            </a:r>
            <a:endParaRPr/>
          </a:p>
          <a:p>
            <a:pPr indent="-342900" lvl="0" marL="457200" rtl="0" algn="l">
              <a:spcBef>
                <a:spcPts val="0"/>
              </a:spcBef>
              <a:spcAft>
                <a:spcPts val="0"/>
              </a:spcAft>
              <a:buSzPts val="1800"/>
              <a:buChar char="●"/>
            </a:pPr>
            <a:r>
              <a:rPr lang="fr"/>
              <a:t>Comme Vue et React il est cross platform et permet de développer des Progressive Web Apps (PWAs)</a:t>
            </a:r>
            <a:endParaRPr/>
          </a:p>
          <a:p>
            <a:pPr indent="-342900" lvl="0" marL="457200" rtl="0" algn="l">
              <a:spcBef>
                <a:spcPts val="0"/>
              </a:spcBef>
              <a:spcAft>
                <a:spcPts val="0"/>
              </a:spcAft>
              <a:buSzPts val="1800"/>
              <a:buChar char="●"/>
            </a:pPr>
            <a:r>
              <a:rPr lang="fr"/>
              <a:t>Mais le standard pour la cross compilation native est React Native...</a:t>
            </a:r>
            <a:endParaRPr/>
          </a:p>
        </p:txBody>
      </p:sp>
      <p:pic>
        <p:nvPicPr>
          <p:cNvPr id="78" name="Google Shape;78;p17"/>
          <p:cNvPicPr preferRelativeResize="0"/>
          <p:nvPr/>
        </p:nvPicPr>
        <p:blipFill>
          <a:blip r:embed="rId3">
            <a:alphaModFix/>
          </a:blip>
          <a:stretch>
            <a:fillRect/>
          </a:stretch>
        </p:blipFill>
        <p:spPr>
          <a:xfrm>
            <a:off x="6641550" y="1152463"/>
            <a:ext cx="2190750" cy="2219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0" st="0"/>
                                            </p:txEl>
                                          </p:spTgt>
                                        </p:tgtEl>
                                        <p:attrNameLst>
                                          <p:attrName>style.visibility</p:attrName>
                                        </p:attrNameLst>
                                      </p:cBhvr>
                                      <p:to>
                                        <p:strVal val="visible"/>
                                      </p:to>
                                    </p:set>
                                    <p:animEffect filter="fade" transition="in">
                                      <p:cBhvr>
                                        <p:cTn dur="1000"/>
                                        <p:tgtEl>
                                          <p:spTgt spid="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1" st="1"/>
                                            </p:txEl>
                                          </p:spTgt>
                                        </p:tgtEl>
                                        <p:attrNameLst>
                                          <p:attrName>style.visibility</p:attrName>
                                        </p:attrNameLst>
                                      </p:cBhvr>
                                      <p:to>
                                        <p:strVal val="visible"/>
                                      </p:to>
                                    </p:set>
                                    <p:animEffect filter="fade" transition="in">
                                      <p:cBhvr>
                                        <p:cTn dur="1000"/>
                                        <p:tgtEl>
                                          <p:spTgt spid="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2" st="2"/>
                                            </p:txEl>
                                          </p:spTgt>
                                        </p:tgtEl>
                                        <p:attrNameLst>
                                          <p:attrName>style.visibility</p:attrName>
                                        </p:attrNameLst>
                                      </p:cBhvr>
                                      <p:to>
                                        <p:strVal val="visible"/>
                                      </p:to>
                                    </p:set>
                                    <p:animEffect filter="fade" transition="in">
                                      <p:cBhvr>
                                        <p:cTn dur="1000"/>
                                        <p:tgtEl>
                                          <p:spTgt spid="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3" st="3"/>
                                            </p:txEl>
                                          </p:spTgt>
                                        </p:tgtEl>
                                        <p:attrNameLst>
                                          <p:attrName>style.visibility</p:attrName>
                                        </p:attrNameLst>
                                      </p:cBhvr>
                                      <p:to>
                                        <p:strVal val="visible"/>
                                      </p:to>
                                    </p:set>
                                    <p:animEffect filter="fade" transition="in">
                                      <p:cBhvr>
                                        <p:cTn dur="1000"/>
                                        <p:tgtEl>
                                          <p:spTgt spid="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4" st="4"/>
                                            </p:txEl>
                                          </p:spTgt>
                                        </p:tgtEl>
                                        <p:attrNameLst>
                                          <p:attrName>style.visibility</p:attrName>
                                        </p:attrNameLst>
                                      </p:cBhvr>
                                      <p:to>
                                        <p:strVal val="visible"/>
                                      </p:to>
                                    </p:set>
                                    <p:animEffect filter="fade" transition="in">
                                      <p:cBhvr>
                                        <p:cTn dur="1000"/>
                                        <p:tgtEl>
                                          <p:spTgt spid="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5" st="5"/>
                                            </p:txEl>
                                          </p:spTgt>
                                        </p:tgtEl>
                                        <p:attrNameLst>
                                          <p:attrName>style.visibility</p:attrName>
                                        </p:attrNameLst>
                                      </p:cBhvr>
                                      <p:to>
                                        <p:strVal val="visible"/>
                                      </p:to>
                                    </p:set>
                                    <p:animEffect filter="fade" transition="in">
                                      <p:cBhvr>
                                        <p:cTn dur="1000"/>
                                        <p:tgtEl>
                                          <p:spTgt spid="7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0" st="0"/>
                                            </p:txEl>
                                          </p:spTgt>
                                        </p:tgtEl>
                                        <p:attrNameLst>
                                          <p:attrName>style.visibility</p:attrName>
                                        </p:attrNameLst>
                                      </p:cBhvr>
                                      <p:to>
                                        <p:strVal val="visible"/>
                                      </p:to>
                                    </p:set>
                                    <p:animEffect filter="fade" transition="in">
                                      <p:cBhvr>
                                        <p:cTn dur="1000"/>
                                        <p:tgtEl>
                                          <p:spTgt spid="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1" st="1"/>
                                            </p:txEl>
                                          </p:spTgt>
                                        </p:tgtEl>
                                        <p:attrNameLst>
                                          <p:attrName>style.visibility</p:attrName>
                                        </p:attrNameLst>
                                      </p:cBhvr>
                                      <p:to>
                                        <p:strVal val="visible"/>
                                      </p:to>
                                    </p:set>
                                    <p:animEffect filter="fade" transition="in">
                                      <p:cBhvr>
                                        <p:cTn dur="1000"/>
                                        <p:tgtEl>
                                          <p:spTgt spid="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2" st="2"/>
                                            </p:txEl>
                                          </p:spTgt>
                                        </p:tgtEl>
                                        <p:attrNameLst>
                                          <p:attrName>style.visibility</p:attrName>
                                        </p:attrNameLst>
                                      </p:cBhvr>
                                      <p:to>
                                        <p:strVal val="visible"/>
                                      </p:to>
                                    </p:set>
                                    <p:animEffect filter="fade" transition="in">
                                      <p:cBhvr>
                                        <p:cTn dur="1000"/>
                                        <p:tgtEl>
                                          <p:spTgt spid="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3" st="3"/>
                                            </p:txEl>
                                          </p:spTgt>
                                        </p:tgtEl>
                                        <p:attrNameLst>
                                          <p:attrName>style.visibility</p:attrName>
                                        </p:attrNameLst>
                                      </p:cBhvr>
                                      <p:to>
                                        <p:strVal val="visible"/>
                                      </p:to>
                                    </p:set>
                                    <p:animEffect filter="fade" transition="in">
                                      <p:cBhvr>
                                        <p:cTn dur="1000"/>
                                        <p:tgtEl>
                                          <p:spTgt spid="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4" st="4"/>
                                            </p:txEl>
                                          </p:spTgt>
                                        </p:tgtEl>
                                        <p:attrNameLst>
                                          <p:attrName>style.visibility</p:attrName>
                                        </p:attrNameLst>
                                      </p:cBhvr>
                                      <p:to>
                                        <p:strVal val="visible"/>
                                      </p:to>
                                    </p:set>
                                    <p:animEffect filter="fade" transition="in">
                                      <p:cBhvr>
                                        <p:cTn dur="1000"/>
                                        <p:tgtEl>
                                          <p:spTgt spid="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xEl>
                                              <p:pRg end="5" st="5"/>
                                            </p:txEl>
                                          </p:spTgt>
                                        </p:tgtEl>
                                        <p:attrNameLst>
                                          <p:attrName>style.visibility</p:attrName>
                                        </p:attrNameLst>
                                      </p:cBhvr>
                                      <p:to>
                                        <p:strVal val="visible"/>
                                      </p:to>
                                    </p:set>
                                    <p:animEffect filter="fade" transition="in">
                                      <p:cBhvr>
                                        <p:cTn dur="1000"/>
                                        <p:tgtEl>
                                          <p:spTgt spid="7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ngStyle ou ngClass ?</a:t>
            </a:r>
            <a:endParaRPr/>
          </a:p>
        </p:txBody>
      </p:sp>
      <p:sp>
        <p:nvSpPr>
          <p:cNvPr id="371" name="Google Shape;371;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Réponse classique : </a:t>
            </a:r>
            <a:r>
              <a:rPr b="1" lang="fr">
                <a:solidFill>
                  <a:schemeClr val="dk1"/>
                </a:solidFill>
                <a:latin typeface="Courier New"/>
                <a:ea typeface="Courier New"/>
                <a:cs typeface="Courier New"/>
                <a:sym typeface="Courier New"/>
              </a:rPr>
              <a:t>ngClass</a:t>
            </a:r>
            <a:r>
              <a:rPr lang="fr"/>
              <a:t> si on doit modifier plusieurs propriétés CSS d’un coup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xEl>
                                              <p:pRg end="0" st="0"/>
                                            </p:txEl>
                                          </p:spTgt>
                                        </p:tgtEl>
                                        <p:attrNameLst>
                                          <p:attrName>style.visibility</p:attrName>
                                        </p:attrNameLst>
                                      </p:cBhvr>
                                      <p:to>
                                        <p:strVal val="visible"/>
                                      </p:to>
                                    </p:set>
                                    <p:animEffect filter="fade" transition="in">
                                      <p:cBhvr>
                                        <p:cTn dur="1000"/>
                                        <p:tgtEl>
                                          <p:spTgt spid="371">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Directives custom</a:t>
            </a:r>
            <a:endParaRPr/>
          </a:p>
        </p:txBody>
      </p:sp>
      <p:sp>
        <p:nvSpPr>
          <p:cNvPr id="377" name="Google Shape;377;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Il est possible de créer ses propres directives et simplement les ajouter au code HTML du template.</a:t>
            </a:r>
            <a:endParaRPr/>
          </a:p>
          <a:p>
            <a:pPr indent="0" lvl="0" marL="0" rtl="0" algn="l">
              <a:spcBef>
                <a:spcPts val="1600"/>
              </a:spcBef>
              <a:spcAft>
                <a:spcPts val="0"/>
              </a:spcAft>
              <a:buNone/>
            </a:pPr>
            <a:r>
              <a:rPr lang="fr"/>
              <a:t> Pourquoi ne pas utiliser uniquement les directives standards ?</a:t>
            </a:r>
            <a:endParaRPr/>
          </a:p>
          <a:p>
            <a:pPr indent="0" lvl="0" marL="0" rtl="0" algn="l">
              <a:spcBef>
                <a:spcPts val="1600"/>
              </a:spcBef>
              <a:spcAft>
                <a:spcPts val="0"/>
              </a:spcAft>
              <a:buNone/>
            </a:pPr>
            <a:r>
              <a:rPr lang="fr"/>
              <a:t>Très pratique quand on veut styler le même type d’éléments dans plusieurs composants différents. </a:t>
            </a:r>
            <a:endParaRPr/>
          </a:p>
          <a:p>
            <a:pPr indent="0" lvl="0" marL="0" rtl="0" algn="l">
              <a:spcBef>
                <a:spcPts val="1600"/>
              </a:spcBef>
              <a:spcAft>
                <a:spcPts val="0"/>
              </a:spcAft>
              <a:buNone/>
            </a:pPr>
            <a:r>
              <a:rPr lang="fr"/>
              <a:t>Rend le code plus modulaire et maintenable.</a:t>
            </a:r>
            <a:endParaRPr/>
          </a:p>
          <a:p>
            <a:pPr indent="0" lvl="0" marL="0" rtl="0" algn="l">
              <a:spcBef>
                <a:spcPts val="1600"/>
              </a:spcBef>
              <a:spcAft>
                <a:spcPts val="1600"/>
              </a:spcAft>
              <a:buNone/>
            </a:pPr>
            <a:r>
              <a:rPr lang="fr"/>
              <a:t>	Si on met à jour juste le code de la directive, tout le projet est impacté.</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0" st="0"/>
                                            </p:txEl>
                                          </p:spTgt>
                                        </p:tgtEl>
                                        <p:attrNameLst>
                                          <p:attrName>style.visibility</p:attrName>
                                        </p:attrNameLst>
                                      </p:cBhvr>
                                      <p:to>
                                        <p:strVal val="visible"/>
                                      </p:to>
                                    </p:set>
                                    <p:animEffect filter="fade" transition="in">
                                      <p:cBhvr>
                                        <p:cTn dur="1000"/>
                                        <p:tgtEl>
                                          <p:spTgt spid="3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1" st="1"/>
                                            </p:txEl>
                                          </p:spTgt>
                                        </p:tgtEl>
                                        <p:attrNameLst>
                                          <p:attrName>style.visibility</p:attrName>
                                        </p:attrNameLst>
                                      </p:cBhvr>
                                      <p:to>
                                        <p:strVal val="visible"/>
                                      </p:to>
                                    </p:set>
                                    <p:animEffect filter="fade" transition="in">
                                      <p:cBhvr>
                                        <p:cTn dur="1000"/>
                                        <p:tgtEl>
                                          <p:spTgt spid="3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2" st="2"/>
                                            </p:txEl>
                                          </p:spTgt>
                                        </p:tgtEl>
                                        <p:attrNameLst>
                                          <p:attrName>style.visibility</p:attrName>
                                        </p:attrNameLst>
                                      </p:cBhvr>
                                      <p:to>
                                        <p:strVal val="visible"/>
                                      </p:to>
                                    </p:set>
                                    <p:animEffect filter="fade" transition="in">
                                      <p:cBhvr>
                                        <p:cTn dur="1000"/>
                                        <p:tgtEl>
                                          <p:spTgt spid="3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3" st="3"/>
                                            </p:txEl>
                                          </p:spTgt>
                                        </p:tgtEl>
                                        <p:attrNameLst>
                                          <p:attrName>style.visibility</p:attrName>
                                        </p:attrNameLst>
                                      </p:cBhvr>
                                      <p:to>
                                        <p:strVal val="visible"/>
                                      </p:to>
                                    </p:set>
                                    <p:animEffect filter="fade" transition="in">
                                      <p:cBhvr>
                                        <p:cTn dur="1000"/>
                                        <p:tgtEl>
                                          <p:spTgt spid="3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xEl>
                                              <p:pRg end="4" st="4"/>
                                            </p:txEl>
                                          </p:spTgt>
                                        </p:tgtEl>
                                        <p:attrNameLst>
                                          <p:attrName>style.visibility</p:attrName>
                                        </p:attrNameLst>
                                      </p:cBhvr>
                                      <p:to>
                                        <p:strVal val="visible"/>
                                      </p:to>
                                    </p:set>
                                    <p:animEffect filter="fade" transition="in">
                                      <p:cBhvr>
                                        <p:cTn dur="1000"/>
                                        <p:tgtEl>
                                          <p:spTgt spid="37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Exemple typique : créer un directory “shared”</a:t>
            </a:r>
            <a:endParaRPr/>
          </a:p>
        </p:txBody>
      </p:sp>
      <p:sp>
        <p:nvSpPr>
          <p:cNvPr id="383" name="Google Shape;383;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Dans </a:t>
            </a:r>
            <a:r>
              <a:rPr b="1" lang="fr">
                <a:solidFill>
                  <a:srgbClr val="FFFFFF"/>
                </a:solidFill>
                <a:latin typeface="Courier New"/>
                <a:ea typeface="Courier New"/>
                <a:cs typeface="Courier New"/>
                <a:sym typeface="Courier New"/>
              </a:rPr>
              <a:t>src/app/shared</a:t>
            </a:r>
            <a:r>
              <a:rPr lang="fr"/>
              <a:t> c’est là que vous mettrez vos librairies, modules et directives custom !</a:t>
            </a:r>
            <a:endParaRPr/>
          </a:p>
          <a:p>
            <a:pPr indent="0" lvl="0" marL="0" rtl="0" algn="l">
              <a:spcBef>
                <a:spcPts val="1600"/>
              </a:spcBef>
              <a:spcAft>
                <a:spcPts val="0"/>
              </a:spcAft>
              <a:buNone/>
            </a:pPr>
            <a:r>
              <a:rPr lang="fr"/>
              <a:t>Exemple de création d’une directive “rendu” (une fois qu’on est dans ce répertoire) </a:t>
            </a:r>
            <a:endParaRPr/>
          </a:p>
          <a:p>
            <a:pPr indent="0" lvl="0" marL="0" rtl="0" algn="l">
              <a:spcBef>
                <a:spcPts val="1600"/>
              </a:spcBef>
              <a:spcAft>
                <a:spcPts val="0"/>
              </a:spcAft>
              <a:buNone/>
            </a:pPr>
            <a:r>
              <a:rPr b="1" lang="fr">
                <a:solidFill>
                  <a:srgbClr val="FFFFFF"/>
                </a:solidFill>
                <a:latin typeface="Courier New"/>
                <a:ea typeface="Courier New"/>
                <a:cs typeface="Courier New"/>
                <a:sym typeface="Courier New"/>
              </a:rPr>
              <a:t>cd src/app/</a:t>
            </a:r>
            <a:endParaRPr b="1">
              <a:solidFill>
                <a:srgbClr val="FFFFFF"/>
              </a:solidFill>
              <a:latin typeface="Courier New"/>
              <a:ea typeface="Courier New"/>
              <a:cs typeface="Courier New"/>
              <a:sym typeface="Courier New"/>
            </a:endParaRPr>
          </a:p>
          <a:p>
            <a:pPr indent="0" lvl="0" marL="0" rtl="0" algn="l">
              <a:spcBef>
                <a:spcPts val="1600"/>
              </a:spcBef>
              <a:spcAft>
                <a:spcPts val="0"/>
              </a:spcAft>
              <a:buNone/>
            </a:pPr>
            <a:r>
              <a:rPr b="1" lang="fr">
                <a:solidFill>
                  <a:srgbClr val="FFFFFF"/>
                </a:solidFill>
                <a:latin typeface="Courier New"/>
                <a:ea typeface="Courier New"/>
                <a:cs typeface="Courier New"/>
                <a:sym typeface="Courier New"/>
              </a:rPr>
              <a:t>mkdir shared (ou mdir si sous Windows)</a:t>
            </a:r>
            <a:endParaRPr b="1">
              <a:solidFill>
                <a:srgbClr val="FFFFFF"/>
              </a:solidFill>
              <a:latin typeface="Courier New"/>
              <a:ea typeface="Courier New"/>
              <a:cs typeface="Courier New"/>
              <a:sym typeface="Courier New"/>
            </a:endParaRPr>
          </a:p>
          <a:p>
            <a:pPr indent="0" lvl="0" marL="0" rtl="0" algn="l">
              <a:spcBef>
                <a:spcPts val="1600"/>
              </a:spcBef>
              <a:spcAft>
                <a:spcPts val="0"/>
              </a:spcAft>
              <a:buNone/>
            </a:pPr>
            <a:r>
              <a:rPr b="1" lang="fr">
                <a:solidFill>
                  <a:srgbClr val="FFFFFF"/>
                </a:solidFill>
                <a:latin typeface="Courier New"/>
                <a:ea typeface="Courier New"/>
                <a:cs typeface="Courier New"/>
                <a:sym typeface="Courier New"/>
              </a:rPr>
              <a:t>cd shared</a:t>
            </a:r>
            <a:endParaRPr b="1">
              <a:solidFill>
                <a:srgbClr val="FFFFFF"/>
              </a:solidFill>
              <a:latin typeface="Courier New"/>
              <a:ea typeface="Courier New"/>
              <a:cs typeface="Courier New"/>
              <a:sym typeface="Courier New"/>
            </a:endParaRPr>
          </a:p>
          <a:p>
            <a:pPr indent="0" lvl="0" marL="0" rtl="0" algn="l">
              <a:spcBef>
                <a:spcPts val="1600"/>
              </a:spcBef>
              <a:spcAft>
                <a:spcPts val="0"/>
              </a:spcAft>
              <a:buNone/>
            </a:pPr>
            <a:r>
              <a:rPr b="1" lang="fr">
                <a:solidFill>
                  <a:srgbClr val="FFFFFF"/>
                </a:solidFill>
                <a:latin typeface="Courier New"/>
                <a:ea typeface="Courier New"/>
                <a:cs typeface="Courier New"/>
                <a:sym typeface="Courier New"/>
              </a:rPr>
              <a:t>ng g d </a:t>
            </a:r>
            <a:r>
              <a:rPr b="1" lang="fr">
                <a:solidFill>
                  <a:srgbClr val="FFFFFF"/>
                </a:solidFill>
                <a:latin typeface="Courier New"/>
                <a:ea typeface="Courier New"/>
                <a:cs typeface="Courier New"/>
                <a:sym typeface="Courier New"/>
              </a:rPr>
              <a:t>--skip-tests</a:t>
            </a:r>
            <a:r>
              <a:rPr b="1" lang="fr">
                <a:solidFill>
                  <a:srgbClr val="FFFFFF"/>
                </a:solidFill>
                <a:latin typeface="Courier New"/>
                <a:ea typeface="Courier New"/>
                <a:cs typeface="Courier New"/>
                <a:sym typeface="Courier New"/>
              </a:rPr>
              <a:t> rendu</a:t>
            </a:r>
            <a:endParaRPr b="1">
              <a:solidFill>
                <a:srgbClr val="FFFFFF"/>
              </a:solidFill>
              <a:latin typeface="Courier New"/>
              <a:ea typeface="Courier New"/>
              <a:cs typeface="Courier New"/>
              <a:sym typeface="Courier New"/>
            </a:endParaRPr>
          </a:p>
          <a:p>
            <a:pPr indent="0" lvl="0" marL="0" rtl="0" algn="l">
              <a:spcBef>
                <a:spcPts val="1600"/>
              </a:spcBef>
              <a:spcAft>
                <a:spcPts val="1600"/>
              </a:spcAft>
              <a:buNone/>
            </a:pPr>
            <a:r>
              <a:t/>
            </a:r>
            <a:endParaRPr/>
          </a:p>
        </p:txBody>
      </p:sp>
      <p:pic>
        <p:nvPicPr>
          <p:cNvPr id="384" name="Google Shape;384;p64"/>
          <p:cNvPicPr preferRelativeResize="0"/>
          <p:nvPr/>
        </p:nvPicPr>
        <p:blipFill>
          <a:blip r:embed="rId3">
            <a:alphaModFix/>
          </a:blip>
          <a:stretch>
            <a:fillRect/>
          </a:stretch>
        </p:blipFill>
        <p:spPr>
          <a:xfrm>
            <a:off x="57300" y="591090"/>
            <a:ext cx="9144000" cy="38106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xEl>
                                              <p:pRg end="0" st="0"/>
                                            </p:txEl>
                                          </p:spTgt>
                                        </p:tgtEl>
                                        <p:attrNameLst>
                                          <p:attrName>style.visibility</p:attrName>
                                        </p:attrNameLst>
                                      </p:cBhvr>
                                      <p:to>
                                        <p:strVal val="visible"/>
                                      </p:to>
                                    </p:set>
                                    <p:animEffect filter="fade" transition="in">
                                      <p:cBhvr>
                                        <p:cTn dur="1000"/>
                                        <p:tgtEl>
                                          <p:spTgt spid="3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xEl>
                                              <p:pRg end="1" st="1"/>
                                            </p:txEl>
                                          </p:spTgt>
                                        </p:tgtEl>
                                        <p:attrNameLst>
                                          <p:attrName>style.visibility</p:attrName>
                                        </p:attrNameLst>
                                      </p:cBhvr>
                                      <p:to>
                                        <p:strVal val="visible"/>
                                      </p:to>
                                    </p:set>
                                    <p:animEffect filter="fade" transition="in">
                                      <p:cBhvr>
                                        <p:cTn dur="1000"/>
                                        <p:tgtEl>
                                          <p:spTgt spid="3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xEl>
                                              <p:pRg end="2" st="2"/>
                                            </p:txEl>
                                          </p:spTgt>
                                        </p:tgtEl>
                                        <p:attrNameLst>
                                          <p:attrName>style.visibility</p:attrName>
                                        </p:attrNameLst>
                                      </p:cBhvr>
                                      <p:to>
                                        <p:strVal val="visible"/>
                                      </p:to>
                                    </p:set>
                                    <p:animEffect filter="fade" transition="in">
                                      <p:cBhvr>
                                        <p:cTn dur="1000"/>
                                        <p:tgtEl>
                                          <p:spTgt spid="3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xEl>
                                              <p:pRg end="3" st="3"/>
                                            </p:txEl>
                                          </p:spTgt>
                                        </p:tgtEl>
                                        <p:attrNameLst>
                                          <p:attrName>style.visibility</p:attrName>
                                        </p:attrNameLst>
                                      </p:cBhvr>
                                      <p:to>
                                        <p:strVal val="visible"/>
                                      </p:to>
                                    </p:set>
                                    <p:animEffect filter="fade" transition="in">
                                      <p:cBhvr>
                                        <p:cTn dur="1000"/>
                                        <p:tgtEl>
                                          <p:spTgt spid="3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xEl>
                                              <p:pRg end="4" st="4"/>
                                            </p:txEl>
                                          </p:spTgt>
                                        </p:tgtEl>
                                        <p:attrNameLst>
                                          <p:attrName>style.visibility</p:attrName>
                                        </p:attrNameLst>
                                      </p:cBhvr>
                                      <p:to>
                                        <p:strVal val="visible"/>
                                      </p:to>
                                    </p:set>
                                    <p:animEffect filter="fade" transition="in">
                                      <p:cBhvr>
                                        <p:cTn dur="1000"/>
                                        <p:tgtEl>
                                          <p:spTgt spid="38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xEl>
                                              <p:pRg end="5" st="5"/>
                                            </p:txEl>
                                          </p:spTgt>
                                        </p:tgtEl>
                                        <p:attrNameLst>
                                          <p:attrName>style.visibility</p:attrName>
                                        </p:attrNameLst>
                                      </p:cBhvr>
                                      <p:to>
                                        <p:strVal val="visible"/>
                                      </p:to>
                                    </p:set>
                                    <p:animEffect filter="fade" transition="in">
                                      <p:cBhvr>
                                        <p:cTn dur="1000"/>
                                        <p:tgtEl>
                                          <p:spTgt spid="38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xEl>
                                              <p:pRg end="6" st="6"/>
                                            </p:txEl>
                                          </p:spTgt>
                                        </p:tgtEl>
                                        <p:attrNameLst>
                                          <p:attrName>style.visibility</p:attrName>
                                        </p:attrNameLst>
                                      </p:cBhvr>
                                      <p:to>
                                        <p:strVal val="visible"/>
                                      </p:to>
                                    </p:set>
                                    <p:animEffect filter="fade" transition="in">
                                      <p:cBhvr>
                                        <p:cTn dur="1000"/>
                                        <p:tgtEl>
                                          <p:spTgt spid="38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écrit un peu de code, notez le </a:t>
            </a:r>
            <a:r>
              <a:rPr lang="fr"/>
              <a:t>sélecteur</a:t>
            </a:r>
            <a:r>
              <a:rPr lang="fr"/>
              <a:t> !</a:t>
            </a:r>
            <a:endParaRPr/>
          </a:p>
        </p:txBody>
      </p:sp>
      <p:sp>
        <p:nvSpPr>
          <p:cNvPr id="390" name="Google Shape;390;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1" name="Google Shape;391;p65"/>
          <p:cNvPicPr preferRelativeResize="0"/>
          <p:nvPr/>
        </p:nvPicPr>
        <p:blipFill>
          <a:blip r:embed="rId3">
            <a:alphaModFix/>
          </a:blip>
          <a:stretch>
            <a:fillRect/>
          </a:stretch>
        </p:blipFill>
        <p:spPr>
          <a:xfrm>
            <a:off x="971250" y="1152473"/>
            <a:ext cx="7201511" cy="37590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Nouvelle version du template</a:t>
            </a:r>
            <a:endParaRPr/>
          </a:p>
        </p:txBody>
      </p:sp>
      <p:sp>
        <p:nvSpPr>
          <p:cNvPr id="397" name="Google Shape;397;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8" name="Google Shape;398;p66"/>
          <p:cNvPicPr preferRelativeResize="0"/>
          <p:nvPr/>
        </p:nvPicPr>
        <p:blipFill>
          <a:blip r:embed="rId3">
            <a:alphaModFix/>
          </a:blip>
          <a:stretch>
            <a:fillRect/>
          </a:stretch>
        </p:blipFill>
        <p:spPr>
          <a:xfrm>
            <a:off x="57850" y="1726510"/>
            <a:ext cx="9144000" cy="250853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Partie 4 - data binding et Formulaires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va étudier...</a:t>
            </a:r>
            <a:endParaRPr/>
          </a:p>
        </p:txBody>
      </p:sp>
      <p:sp>
        <p:nvSpPr>
          <p:cNvPr id="409" name="Google Shape;409;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Création de formulaire avec Angular Material</a:t>
            </a:r>
            <a:endParaRPr/>
          </a:p>
          <a:p>
            <a:pPr indent="0" lvl="0" marL="0" rtl="0" algn="l">
              <a:spcBef>
                <a:spcPts val="1600"/>
              </a:spcBef>
              <a:spcAft>
                <a:spcPts val="0"/>
              </a:spcAft>
              <a:buNone/>
            </a:pPr>
            <a:r>
              <a:rPr lang="fr"/>
              <a:t>Binding de propriétés (MVC/MVVM)</a:t>
            </a:r>
            <a:endParaRPr/>
          </a:p>
          <a:p>
            <a:pPr indent="0" lvl="0" marL="0" rtl="0" algn="l">
              <a:spcBef>
                <a:spcPts val="1600"/>
              </a:spcBef>
              <a:spcAft>
                <a:spcPts val="0"/>
              </a:spcAft>
              <a:buNone/>
            </a:pPr>
            <a:r>
              <a:rPr lang="fr"/>
              <a:t>Binding d’événements (relié)</a:t>
            </a:r>
            <a:endParaRPr/>
          </a:p>
          <a:p>
            <a:pPr indent="0" lvl="0" marL="0" rtl="0" algn="l">
              <a:spcBef>
                <a:spcPts val="1600"/>
              </a:spcBef>
              <a:spcAft>
                <a:spcPts val="0"/>
              </a:spcAft>
              <a:buNone/>
            </a:pPr>
            <a:r>
              <a:rPr lang="fr"/>
              <a:t>La puissance du binding bi-directionnel </a:t>
            </a:r>
            <a:endParaRPr/>
          </a:p>
          <a:p>
            <a:pPr indent="0" lvl="0" marL="0" rtl="0" algn="l">
              <a:spcBef>
                <a:spcPts val="1600"/>
              </a:spcBef>
              <a:spcAft>
                <a:spcPts val="1600"/>
              </a:spcAft>
              <a:buNone/>
            </a:pPr>
            <a:r>
              <a:rPr lang="fr"/>
              <a:t>(puissant mais moins performant que l’approche React où il n’y a PAS de binding bi-directionnel)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0" st="0"/>
                                            </p:txEl>
                                          </p:spTgt>
                                        </p:tgtEl>
                                        <p:attrNameLst>
                                          <p:attrName>style.visibility</p:attrName>
                                        </p:attrNameLst>
                                      </p:cBhvr>
                                      <p:to>
                                        <p:strVal val="visible"/>
                                      </p:to>
                                    </p:set>
                                    <p:animEffect filter="fade" transition="in">
                                      <p:cBhvr>
                                        <p:cTn dur="1000"/>
                                        <p:tgtEl>
                                          <p:spTgt spid="4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1" st="1"/>
                                            </p:txEl>
                                          </p:spTgt>
                                        </p:tgtEl>
                                        <p:attrNameLst>
                                          <p:attrName>style.visibility</p:attrName>
                                        </p:attrNameLst>
                                      </p:cBhvr>
                                      <p:to>
                                        <p:strVal val="visible"/>
                                      </p:to>
                                    </p:set>
                                    <p:animEffect filter="fade" transition="in">
                                      <p:cBhvr>
                                        <p:cTn dur="1000"/>
                                        <p:tgtEl>
                                          <p:spTgt spid="4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2" st="2"/>
                                            </p:txEl>
                                          </p:spTgt>
                                        </p:tgtEl>
                                        <p:attrNameLst>
                                          <p:attrName>style.visibility</p:attrName>
                                        </p:attrNameLst>
                                      </p:cBhvr>
                                      <p:to>
                                        <p:strVal val="visible"/>
                                      </p:to>
                                    </p:set>
                                    <p:animEffect filter="fade" transition="in">
                                      <p:cBhvr>
                                        <p:cTn dur="1000"/>
                                        <p:tgtEl>
                                          <p:spTgt spid="4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3" st="3"/>
                                            </p:txEl>
                                          </p:spTgt>
                                        </p:tgtEl>
                                        <p:attrNameLst>
                                          <p:attrName>style.visibility</p:attrName>
                                        </p:attrNameLst>
                                      </p:cBhvr>
                                      <p:to>
                                        <p:strVal val="visible"/>
                                      </p:to>
                                    </p:set>
                                    <p:animEffect filter="fade" transition="in">
                                      <p:cBhvr>
                                        <p:cTn dur="1000"/>
                                        <p:tgtEl>
                                          <p:spTgt spid="4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xEl>
                                              <p:pRg end="4" st="4"/>
                                            </p:txEl>
                                          </p:spTgt>
                                        </p:tgtEl>
                                        <p:attrNameLst>
                                          <p:attrName>style.visibility</p:attrName>
                                        </p:attrNameLst>
                                      </p:cBhvr>
                                      <p:to>
                                        <p:strVal val="visible"/>
                                      </p:to>
                                    </p:set>
                                    <p:animEffect filter="fade" transition="in">
                                      <p:cBhvr>
                                        <p:cTn dur="1000"/>
                                        <p:tgtEl>
                                          <p:spTgt spid="40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Binding d’attributs</a:t>
            </a:r>
            <a:endParaRPr/>
          </a:p>
        </p:txBody>
      </p:sp>
      <p:sp>
        <p:nvSpPr>
          <p:cNvPr id="415" name="Google Shape;415;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fera cela à l’aide des crochets [ ]</a:t>
            </a:r>
            <a:endParaRPr/>
          </a:p>
          <a:p>
            <a:pPr indent="0" lvl="0" marL="0" rtl="0" algn="l">
              <a:spcBef>
                <a:spcPts val="1600"/>
              </a:spcBef>
              <a:spcAft>
                <a:spcPts val="0"/>
              </a:spcAft>
              <a:buNone/>
            </a:pPr>
            <a:r>
              <a:rPr lang="fr"/>
              <a:t>Par exemple </a:t>
            </a:r>
            <a:r>
              <a:rPr b="1" lang="fr">
                <a:solidFill>
                  <a:schemeClr val="dk1"/>
                </a:solidFill>
                <a:latin typeface="Courier New"/>
                <a:ea typeface="Courier New"/>
                <a:cs typeface="Courier New"/>
                <a:sym typeface="Courier New"/>
              </a:rPr>
              <a:t>[ngClass]</a:t>
            </a:r>
            <a:endParaRPr b="1">
              <a:solidFill>
                <a:schemeClr val="dk1"/>
              </a:solidFill>
              <a:latin typeface="Courier New"/>
              <a:ea typeface="Courier New"/>
              <a:cs typeface="Courier New"/>
              <a:sym typeface="Courier New"/>
            </a:endParaRPr>
          </a:p>
          <a:p>
            <a:pPr indent="0" lvl="0" marL="0" rtl="0" algn="l">
              <a:spcBef>
                <a:spcPts val="1600"/>
              </a:spcBef>
              <a:spcAft>
                <a:spcPts val="0"/>
              </a:spcAft>
              <a:buNone/>
            </a:pPr>
            <a:r>
              <a:rPr lang="fr"/>
              <a:t>Autre exemple avec un attribut HTML : </a:t>
            </a:r>
            <a:r>
              <a:rPr b="1" lang="fr">
                <a:solidFill>
                  <a:schemeClr val="dk1"/>
                </a:solidFill>
                <a:latin typeface="Courier New"/>
                <a:ea typeface="Courier New"/>
                <a:cs typeface="Courier New"/>
                <a:sym typeface="Courier New"/>
              </a:rPr>
              <a:t>[disabled]</a:t>
            </a:r>
            <a:endParaRPr/>
          </a:p>
          <a:p>
            <a:pPr indent="0" lvl="0" marL="0" rtl="0" algn="l">
              <a:spcBef>
                <a:spcPts val="1600"/>
              </a:spcBef>
              <a:spcAft>
                <a:spcPts val="1600"/>
              </a:spcAft>
              <a:buNone/>
            </a:pPr>
            <a:r>
              <a:rPr lang="fr"/>
              <a:t>Binding = évaluation...</a:t>
            </a:r>
            <a:endParaRPr/>
          </a:p>
        </p:txBody>
      </p:sp>
      <p:pic>
        <p:nvPicPr>
          <p:cNvPr id="416" name="Google Shape;416;p69"/>
          <p:cNvPicPr preferRelativeResize="0"/>
          <p:nvPr/>
        </p:nvPicPr>
        <p:blipFill>
          <a:blip r:embed="rId3">
            <a:alphaModFix/>
          </a:blip>
          <a:stretch>
            <a:fillRect/>
          </a:stretch>
        </p:blipFill>
        <p:spPr>
          <a:xfrm>
            <a:off x="6202850" y="1152475"/>
            <a:ext cx="2762250" cy="3143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0" st="0"/>
                                            </p:txEl>
                                          </p:spTgt>
                                        </p:tgtEl>
                                        <p:attrNameLst>
                                          <p:attrName>style.visibility</p:attrName>
                                        </p:attrNameLst>
                                      </p:cBhvr>
                                      <p:to>
                                        <p:strVal val="visible"/>
                                      </p:to>
                                    </p:set>
                                    <p:animEffect filter="fade" transition="in">
                                      <p:cBhvr>
                                        <p:cTn dur="1000"/>
                                        <p:tgtEl>
                                          <p:spTgt spid="4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1" st="1"/>
                                            </p:txEl>
                                          </p:spTgt>
                                        </p:tgtEl>
                                        <p:attrNameLst>
                                          <p:attrName>style.visibility</p:attrName>
                                        </p:attrNameLst>
                                      </p:cBhvr>
                                      <p:to>
                                        <p:strVal val="visible"/>
                                      </p:to>
                                    </p:set>
                                    <p:animEffect filter="fade" transition="in">
                                      <p:cBhvr>
                                        <p:cTn dur="1000"/>
                                        <p:tgtEl>
                                          <p:spTgt spid="4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2" st="2"/>
                                            </p:txEl>
                                          </p:spTgt>
                                        </p:tgtEl>
                                        <p:attrNameLst>
                                          <p:attrName>style.visibility</p:attrName>
                                        </p:attrNameLst>
                                      </p:cBhvr>
                                      <p:to>
                                        <p:strVal val="visible"/>
                                      </p:to>
                                    </p:set>
                                    <p:animEffect filter="fade" transition="in">
                                      <p:cBhvr>
                                        <p:cTn dur="1000"/>
                                        <p:tgtEl>
                                          <p:spTgt spid="4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xEl>
                                              <p:pRg end="3" st="3"/>
                                            </p:txEl>
                                          </p:spTgt>
                                        </p:tgtEl>
                                        <p:attrNameLst>
                                          <p:attrName>style.visibility</p:attrName>
                                        </p:attrNameLst>
                                      </p:cBhvr>
                                      <p:to>
                                        <p:strVal val="visible"/>
                                      </p:to>
                                    </p:set>
                                    <p:animEffect filter="fade" transition="in">
                                      <p:cBhvr>
                                        <p:cTn dur="1000"/>
                                        <p:tgtEl>
                                          <p:spTgt spid="4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Binding d’évenements</a:t>
            </a:r>
            <a:endParaRPr/>
          </a:p>
        </p:txBody>
      </p:sp>
      <p:sp>
        <p:nvSpPr>
          <p:cNvPr id="422" name="Google Shape;422;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fera cela à l’aide des crochets parenthèses ( )</a:t>
            </a:r>
            <a:endParaRPr/>
          </a:p>
          <a:p>
            <a:pPr indent="0" lvl="0" marL="0" rtl="0" algn="l">
              <a:spcBef>
                <a:spcPts val="1600"/>
              </a:spcBef>
              <a:spcAft>
                <a:spcPts val="0"/>
              </a:spcAft>
              <a:buNone/>
            </a:pPr>
            <a:r>
              <a:rPr lang="fr"/>
              <a:t>Par exemple </a:t>
            </a:r>
            <a:endParaRPr/>
          </a:p>
          <a:p>
            <a:pPr indent="-342900" lvl="0" marL="457200" rtl="0" algn="l">
              <a:spcBef>
                <a:spcPts val="1600"/>
              </a:spcBef>
              <a:spcAft>
                <a:spcPts val="0"/>
              </a:spcAft>
              <a:buSzPts val="1800"/>
              <a:buChar char="●"/>
            </a:pPr>
            <a:r>
              <a:rPr b="1" lang="fr">
                <a:solidFill>
                  <a:schemeClr val="dk1"/>
                </a:solidFill>
                <a:latin typeface="Courier New"/>
                <a:ea typeface="Courier New"/>
                <a:cs typeface="Courier New"/>
                <a:sym typeface="Courier New"/>
              </a:rPr>
              <a:t>(click)</a:t>
            </a:r>
            <a:endParaRPr/>
          </a:p>
          <a:p>
            <a:pPr indent="-342900" lvl="0" marL="457200" rtl="0" algn="l">
              <a:spcBef>
                <a:spcPts val="0"/>
              </a:spcBef>
              <a:spcAft>
                <a:spcPts val="0"/>
              </a:spcAft>
              <a:buSzPts val="1800"/>
              <a:buChar char="●"/>
            </a:pPr>
            <a:r>
              <a:rPr b="1" lang="fr">
                <a:solidFill>
                  <a:schemeClr val="dk1"/>
                </a:solidFill>
                <a:latin typeface="Courier New"/>
                <a:ea typeface="Courier New"/>
                <a:cs typeface="Courier New"/>
                <a:sym typeface="Courier New"/>
              </a:rPr>
              <a:t>(keyup)</a:t>
            </a:r>
            <a:endParaRPr/>
          </a:p>
          <a:p>
            <a:pPr indent="-342900" lvl="0" marL="457200" rtl="0" algn="l">
              <a:spcBef>
                <a:spcPts val="0"/>
              </a:spcBef>
              <a:spcAft>
                <a:spcPts val="0"/>
              </a:spcAft>
              <a:buSzPts val="1800"/>
              <a:buChar char="●"/>
            </a:pPr>
            <a:r>
              <a:rPr lang="fr"/>
              <a:t>etc.</a:t>
            </a:r>
            <a:endParaRPr/>
          </a:p>
        </p:txBody>
      </p:sp>
      <p:pic>
        <p:nvPicPr>
          <p:cNvPr id="423" name="Google Shape;423;p70"/>
          <p:cNvPicPr preferRelativeResize="0"/>
          <p:nvPr/>
        </p:nvPicPr>
        <p:blipFill>
          <a:blip r:embed="rId3">
            <a:alphaModFix/>
          </a:blip>
          <a:stretch>
            <a:fillRect/>
          </a:stretch>
        </p:blipFill>
        <p:spPr>
          <a:xfrm>
            <a:off x="5679513" y="838113"/>
            <a:ext cx="3152775" cy="3305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xEl>
                                              <p:pRg end="0" st="0"/>
                                            </p:txEl>
                                          </p:spTgt>
                                        </p:tgtEl>
                                        <p:attrNameLst>
                                          <p:attrName>style.visibility</p:attrName>
                                        </p:attrNameLst>
                                      </p:cBhvr>
                                      <p:to>
                                        <p:strVal val="visible"/>
                                      </p:to>
                                    </p:set>
                                    <p:animEffect filter="fade" transition="in">
                                      <p:cBhvr>
                                        <p:cTn dur="1000"/>
                                        <p:tgtEl>
                                          <p:spTgt spid="4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xEl>
                                              <p:pRg end="1" st="1"/>
                                            </p:txEl>
                                          </p:spTgt>
                                        </p:tgtEl>
                                        <p:attrNameLst>
                                          <p:attrName>style.visibility</p:attrName>
                                        </p:attrNameLst>
                                      </p:cBhvr>
                                      <p:to>
                                        <p:strVal val="visible"/>
                                      </p:to>
                                    </p:set>
                                    <p:animEffect filter="fade" transition="in">
                                      <p:cBhvr>
                                        <p:cTn dur="1000"/>
                                        <p:tgtEl>
                                          <p:spTgt spid="4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xEl>
                                              <p:pRg end="2" st="2"/>
                                            </p:txEl>
                                          </p:spTgt>
                                        </p:tgtEl>
                                        <p:attrNameLst>
                                          <p:attrName>style.visibility</p:attrName>
                                        </p:attrNameLst>
                                      </p:cBhvr>
                                      <p:to>
                                        <p:strVal val="visible"/>
                                      </p:to>
                                    </p:set>
                                    <p:animEffect filter="fade" transition="in">
                                      <p:cBhvr>
                                        <p:cTn dur="1000"/>
                                        <p:tgtEl>
                                          <p:spTgt spid="4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xEl>
                                              <p:pRg end="3" st="3"/>
                                            </p:txEl>
                                          </p:spTgt>
                                        </p:tgtEl>
                                        <p:attrNameLst>
                                          <p:attrName>style.visibility</p:attrName>
                                        </p:attrNameLst>
                                      </p:cBhvr>
                                      <p:to>
                                        <p:strVal val="visible"/>
                                      </p:to>
                                    </p:set>
                                    <p:animEffect filter="fade" transition="in">
                                      <p:cBhvr>
                                        <p:cTn dur="1000"/>
                                        <p:tgtEl>
                                          <p:spTgt spid="4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xEl>
                                              <p:pRg end="4" st="4"/>
                                            </p:txEl>
                                          </p:spTgt>
                                        </p:tgtEl>
                                        <p:attrNameLst>
                                          <p:attrName>style.visibility</p:attrName>
                                        </p:attrNameLst>
                                      </p:cBhvr>
                                      <p:to>
                                        <p:strVal val="visible"/>
                                      </p:to>
                                    </p:set>
                                    <p:animEffect filter="fade" transition="in">
                                      <p:cBhvr>
                                        <p:cTn dur="1000"/>
                                        <p:tgtEl>
                                          <p:spTgt spid="4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Binding bi-directionnel</a:t>
            </a:r>
            <a:endParaRPr/>
          </a:p>
        </p:txBody>
      </p:sp>
      <p:sp>
        <p:nvSpPr>
          <p:cNvPr id="429" name="Google Shape;429;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fera cela à l’aide des crochets et des </a:t>
            </a:r>
            <a:br>
              <a:rPr lang="fr"/>
            </a:br>
            <a:r>
              <a:rPr lang="fr"/>
              <a:t>parenthèses [( )]</a:t>
            </a:r>
            <a:endParaRPr/>
          </a:p>
          <a:p>
            <a:pPr indent="-342900" lvl="0" marL="457200" rtl="0" algn="l">
              <a:spcBef>
                <a:spcPts val="1600"/>
              </a:spcBef>
              <a:spcAft>
                <a:spcPts val="0"/>
              </a:spcAft>
              <a:buSzPts val="1800"/>
              <a:buChar char="●"/>
            </a:pPr>
            <a:r>
              <a:rPr lang="fr"/>
              <a:t>Ex : variable affichée dans un</a:t>
            </a:r>
            <a:br>
              <a:rPr lang="fr"/>
            </a:br>
            <a:r>
              <a:rPr lang="fr"/>
              <a:t>input field,</a:t>
            </a:r>
            <a:endParaRPr/>
          </a:p>
          <a:p>
            <a:pPr indent="-342900" lvl="0" marL="457200" rtl="0" algn="l">
              <a:spcBef>
                <a:spcPts val="0"/>
              </a:spcBef>
              <a:spcAft>
                <a:spcPts val="0"/>
              </a:spcAft>
              <a:buSzPts val="1800"/>
              <a:buChar char="●"/>
            </a:pPr>
            <a:r>
              <a:rPr lang="fr"/>
              <a:t>Si elle est affichée ailleurs, et bien</a:t>
            </a:r>
            <a:br>
              <a:rPr lang="fr"/>
            </a:br>
            <a:r>
              <a:rPr lang="fr"/>
              <a:t>si on modifie sa valeur en tapant dans</a:t>
            </a:r>
            <a:br>
              <a:rPr lang="fr"/>
            </a:br>
            <a:r>
              <a:rPr lang="fr"/>
              <a:t>le </a:t>
            </a:r>
            <a:r>
              <a:rPr b="1" lang="fr">
                <a:solidFill>
                  <a:schemeClr val="dk1"/>
                </a:solidFill>
                <a:latin typeface="Courier New"/>
                <a:ea typeface="Courier New"/>
                <a:cs typeface="Courier New"/>
                <a:sym typeface="Courier New"/>
              </a:rPr>
              <a:t>champ</a:t>
            </a:r>
            <a:r>
              <a:rPr lang="fr"/>
              <a:t> de saisie, on modifie la</a:t>
            </a:r>
            <a:br>
              <a:rPr lang="fr"/>
            </a:br>
            <a:r>
              <a:rPr lang="fr"/>
              <a:t>variable “bindée” mais aussi les autres</a:t>
            </a:r>
            <a:br>
              <a:rPr lang="fr"/>
            </a:br>
            <a:r>
              <a:rPr lang="fr"/>
              <a:t>vues…</a:t>
            </a:r>
            <a:endParaRPr/>
          </a:p>
          <a:p>
            <a:pPr indent="-342900" lvl="0" marL="457200" rtl="0" algn="l">
              <a:spcBef>
                <a:spcPts val="0"/>
              </a:spcBef>
              <a:spcAft>
                <a:spcPts val="0"/>
              </a:spcAft>
              <a:buSzPts val="1800"/>
              <a:buChar char="●"/>
            </a:pPr>
            <a:r>
              <a:rPr lang="fr"/>
              <a:t>Typiquement : </a:t>
            </a:r>
            <a:r>
              <a:rPr b="1" lang="fr">
                <a:solidFill>
                  <a:srgbClr val="FFFFFF"/>
                </a:solidFill>
                <a:latin typeface="Courier New"/>
                <a:ea typeface="Courier New"/>
                <a:cs typeface="Courier New"/>
                <a:sym typeface="Courier New"/>
              </a:rPr>
              <a:t>[(ngModel)]=”assignment.nom”;</a:t>
            </a:r>
            <a:endParaRPr b="1">
              <a:solidFill>
                <a:srgbClr val="FFFFFF"/>
              </a:solidFill>
              <a:latin typeface="Courier New"/>
              <a:ea typeface="Courier New"/>
              <a:cs typeface="Courier New"/>
              <a:sym typeface="Courier New"/>
            </a:endParaRPr>
          </a:p>
        </p:txBody>
      </p:sp>
      <p:pic>
        <p:nvPicPr>
          <p:cNvPr id="430" name="Google Shape;430;p71"/>
          <p:cNvPicPr preferRelativeResize="0"/>
          <p:nvPr/>
        </p:nvPicPr>
        <p:blipFill>
          <a:blip r:embed="rId3">
            <a:alphaModFix/>
          </a:blip>
          <a:stretch>
            <a:fillRect/>
          </a:stretch>
        </p:blipFill>
        <p:spPr>
          <a:xfrm>
            <a:off x="4713797" y="1427297"/>
            <a:ext cx="4197526" cy="2288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animEffect filter="fade" transition="in">
                                      <p:cBhvr>
                                        <p:cTn dur="1000"/>
                                        <p:tgtEl>
                                          <p:spTgt spid="4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animEffect filter="fade" transition="in">
                                      <p:cBhvr>
                                        <p:cTn dur="1000"/>
                                        <p:tgtEl>
                                          <p:spTgt spid="4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2" st="2"/>
                                            </p:txEl>
                                          </p:spTgt>
                                        </p:tgtEl>
                                        <p:attrNameLst>
                                          <p:attrName>style.visibility</p:attrName>
                                        </p:attrNameLst>
                                      </p:cBhvr>
                                      <p:to>
                                        <p:strVal val="visible"/>
                                      </p:to>
                                    </p:set>
                                    <p:animEffect filter="fade" transition="in">
                                      <p:cBhvr>
                                        <p:cTn dur="1000"/>
                                        <p:tgtEl>
                                          <p:spTgt spid="4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3" st="3"/>
                                            </p:txEl>
                                          </p:spTgt>
                                        </p:tgtEl>
                                        <p:attrNameLst>
                                          <p:attrName>style.visibility</p:attrName>
                                        </p:attrNameLst>
                                      </p:cBhvr>
                                      <p:to>
                                        <p:strVal val="visible"/>
                                      </p:to>
                                    </p:set>
                                    <p:animEffect filter="fade" transition="in">
                                      <p:cBhvr>
                                        <p:cTn dur="1000"/>
                                        <p:tgtEl>
                                          <p:spTgt spid="42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Points forts</a:t>
            </a:r>
            <a:endParaRPr/>
          </a:p>
        </p:txBody>
      </p:sp>
      <p:sp>
        <p:nvSpPr>
          <p:cNvPr id="84" name="Google Shape;84;p18"/>
          <p:cNvSpPr txBox="1"/>
          <p:nvPr>
            <p:ph idx="1" type="body"/>
          </p:nvPr>
        </p:nvSpPr>
        <p:spPr>
          <a:xfrm>
            <a:off x="311700" y="1152475"/>
            <a:ext cx="8520600" cy="3795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Utilise les WebComponents</a:t>
            </a:r>
            <a:endParaRPr/>
          </a:p>
          <a:p>
            <a:pPr indent="-342900" lvl="0" marL="457200" rtl="0" algn="l">
              <a:spcBef>
                <a:spcPts val="0"/>
              </a:spcBef>
              <a:spcAft>
                <a:spcPts val="0"/>
              </a:spcAft>
              <a:buSzPts val="1800"/>
              <a:buChar char="●"/>
            </a:pPr>
            <a:r>
              <a:rPr lang="fr"/>
              <a:t>Basé sur TypeScript (typé) (mais les autres peuvent aussi utiliser TS)</a:t>
            </a:r>
            <a:endParaRPr/>
          </a:p>
          <a:p>
            <a:pPr indent="-342900" lvl="0" marL="457200" rtl="0" algn="l">
              <a:spcBef>
                <a:spcPts val="0"/>
              </a:spcBef>
              <a:spcAft>
                <a:spcPts val="0"/>
              </a:spcAft>
              <a:buSzPts val="1800"/>
              <a:buChar char="●"/>
            </a:pPr>
            <a:r>
              <a:rPr lang="fr"/>
              <a:t>Excellent support PWA</a:t>
            </a:r>
            <a:endParaRPr/>
          </a:p>
          <a:p>
            <a:pPr indent="-342900" lvl="0" marL="457200" rtl="0" algn="l">
              <a:spcBef>
                <a:spcPts val="0"/>
              </a:spcBef>
              <a:spcAft>
                <a:spcPts val="0"/>
              </a:spcAft>
              <a:buSzPts val="1800"/>
              <a:buChar char="●"/>
            </a:pPr>
            <a:r>
              <a:rPr lang="fr"/>
              <a:t>CLI propose des commandes pour générer des templates de code (composant, service, module)</a:t>
            </a:r>
            <a:endParaRPr/>
          </a:p>
          <a:p>
            <a:pPr indent="-317500" lvl="1" marL="914400" rtl="0" algn="l">
              <a:spcBef>
                <a:spcPts val="0"/>
              </a:spcBef>
              <a:spcAft>
                <a:spcPts val="0"/>
              </a:spcAft>
              <a:buSzPts val="1400"/>
              <a:buChar char="○"/>
            </a:pPr>
            <a:r>
              <a:rPr lang="fr"/>
              <a:t>MÉFIANCE</a:t>
            </a:r>
            <a:r>
              <a:rPr lang="fr"/>
              <a:t> ! Quand on a besoin de cela c’est souvent que le framework est compliqué, syndrome JavaEE !</a:t>
            </a:r>
            <a:endParaRPr/>
          </a:p>
          <a:p>
            <a:pPr indent="-342900" lvl="0" marL="457200" rtl="0" algn="l">
              <a:spcBef>
                <a:spcPts val="0"/>
              </a:spcBef>
              <a:spcAft>
                <a:spcPts val="0"/>
              </a:spcAft>
              <a:buSzPts val="1800"/>
              <a:buChar char="●"/>
            </a:pPr>
            <a:r>
              <a:rPr lang="fr"/>
              <a:t>Développement rapide, templates puissants</a:t>
            </a:r>
            <a:endParaRPr/>
          </a:p>
          <a:p>
            <a:pPr indent="-342900" lvl="0" marL="457200" rtl="0" algn="l">
              <a:spcBef>
                <a:spcPts val="0"/>
              </a:spcBef>
              <a:spcAft>
                <a:spcPts val="0"/>
              </a:spcAft>
              <a:buSzPts val="1800"/>
              <a:buChar char="●"/>
            </a:pPr>
            <a:r>
              <a:rPr lang="fr"/>
              <a:t>Modularisation naturelle</a:t>
            </a:r>
            <a:endParaRPr/>
          </a:p>
          <a:p>
            <a:pPr indent="-342900" lvl="0" marL="457200" rtl="0" algn="l">
              <a:spcBef>
                <a:spcPts val="0"/>
              </a:spcBef>
              <a:spcAft>
                <a:spcPts val="0"/>
              </a:spcAft>
              <a:buSzPts val="1800"/>
              <a:buChar char="●"/>
            </a:pPr>
            <a:r>
              <a:rPr lang="fr"/>
              <a:t>Populaire sur Sophia-Antipolis, voir </a:t>
            </a:r>
            <a:r>
              <a:rPr lang="fr" u="sng">
                <a:solidFill>
                  <a:schemeClr val="hlink"/>
                </a:solidFill>
                <a:hlinkClick r:id="rId3"/>
              </a:rPr>
              <a:t>indeed.com</a:t>
            </a:r>
            <a:r>
              <a:rPr lang="fr"/>
              <a:t> par exemple!</a:t>
            </a:r>
            <a:endParaRPr/>
          </a:p>
          <a:p>
            <a:pPr indent="-342900" lvl="0" marL="457200" rtl="0" algn="l">
              <a:spcBef>
                <a:spcPts val="0"/>
              </a:spcBef>
              <a:spcAft>
                <a:spcPts val="0"/>
              </a:spcAft>
              <a:buSzPts val="1800"/>
              <a:buChar char="●"/>
            </a:pPr>
            <a:r>
              <a:rPr lang="fr"/>
              <a:t>Adapté aux développeurs aimant les langages typés, Java en particulier (annotations de code, plein de code redondant et inutile etc.)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0" st="0"/>
                                            </p:txEl>
                                          </p:spTgt>
                                        </p:tgtEl>
                                        <p:attrNameLst>
                                          <p:attrName>style.visibility</p:attrName>
                                        </p:attrNameLst>
                                      </p:cBhvr>
                                      <p:to>
                                        <p:strVal val="visible"/>
                                      </p:to>
                                    </p:set>
                                    <p:animEffect filter="fade" transition="in">
                                      <p:cBhvr>
                                        <p:cTn dur="1000"/>
                                        <p:tgtEl>
                                          <p:spTgt spid="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1" st="1"/>
                                            </p:txEl>
                                          </p:spTgt>
                                        </p:tgtEl>
                                        <p:attrNameLst>
                                          <p:attrName>style.visibility</p:attrName>
                                        </p:attrNameLst>
                                      </p:cBhvr>
                                      <p:to>
                                        <p:strVal val="visible"/>
                                      </p:to>
                                    </p:set>
                                    <p:animEffect filter="fade" transition="in">
                                      <p:cBhvr>
                                        <p:cTn dur="1000"/>
                                        <p:tgtEl>
                                          <p:spTgt spid="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2" st="2"/>
                                            </p:txEl>
                                          </p:spTgt>
                                        </p:tgtEl>
                                        <p:attrNameLst>
                                          <p:attrName>style.visibility</p:attrName>
                                        </p:attrNameLst>
                                      </p:cBhvr>
                                      <p:to>
                                        <p:strVal val="visible"/>
                                      </p:to>
                                    </p:set>
                                    <p:animEffect filter="fade" transition="in">
                                      <p:cBhvr>
                                        <p:cTn dur="1000"/>
                                        <p:tgtEl>
                                          <p:spTgt spid="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3" st="3"/>
                                            </p:txEl>
                                          </p:spTgt>
                                        </p:tgtEl>
                                        <p:attrNameLst>
                                          <p:attrName>style.visibility</p:attrName>
                                        </p:attrNameLst>
                                      </p:cBhvr>
                                      <p:to>
                                        <p:strVal val="visible"/>
                                      </p:to>
                                    </p:set>
                                    <p:animEffect filter="fade" transition="in">
                                      <p:cBhvr>
                                        <p:cTn dur="1000"/>
                                        <p:tgtEl>
                                          <p:spTgt spid="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4" st="4"/>
                                            </p:txEl>
                                          </p:spTgt>
                                        </p:tgtEl>
                                        <p:attrNameLst>
                                          <p:attrName>style.visibility</p:attrName>
                                        </p:attrNameLst>
                                      </p:cBhvr>
                                      <p:to>
                                        <p:strVal val="visible"/>
                                      </p:to>
                                    </p:set>
                                    <p:animEffect filter="fade" transition="in">
                                      <p:cBhvr>
                                        <p:cTn dur="1000"/>
                                        <p:tgtEl>
                                          <p:spTgt spid="8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5" st="5"/>
                                            </p:txEl>
                                          </p:spTgt>
                                        </p:tgtEl>
                                        <p:attrNameLst>
                                          <p:attrName>style.visibility</p:attrName>
                                        </p:attrNameLst>
                                      </p:cBhvr>
                                      <p:to>
                                        <p:strVal val="visible"/>
                                      </p:to>
                                    </p:set>
                                    <p:animEffect filter="fade" transition="in">
                                      <p:cBhvr>
                                        <p:cTn dur="1000"/>
                                        <p:tgtEl>
                                          <p:spTgt spid="8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6" st="6"/>
                                            </p:txEl>
                                          </p:spTgt>
                                        </p:tgtEl>
                                        <p:attrNameLst>
                                          <p:attrName>style.visibility</p:attrName>
                                        </p:attrNameLst>
                                      </p:cBhvr>
                                      <p:to>
                                        <p:strVal val="visible"/>
                                      </p:to>
                                    </p:set>
                                    <p:animEffect filter="fade" transition="in">
                                      <p:cBhvr>
                                        <p:cTn dur="1000"/>
                                        <p:tgtEl>
                                          <p:spTgt spid="8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7" st="7"/>
                                            </p:txEl>
                                          </p:spTgt>
                                        </p:tgtEl>
                                        <p:attrNameLst>
                                          <p:attrName>style.visibility</p:attrName>
                                        </p:attrNameLst>
                                      </p:cBhvr>
                                      <p:to>
                                        <p:strVal val="visible"/>
                                      </p:to>
                                    </p:set>
                                    <p:animEffect filter="fade" transition="in">
                                      <p:cBhvr>
                                        <p:cTn dur="1000"/>
                                        <p:tgtEl>
                                          <p:spTgt spid="8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xEl>
                                              <p:pRg end="8" st="8"/>
                                            </p:txEl>
                                          </p:spTgt>
                                        </p:tgtEl>
                                        <p:attrNameLst>
                                          <p:attrName>style.visibility</p:attrName>
                                        </p:attrNameLst>
                                      </p:cBhvr>
                                      <p:to>
                                        <p:strVal val="visible"/>
                                      </p:to>
                                    </p:set>
                                    <p:animEffect filter="fade" transition="in">
                                      <p:cBhvr>
                                        <p:cTn dur="1000"/>
                                        <p:tgtEl>
                                          <p:spTgt spid="84">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2"/>
          <p:cNvSpPr txBox="1"/>
          <p:nvPr>
            <p:ph type="title"/>
          </p:nvPr>
        </p:nvSpPr>
        <p:spPr>
          <a:xfrm>
            <a:off x="311700" y="445025"/>
            <a:ext cx="8520600" cy="10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PIEGE PREMIER RAPPEL : T’AS PAS </a:t>
            </a:r>
            <a:r>
              <a:rPr lang="fr"/>
              <a:t>IMPORTÉ</a:t>
            </a:r>
            <a:r>
              <a:rPr lang="fr"/>
              <a:t> LE MODULE FORM !</a:t>
            </a:r>
            <a:endParaRPr/>
          </a:p>
        </p:txBody>
      </p:sp>
      <p:sp>
        <p:nvSpPr>
          <p:cNvPr id="436" name="Google Shape;436;p72"/>
          <p:cNvSpPr txBox="1"/>
          <p:nvPr>
            <p:ph idx="1" type="body"/>
          </p:nvPr>
        </p:nvSpPr>
        <p:spPr>
          <a:xfrm>
            <a:off x="311700" y="1566775"/>
            <a:ext cx="8520600" cy="30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Oui, oui, quand on utilise des formulaires, il faut importer le </a:t>
            </a:r>
            <a:r>
              <a:rPr b="1" lang="fr">
                <a:solidFill>
                  <a:srgbClr val="FFFFFF"/>
                </a:solidFill>
                <a:latin typeface="Courier New"/>
                <a:ea typeface="Courier New"/>
                <a:cs typeface="Courier New"/>
                <a:sym typeface="Courier New"/>
              </a:rPr>
              <a:t>FormsModule</a:t>
            </a:r>
            <a:endParaRPr b="1">
              <a:solidFill>
                <a:srgbClr val="FFFFFF"/>
              </a:solidFill>
              <a:latin typeface="Courier New"/>
              <a:ea typeface="Courier New"/>
              <a:cs typeface="Courier New"/>
              <a:sym typeface="Courier New"/>
            </a:endParaRPr>
          </a:p>
          <a:p>
            <a:pPr indent="0" lvl="0" marL="0" rtl="0" algn="l">
              <a:spcBef>
                <a:spcPts val="1600"/>
              </a:spcBef>
              <a:spcAft>
                <a:spcPts val="0"/>
              </a:spcAft>
              <a:buNone/>
            </a:pPr>
            <a:r>
              <a:rPr lang="fr"/>
              <a:t>Sinon on a des erreurs de l’espace ! Déjà que….</a:t>
            </a:r>
            <a:endParaRPr/>
          </a:p>
          <a:p>
            <a:pPr indent="0" lvl="0" marL="0" rtl="0" algn="l">
              <a:spcBef>
                <a:spcPts val="1600"/>
              </a:spcBef>
              <a:spcAft>
                <a:spcPts val="0"/>
              </a:spcAft>
              <a:buNone/>
            </a:pPr>
            <a:r>
              <a:rPr lang="fr"/>
              <a:t>Et si on fait un formulaire avec Angular Material, penser à importer les modules pour les éléments qu’on va utiliser !</a:t>
            </a:r>
            <a:endParaRPr/>
          </a:p>
          <a:p>
            <a:pPr indent="0" lvl="0" marL="0" rtl="0" algn="l">
              <a:spcBef>
                <a:spcPts val="1600"/>
              </a:spcBef>
              <a:spcAft>
                <a:spcPts val="0"/>
              </a:spcAft>
              <a:buNone/>
            </a:pPr>
            <a:r>
              <a:rPr lang="fr"/>
              <a:t>Sinon on a des erreurs de l’espace ! Déjà que….</a:t>
            </a:r>
            <a:endParaRPr/>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0" st="0"/>
                                            </p:txEl>
                                          </p:spTgt>
                                        </p:tgtEl>
                                        <p:attrNameLst>
                                          <p:attrName>style.visibility</p:attrName>
                                        </p:attrNameLst>
                                      </p:cBhvr>
                                      <p:to>
                                        <p:strVal val="visible"/>
                                      </p:to>
                                    </p:set>
                                    <p:animEffect filter="fade" transition="in">
                                      <p:cBhvr>
                                        <p:cTn dur="1000"/>
                                        <p:tgtEl>
                                          <p:spTgt spid="4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1" st="1"/>
                                            </p:txEl>
                                          </p:spTgt>
                                        </p:tgtEl>
                                        <p:attrNameLst>
                                          <p:attrName>style.visibility</p:attrName>
                                        </p:attrNameLst>
                                      </p:cBhvr>
                                      <p:to>
                                        <p:strVal val="visible"/>
                                      </p:to>
                                    </p:set>
                                    <p:animEffect filter="fade" transition="in">
                                      <p:cBhvr>
                                        <p:cTn dur="1000"/>
                                        <p:tgtEl>
                                          <p:spTgt spid="4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2" st="2"/>
                                            </p:txEl>
                                          </p:spTgt>
                                        </p:tgtEl>
                                        <p:attrNameLst>
                                          <p:attrName>style.visibility</p:attrName>
                                        </p:attrNameLst>
                                      </p:cBhvr>
                                      <p:to>
                                        <p:strVal val="visible"/>
                                      </p:to>
                                    </p:set>
                                    <p:animEffect filter="fade" transition="in">
                                      <p:cBhvr>
                                        <p:cTn dur="1000"/>
                                        <p:tgtEl>
                                          <p:spTgt spid="4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3" st="3"/>
                                            </p:txEl>
                                          </p:spTgt>
                                        </p:tgtEl>
                                        <p:attrNameLst>
                                          <p:attrName>style.visibility</p:attrName>
                                        </p:attrNameLst>
                                      </p:cBhvr>
                                      <p:to>
                                        <p:strVal val="visible"/>
                                      </p:to>
                                    </p:set>
                                    <p:animEffect filter="fade" transition="in">
                                      <p:cBhvr>
                                        <p:cTn dur="1000"/>
                                        <p:tgtEl>
                                          <p:spTgt spid="43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4" st="4"/>
                                            </p:txEl>
                                          </p:spTgt>
                                        </p:tgtEl>
                                        <p:attrNameLst>
                                          <p:attrName>style.visibility</p:attrName>
                                        </p:attrNameLst>
                                      </p:cBhvr>
                                      <p:to>
                                        <p:strVal val="visible"/>
                                      </p:to>
                                    </p:set>
                                    <p:animEffect filter="fade" transition="in">
                                      <p:cBhvr>
                                        <p:cTn dur="1000"/>
                                        <p:tgtEl>
                                          <p:spTgt spid="43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3"/>
          <p:cNvSpPr txBox="1"/>
          <p:nvPr>
            <p:ph type="title"/>
          </p:nvPr>
        </p:nvSpPr>
        <p:spPr>
          <a:xfrm>
            <a:off x="311700" y="282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Donc, on va importer les modules nécessaires</a:t>
            </a:r>
            <a:endParaRPr/>
          </a:p>
        </p:txBody>
      </p:sp>
      <p:sp>
        <p:nvSpPr>
          <p:cNvPr id="442" name="Google Shape;442;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Ca se passe dans app.module.ts</a:t>
            </a:r>
            <a:endParaRPr/>
          </a:p>
        </p:txBody>
      </p:sp>
      <p:pic>
        <p:nvPicPr>
          <p:cNvPr id="443" name="Google Shape;443;p73"/>
          <p:cNvPicPr preferRelativeResize="0"/>
          <p:nvPr/>
        </p:nvPicPr>
        <p:blipFill>
          <a:blip r:embed="rId3">
            <a:alphaModFix/>
          </a:blip>
          <a:stretch>
            <a:fillRect/>
          </a:stretch>
        </p:blipFill>
        <p:spPr>
          <a:xfrm>
            <a:off x="3838772" y="797787"/>
            <a:ext cx="5222051" cy="4125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Comment </a:t>
            </a:r>
            <a:r>
              <a:rPr lang="fr"/>
              <a:t>connaître</a:t>
            </a:r>
            <a:r>
              <a:rPr lang="fr"/>
              <a:t> les modules nécessaires ?</a:t>
            </a:r>
            <a:endParaRPr/>
          </a:p>
        </p:txBody>
      </p:sp>
      <p:sp>
        <p:nvSpPr>
          <p:cNvPr id="449" name="Google Shape;449;p74"/>
          <p:cNvSpPr txBox="1"/>
          <p:nvPr>
            <p:ph idx="1" type="body"/>
          </p:nvPr>
        </p:nvSpPr>
        <p:spPr>
          <a:xfrm>
            <a:off x="311700" y="1152475"/>
            <a:ext cx="8520600" cy="35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u="sng">
                <a:solidFill>
                  <a:schemeClr val="hlink"/>
                </a:solidFill>
                <a:hlinkClick r:id="rId3"/>
              </a:rPr>
              <a:t>Frequent-used modules</a:t>
            </a:r>
            <a:r>
              <a:rPr lang="fr"/>
              <a:t> dans la doc Angular</a:t>
            </a:r>
            <a:endParaRPr/>
          </a:p>
          <a:p>
            <a:pPr indent="0" lvl="0" marL="0" rtl="0" algn="l">
              <a:spcBef>
                <a:spcPts val="1600"/>
              </a:spcBef>
              <a:spcAft>
                <a:spcPts val="0"/>
              </a:spcAft>
              <a:buNone/>
            </a:pPr>
            <a:r>
              <a:rPr lang="fr"/>
              <a:t>Pour angular Material, regarder n’importe quel exemple en ligne sur le site Angular Material, et regarder le fichier material-module.ts</a:t>
            </a:r>
            <a:endParaRPr/>
          </a:p>
          <a:p>
            <a:pPr indent="0" lvl="0" marL="0" rtl="0" algn="l">
              <a:spcBef>
                <a:spcPts val="1600"/>
              </a:spcBef>
              <a:spcAft>
                <a:spcPts val="0"/>
              </a:spcAft>
              <a:buNone/>
            </a:pPr>
            <a:r>
              <a:rPr lang="fr"/>
              <a:t>Par exemple, </a:t>
            </a:r>
            <a:r>
              <a:rPr lang="fr" u="sng">
                <a:solidFill>
                  <a:schemeClr val="hlink"/>
                </a:solidFill>
                <a:hlinkClick r:id="rId4"/>
              </a:rPr>
              <a:t>regardez celui-ci</a:t>
            </a:r>
            <a:r>
              <a:rPr lang="fr"/>
              <a:t>.</a:t>
            </a:r>
            <a:endParaRPr/>
          </a:p>
          <a:p>
            <a:pPr indent="0" lvl="0" marL="0" rtl="0" algn="l">
              <a:spcBef>
                <a:spcPts val="1600"/>
              </a:spcBef>
              <a:spcAft>
                <a:spcPts val="16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Bon, alors, ce formulaire ?</a:t>
            </a:r>
            <a:endParaRPr/>
          </a:p>
        </p:txBody>
      </p:sp>
      <p:sp>
        <p:nvSpPr>
          <p:cNvPr id="455" name="Google Shape;455;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va ajouter un formulaire d’ajout d’Assignment dans le template de </a:t>
            </a:r>
            <a:r>
              <a:rPr b="1" lang="fr">
                <a:solidFill>
                  <a:schemeClr val="dk1"/>
                </a:solidFill>
                <a:latin typeface="Courier New"/>
                <a:ea typeface="Courier New"/>
                <a:cs typeface="Courier New"/>
                <a:sym typeface="Courier New"/>
              </a:rPr>
              <a:t>assignments.component.html</a:t>
            </a:r>
            <a:r>
              <a:rPr lang="fr"/>
              <a:t>, il contiendra un seul bouton pour le moment :</a:t>
            </a:r>
            <a:endParaRPr/>
          </a:p>
          <a:p>
            <a:pPr indent="0" lvl="0" marL="0" rtl="0" algn="l">
              <a:lnSpc>
                <a:spcPct val="100000"/>
              </a:lnSpc>
              <a:spcBef>
                <a:spcPts val="1600"/>
              </a:spcBef>
              <a:spcAft>
                <a:spcPts val="0"/>
              </a:spcAft>
              <a:buNone/>
            </a:pPr>
            <a:r>
              <a:rPr b="1" lang="fr" sz="1600">
                <a:solidFill>
                  <a:srgbClr val="800000"/>
                </a:solidFill>
                <a:highlight>
                  <a:srgbClr val="FFFFFF"/>
                </a:highlight>
                <a:latin typeface="Courier New"/>
                <a:ea typeface="Courier New"/>
                <a:cs typeface="Courier New"/>
                <a:sym typeface="Courier New"/>
              </a:rPr>
              <a:t>&lt;form</a:t>
            </a:r>
            <a:r>
              <a:rPr b="1" lang="fr" sz="1600">
                <a:solidFill>
                  <a:srgbClr val="000000"/>
                </a:solidFill>
                <a:highlight>
                  <a:srgbClr val="FFFFFF"/>
                </a:highlight>
                <a:latin typeface="Courier New"/>
                <a:ea typeface="Courier New"/>
                <a:cs typeface="Courier New"/>
                <a:sym typeface="Courier New"/>
              </a:rPr>
              <a:t> </a:t>
            </a:r>
            <a:r>
              <a:rPr b="1" lang="fr" sz="1600">
                <a:solidFill>
                  <a:srgbClr val="FF0000"/>
                </a:solidFill>
                <a:highlight>
                  <a:srgbClr val="FFFFFF"/>
                </a:highlight>
                <a:latin typeface="Courier New"/>
                <a:ea typeface="Courier New"/>
                <a:cs typeface="Courier New"/>
                <a:sym typeface="Courier New"/>
              </a:rPr>
              <a:t>ngForm</a:t>
            </a:r>
            <a:r>
              <a:rPr b="1" lang="fr" sz="1600">
                <a:solidFill>
                  <a:srgbClr val="000000"/>
                </a:solidFill>
                <a:highlight>
                  <a:srgbClr val="FFFFFF"/>
                </a:highlight>
                <a:latin typeface="Courier New"/>
                <a:ea typeface="Courier New"/>
                <a:cs typeface="Courier New"/>
                <a:sym typeface="Courier New"/>
              </a:rPr>
              <a:t> </a:t>
            </a:r>
            <a:r>
              <a:rPr b="1" lang="fr" sz="1600">
                <a:solidFill>
                  <a:srgbClr val="FF0000"/>
                </a:solidFill>
                <a:highlight>
                  <a:srgbClr val="FFFFFF"/>
                </a:highlight>
                <a:latin typeface="Courier New"/>
                <a:ea typeface="Courier New"/>
                <a:cs typeface="Courier New"/>
                <a:sym typeface="Courier New"/>
              </a:rPr>
              <a:t>#assignmentForm</a:t>
            </a:r>
            <a:r>
              <a:rPr b="1" lang="fr" sz="1600">
                <a:solidFill>
                  <a:srgbClr val="800000"/>
                </a:solidFill>
                <a:highlight>
                  <a:srgbClr val="FFFFFF"/>
                </a:highlight>
                <a:latin typeface="Courier New"/>
                <a:ea typeface="Courier New"/>
                <a:cs typeface="Courier New"/>
                <a:sym typeface="Courier New"/>
              </a:rPr>
              <a:t>&gt;</a:t>
            </a:r>
            <a:endParaRPr b="1" sz="1600">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600">
                <a:solidFill>
                  <a:srgbClr val="000000"/>
                </a:solidFill>
                <a:highlight>
                  <a:srgbClr val="FFFFFF"/>
                </a:highlight>
                <a:latin typeface="Courier New"/>
                <a:ea typeface="Courier New"/>
                <a:cs typeface="Courier New"/>
                <a:sym typeface="Courier New"/>
              </a:rPr>
              <a:t>    </a:t>
            </a:r>
            <a:r>
              <a:rPr b="1" lang="fr" sz="1600">
                <a:solidFill>
                  <a:srgbClr val="800000"/>
                </a:solidFill>
                <a:highlight>
                  <a:srgbClr val="FFFFFF"/>
                </a:highlight>
                <a:latin typeface="Courier New"/>
                <a:ea typeface="Courier New"/>
                <a:cs typeface="Courier New"/>
                <a:sym typeface="Courier New"/>
              </a:rPr>
              <a:t>&lt;button</a:t>
            </a:r>
            <a:r>
              <a:rPr b="1" lang="fr" sz="1600">
                <a:solidFill>
                  <a:srgbClr val="000000"/>
                </a:solidFill>
                <a:highlight>
                  <a:srgbClr val="FFFFFF"/>
                </a:highlight>
                <a:latin typeface="Courier New"/>
                <a:ea typeface="Courier New"/>
                <a:cs typeface="Courier New"/>
                <a:sym typeface="Courier New"/>
              </a:rPr>
              <a:t> </a:t>
            </a:r>
            <a:r>
              <a:rPr b="1" lang="fr" sz="1600">
                <a:solidFill>
                  <a:srgbClr val="FF0000"/>
                </a:solidFill>
                <a:highlight>
                  <a:srgbClr val="FFFFFF"/>
                </a:highlight>
                <a:latin typeface="Courier New"/>
                <a:ea typeface="Courier New"/>
                <a:cs typeface="Courier New"/>
                <a:sym typeface="Courier New"/>
              </a:rPr>
              <a:t>mat-stroked-button</a:t>
            </a:r>
            <a:r>
              <a:rPr b="1" lang="fr" sz="1600">
                <a:solidFill>
                  <a:srgbClr val="000000"/>
                </a:solidFill>
                <a:highlight>
                  <a:srgbClr val="FFFFFF"/>
                </a:highlight>
                <a:latin typeface="Courier New"/>
                <a:ea typeface="Courier New"/>
                <a:cs typeface="Courier New"/>
                <a:sym typeface="Courier New"/>
              </a:rPr>
              <a:t> </a:t>
            </a:r>
            <a:br>
              <a:rPr b="1" lang="fr" sz="1600">
                <a:solidFill>
                  <a:srgbClr val="000000"/>
                </a:solidFill>
                <a:highlight>
                  <a:srgbClr val="FFFFFF"/>
                </a:highlight>
                <a:latin typeface="Courier New"/>
                <a:ea typeface="Courier New"/>
                <a:cs typeface="Courier New"/>
                <a:sym typeface="Courier New"/>
              </a:rPr>
            </a:br>
            <a:r>
              <a:rPr b="1" lang="fr" sz="1600">
                <a:solidFill>
                  <a:srgbClr val="000000"/>
                </a:solidFill>
                <a:highlight>
                  <a:srgbClr val="FFFFFF"/>
                </a:highlight>
                <a:latin typeface="Courier New"/>
                <a:ea typeface="Courier New"/>
                <a:cs typeface="Courier New"/>
                <a:sym typeface="Courier New"/>
              </a:rPr>
              <a:t>           </a:t>
            </a:r>
            <a:r>
              <a:rPr b="1" lang="fr" sz="1600">
                <a:solidFill>
                  <a:srgbClr val="FF0000"/>
                </a:solidFill>
                <a:highlight>
                  <a:srgbClr val="FFFFFF"/>
                </a:highlight>
                <a:latin typeface="Courier New"/>
                <a:ea typeface="Courier New"/>
                <a:cs typeface="Courier New"/>
                <a:sym typeface="Courier New"/>
              </a:rPr>
              <a:t>color</a:t>
            </a:r>
            <a:r>
              <a:rPr b="1" lang="fr" sz="1600">
                <a:solidFill>
                  <a:srgbClr val="000000"/>
                </a:solidFill>
                <a:highlight>
                  <a:srgbClr val="FFFFFF"/>
                </a:highlight>
                <a:latin typeface="Courier New"/>
                <a:ea typeface="Courier New"/>
                <a:cs typeface="Courier New"/>
                <a:sym typeface="Courier New"/>
              </a:rPr>
              <a:t>=</a:t>
            </a:r>
            <a:r>
              <a:rPr b="1" lang="fr" sz="1600">
                <a:solidFill>
                  <a:srgbClr val="0000FF"/>
                </a:solidFill>
                <a:highlight>
                  <a:srgbClr val="FFFFFF"/>
                </a:highlight>
                <a:latin typeface="Courier New"/>
                <a:ea typeface="Courier New"/>
                <a:cs typeface="Courier New"/>
                <a:sym typeface="Courier New"/>
              </a:rPr>
              <a:t>"primary"</a:t>
            </a:r>
            <a:r>
              <a:rPr b="1" lang="fr" sz="1600">
                <a:solidFill>
                  <a:srgbClr val="800000"/>
                </a:solidFill>
                <a:highlight>
                  <a:srgbClr val="FFFFFF"/>
                </a:highlight>
                <a:latin typeface="Courier New"/>
                <a:ea typeface="Courier New"/>
                <a:cs typeface="Courier New"/>
                <a:sym typeface="Courier New"/>
              </a:rPr>
              <a:t>&gt;</a:t>
            </a:r>
            <a:br>
              <a:rPr b="1" lang="fr" sz="1600">
                <a:solidFill>
                  <a:srgbClr val="800000"/>
                </a:solidFill>
                <a:highlight>
                  <a:srgbClr val="FFFFFF"/>
                </a:highlight>
                <a:latin typeface="Courier New"/>
                <a:ea typeface="Courier New"/>
                <a:cs typeface="Courier New"/>
                <a:sym typeface="Courier New"/>
              </a:rPr>
            </a:br>
            <a:r>
              <a:rPr b="1" lang="fr" sz="1600">
                <a:solidFill>
                  <a:srgbClr val="800000"/>
                </a:solidFill>
                <a:highlight>
                  <a:srgbClr val="FFFFFF"/>
                </a:highlight>
                <a:latin typeface="Courier New"/>
                <a:ea typeface="Courier New"/>
                <a:cs typeface="Courier New"/>
                <a:sym typeface="Courier New"/>
              </a:rPr>
              <a:t>      </a:t>
            </a:r>
            <a:r>
              <a:rPr b="1" lang="fr" sz="1600">
                <a:solidFill>
                  <a:srgbClr val="000000"/>
                </a:solidFill>
                <a:highlight>
                  <a:srgbClr val="FFFFFF"/>
                </a:highlight>
                <a:latin typeface="Courier New"/>
                <a:ea typeface="Courier New"/>
                <a:cs typeface="Courier New"/>
                <a:sym typeface="Courier New"/>
              </a:rPr>
              <a:t>Ajouter un devoir</a:t>
            </a:r>
            <a:br>
              <a:rPr b="1" lang="fr" sz="1600">
                <a:solidFill>
                  <a:srgbClr val="000000"/>
                </a:solidFill>
                <a:highlight>
                  <a:srgbClr val="FFFFFF"/>
                </a:highlight>
                <a:latin typeface="Courier New"/>
                <a:ea typeface="Courier New"/>
                <a:cs typeface="Courier New"/>
                <a:sym typeface="Courier New"/>
              </a:rPr>
            </a:br>
            <a:r>
              <a:rPr b="1" lang="fr" sz="1600">
                <a:solidFill>
                  <a:srgbClr val="000000"/>
                </a:solidFill>
                <a:highlight>
                  <a:srgbClr val="FFFFFF"/>
                </a:highlight>
                <a:latin typeface="Courier New"/>
                <a:ea typeface="Courier New"/>
                <a:cs typeface="Courier New"/>
                <a:sym typeface="Courier New"/>
              </a:rPr>
              <a:t>    </a:t>
            </a:r>
            <a:r>
              <a:rPr b="1" lang="fr" sz="1600">
                <a:solidFill>
                  <a:srgbClr val="800000"/>
                </a:solidFill>
                <a:highlight>
                  <a:srgbClr val="FFFFFF"/>
                </a:highlight>
                <a:latin typeface="Courier New"/>
                <a:ea typeface="Courier New"/>
                <a:cs typeface="Courier New"/>
                <a:sym typeface="Courier New"/>
              </a:rPr>
              <a:t>&lt;/button&gt;</a:t>
            </a:r>
            <a:endParaRPr b="1" sz="1600">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600">
                <a:solidFill>
                  <a:srgbClr val="800000"/>
                </a:solidFill>
                <a:highlight>
                  <a:srgbClr val="FFFFFF"/>
                </a:highlight>
                <a:latin typeface="Courier New"/>
                <a:ea typeface="Courier New"/>
                <a:cs typeface="Courier New"/>
                <a:sym typeface="Courier New"/>
              </a:rPr>
              <a:t>&lt;/form&gt;</a:t>
            </a:r>
            <a:endParaRPr b="1" sz="1600">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600">
                <a:solidFill>
                  <a:srgbClr val="800000"/>
                </a:solidFill>
                <a:highlight>
                  <a:srgbClr val="FFFFFF"/>
                </a:highlight>
                <a:latin typeface="Courier New"/>
                <a:ea typeface="Courier New"/>
                <a:cs typeface="Courier New"/>
                <a:sym typeface="Courier New"/>
              </a:rPr>
              <a:t>&lt;div</a:t>
            </a:r>
            <a:r>
              <a:rPr b="1" lang="fr" sz="1600">
                <a:solidFill>
                  <a:srgbClr val="000000"/>
                </a:solidFill>
                <a:highlight>
                  <a:srgbClr val="FFFFFF"/>
                </a:highlight>
                <a:latin typeface="Courier New"/>
                <a:ea typeface="Courier New"/>
                <a:cs typeface="Courier New"/>
                <a:sym typeface="Courier New"/>
              </a:rPr>
              <a:t> </a:t>
            </a:r>
            <a:r>
              <a:rPr b="1" lang="fr" sz="1600">
                <a:solidFill>
                  <a:srgbClr val="FF0000"/>
                </a:solidFill>
                <a:highlight>
                  <a:srgbClr val="FFFFFF"/>
                </a:highlight>
                <a:latin typeface="Courier New"/>
                <a:ea typeface="Courier New"/>
                <a:cs typeface="Courier New"/>
                <a:sym typeface="Courier New"/>
              </a:rPr>
              <a:t>*ngFor</a:t>
            </a:r>
            <a:r>
              <a:rPr b="1" lang="fr" sz="1600">
                <a:solidFill>
                  <a:srgbClr val="000000"/>
                </a:solidFill>
                <a:highlight>
                  <a:srgbClr val="FFFFFF"/>
                </a:highlight>
                <a:latin typeface="Courier New"/>
                <a:ea typeface="Courier New"/>
                <a:cs typeface="Courier New"/>
                <a:sym typeface="Courier New"/>
              </a:rPr>
              <a:t>=</a:t>
            </a:r>
            <a:r>
              <a:rPr b="1" lang="fr" sz="1600">
                <a:solidFill>
                  <a:srgbClr val="0000FF"/>
                </a:solidFill>
                <a:highlight>
                  <a:srgbClr val="FFFFFF"/>
                </a:highlight>
                <a:latin typeface="Courier New"/>
                <a:ea typeface="Courier New"/>
                <a:cs typeface="Courier New"/>
                <a:sym typeface="Courier New"/>
              </a:rPr>
              <a:t>"let assignment of assignments"</a:t>
            </a:r>
            <a:r>
              <a:rPr b="1" lang="fr" sz="1600">
                <a:solidFill>
                  <a:srgbClr val="800000"/>
                </a:solidFill>
                <a:highlight>
                  <a:srgbClr val="FFFFFF"/>
                </a:highlight>
                <a:latin typeface="Courier New"/>
                <a:ea typeface="Courier New"/>
                <a:cs typeface="Courier New"/>
                <a:sym typeface="Courier New"/>
              </a:rPr>
              <a:t>&gt;</a:t>
            </a:r>
            <a:endParaRPr b="1" sz="1600">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600">
                <a:solidFill>
                  <a:srgbClr val="000000"/>
                </a:solidFill>
                <a:highlight>
                  <a:srgbClr val="FFFFFF"/>
                </a:highlight>
                <a:latin typeface="Courier New"/>
                <a:ea typeface="Courier New"/>
                <a:cs typeface="Courier New"/>
                <a:sym typeface="Courier New"/>
              </a:rPr>
              <a:t>...</a:t>
            </a:r>
            <a:endParaRPr b="1" sz="16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800000"/>
              </a:solidFill>
              <a:highlight>
                <a:srgbClr val="FFFFFF"/>
              </a:highlight>
              <a:latin typeface="Courier New"/>
              <a:ea typeface="Courier New"/>
              <a:cs typeface="Courier New"/>
              <a:sym typeface="Courier New"/>
            </a:endParaRPr>
          </a:p>
        </p:txBody>
      </p:sp>
      <p:pic>
        <p:nvPicPr>
          <p:cNvPr id="456" name="Google Shape;456;p75"/>
          <p:cNvPicPr preferRelativeResize="0"/>
          <p:nvPr/>
        </p:nvPicPr>
        <p:blipFill>
          <a:blip r:embed="rId3">
            <a:alphaModFix/>
          </a:blip>
          <a:stretch>
            <a:fillRect/>
          </a:stretch>
        </p:blipFill>
        <p:spPr>
          <a:xfrm>
            <a:off x="6008138" y="1919763"/>
            <a:ext cx="2943225" cy="25812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6"/>
          <p:cNvSpPr txBox="1"/>
          <p:nvPr>
            <p:ph type="title"/>
          </p:nvPr>
        </p:nvSpPr>
        <p:spPr>
          <a:xfrm>
            <a:off x="311700" y="445025"/>
            <a:ext cx="883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Rendons le bouton “disabled” à la demande (binding)</a:t>
            </a:r>
            <a:endParaRPr/>
          </a:p>
        </p:txBody>
      </p:sp>
      <p:sp>
        <p:nvSpPr>
          <p:cNvPr id="462" name="Google Shape;462;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va l’afficher “disabled” et au bout de deux secondes il sera “enabled”.</a:t>
            </a:r>
            <a:endParaRPr/>
          </a:p>
          <a:p>
            <a:pPr indent="0" lvl="0" marL="0" rtl="0" algn="l">
              <a:spcBef>
                <a:spcPts val="1600"/>
              </a:spcBef>
              <a:spcAft>
                <a:spcPts val="0"/>
              </a:spcAft>
              <a:buNone/>
            </a:pPr>
            <a:r>
              <a:rPr lang="fr"/>
              <a:t>On va :</a:t>
            </a:r>
            <a:endParaRPr/>
          </a:p>
          <a:p>
            <a:pPr indent="-342900" lvl="0" marL="457200" rtl="0" algn="l">
              <a:spcBef>
                <a:spcPts val="1600"/>
              </a:spcBef>
              <a:spcAft>
                <a:spcPts val="0"/>
              </a:spcAft>
              <a:buSzPts val="1800"/>
              <a:buAutoNum type="arabicPeriod"/>
            </a:pPr>
            <a:r>
              <a:rPr lang="fr"/>
              <a:t>Créer une variable </a:t>
            </a:r>
            <a:r>
              <a:rPr b="1" lang="fr">
                <a:solidFill>
                  <a:srgbClr val="FFFFFF"/>
                </a:solidFill>
                <a:latin typeface="Courier New"/>
                <a:ea typeface="Courier New"/>
                <a:cs typeface="Courier New"/>
                <a:sym typeface="Courier New"/>
              </a:rPr>
              <a:t>ajoutActive</a:t>
            </a:r>
            <a:r>
              <a:rPr lang="fr"/>
              <a:t> qui sera false au début</a:t>
            </a:r>
            <a:endParaRPr/>
          </a:p>
          <a:p>
            <a:pPr indent="-342900" lvl="0" marL="457200" marR="0" rtl="0" algn="l">
              <a:lnSpc>
                <a:spcPct val="115000"/>
              </a:lnSpc>
              <a:spcBef>
                <a:spcPts val="0"/>
              </a:spcBef>
              <a:spcAft>
                <a:spcPts val="0"/>
              </a:spcAft>
              <a:buSzPts val="1800"/>
              <a:buAutoNum type="arabicPeriod"/>
            </a:pPr>
            <a:r>
              <a:rPr lang="fr"/>
              <a:t>On va par exemple ajouter un </a:t>
            </a:r>
            <a:r>
              <a:rPr b="1" lang="fr">
                <a:solidFill>
                  <a:srgbClr val="FFFFFF"/>
                </a:solidFill>
                <a:latin typeface="Courier New"/>
                <a:ea typeface="Courier New"/>
                <a:cs typeface="Courier New"/>
                <a:sym typeface="Courier New"/>
              </a:rPr>
              <a:t>setTimeOut</a:t>
            </a:r>
            <a:r>
              <a:rPr lang="fr"/>
              <a:t> qui va l’activer au bout de deux secondes, par exemple dans</a:t>
            </a:r>
            <a:r>
              <a:rPr b="1" lang="fr">
                <a:solidFill>
                  <a:srgbClr val="FFFFFF"/>
                </a:solidFill>
                <a:latin typeface="Courier New"/>
                <a:ea typeface="Courier New"/>
                <a:cs typeface="Courier New"/>
                <a:sym typeface="Courier New"/>
              </a:rPr>
              <a:t> ngInit(...)</a:t>
            </a:r>
            <a:endParaRPr/>
          </a:p>
          <a:p>
            <a:pPr indent="-342900" lvl="0" marL="457200" marR="0" rtl="0" algn="l">
              <a:lnSpc>
                <a:spcPct val="115000"/>
              </a:lnSpc>
              <a:spcBef>
                <a:spcPts val="0"/>
              </a:spcBef>
              <a:spcAft>
                <a:spcPts val="0"/>
              </a:spcAft>
              <a:buSzPts val="1800"/>
              <a:buAutoNum type="arabicPeriod"/>
            </a:pPr>
            <a:r>
              <a:rPr lang="fr"/>
              <a:t>On binde l’attribut HTML </a:t>
            </a:r>
            <a:r>
              <a:rPr b="1" lang="fr">
                <a:solidFill>
                  <a:srgbClr val="FFFFFF"/>
                </a:solidFill>
                <a:latin typeface="Courier New"/>
                <a:ea typeface="Courier New"/>
                <a:cs typeface="Courier New"/>
                <a:sym typeface="Courier New"/>
              </a:rPr>
              <a:t>disabled</a:t>
            </a:r>
            <a:r>
              <a:rPr lang="fr"/>
              <a:t> sur la variable </a:t>
            </a:r>
            <a:r>
              <a:rPr b="1" lang="fr">
                <a:solidFill>
                  <a:srgbClr val="FFFFFF"/>
                </a:solidFill>
                <a:latin typeface="Courier New"/>
                <a:ea typeface="Courier New"/>
                <a:cs typeface="Courier New"/>
                <a:sym typeface="Courier New"/>
              </a:rPr>
              <a:t>ajoutActive</a:t>
            </a:r>
            <a:endParaRPr b="1">
              <a:solidFill>
                <a:srgbClr val="FFFFFF"/>
              </a:solidFill>
              <a:latin typeface="Courier New"/>
              <a:ea typeface="Courier New"/>
              <a:cs typeface="Courier New"/>
              <a:sym typeface="Courier New"/>
            </a:endParaRPr>
          </a:p>
          <a:p>
            <a:pPr indent="0" lvl="0" marL="0" rtl="0" algn="l">
              <a:spcBef>
                <a:spcPts val="1600"/>
              </a:spcBef>
              <a:spcAft>
                <a:spcPts val="0"/>
              </a:spcAft>
              <a:buNone/>
            </a:pPr>
            <a:r>
              <a:rPr lang="fr"/>
              <a:t>Live coding !</a:t>
            </a:r>
            <a:endParaRPr/>
          </a:p>
          <a:p>
            <a:pPr indent="0" lvl="0" marL="0" marR="0" rtl="0" algn="l">
              <a:lnSpc>
                <a:spcPct val="115000"/>
              </a:lnSpc>
              <a:spcBef>
                <a:spcPts val="1600"/>
              </a:spcBef>
              <a:spcAft>
                <a:spcPts val="1600"/>
              </a:spcAft>
              <a:buNone/>
            </a:pPr>
            <a:r>
              <a:t/>
            </a:r>
            <a:endParaRPr b="1">
              <a:solidFill>
                <a:srgbClr val="FFFFFF"/>
              </a:solidFill>
              <a:latin typeface="Courier New"/>
              <a:ea typeface="Courier New"/>
              <a:cs typeface="Courier New"/>
              <a:sym typeface="Courier New"/>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Allez, on y va (et on teste !)</a:t>
            </a:r>
            <a:endParaRPr/>
          </a:p>
        </p:txBody>
      </p:sp>
      <p:sp>
        <p:nvSpPr>
          <p:cNvPr id="468" name="Google Shape;468;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Dans assignments.component.ts</a:t>
            </a:r>
            <a:endParaRPr/>
          </a:p>
        </p:txBody>
      </p:sp>
      <p:pic>
        <p:nvPicPr>
          <p:cNvPr id="469" name="Google Shape;469;p77"/>
          <p:cNvPicPr preferRelativeResize="0"/>
          <p:nvPr/>
        </p:nvPicPr>
        <p:blipFill>
          <a:blip r:embed="rId3">
            <a:alphaModFix/>
          </a:blip>
          <a:stretch>
            <a:fillRect/>
          </a:stretch>
        </p:blipFill>
        <p:spPr>
          <a:xfrm>
            <a:off x="1138238" y="1898500"/>
            <a:ext cx="6867525" cy="28479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8"/>
          <p:cNvSpPr txBox="1"/>
          <p:nvPr>
            <p:ph type="title"/>
          </p:nvPr>
        </p:nvSpPr>
        <p:spPr>
          <a:xfrm>
            <a:off x="311700" y="292625"/>
            <a:ext cx="8520600" cy="5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gère </a:t>
            </a:r>
            <a:r>
              <a:rPr lang="fr"/>
              <a:t>l'événement</a:t>
            </a:r>
            <a:r>
              <a:rPr lang="fr"/>
              <a:t> (submit) sur le form</a:t>
            </a:r>
            <a:endParaRPr/>
          </a:p>
        </p:txBody>
      </p:sp>
      <p:sp>
        <p:nvSpPr>
          <p:cNvPr id="475" name="Google Shape;475;p78"/>
          <p:cNvSpPr txBox="1"/>
          <p:nvPr>
            <p:ph idx="1" type="body"/>
          </p:nvPr>
        </p:nvSpPr>
        <p:spPr>
          <a:xfrm>
            <a:off x="311700" y="1016062"/>
            <a:ext cx="8520600" cy="408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fr" sz="1900">
                <a:solidFill>
                  <a:srgbClr val="800000"/>
                </a:solidFill>
                <a:highlight>
                  <a:srgbClr val="FFFFFF"/>
                </a:highlight>
                <a:latin typeface="Courier New"/>
                <a:ea typeface="Courier New"/>
                <a:cs typeface="Courier New"/>
                <a:sym typeface="Courier New"/>
              </a:rPr>
              <a:t>&lt;form</a:t>
            </a:r>
            <a:r>
              <a:rPr b="1" lang="fr" sz="1900">
                <a:solidFill>
                  <a:srgbClr val="000000"/>
                </a:solidFill>
                <a:highlight>
                  <a:srgbClr val="FFFFFF"/>
                </a:highlight>
                <a:latin typeface="Courier New"/>
                <a:ea typeface="Courier New"/>
                <a:cs typeface="Courier New"/>
                <a:sym typeface="Courier New"/>
              </a:rPr>
              <a:t> </a:t>
            </a:r>
            <a:r>
              <a:rPr b="1" lang="fr" sz="1900">
                <a:solidFill>
                  <a:srgbClr val="FF0000"/>
                </a:solidFill>
                <a:highlight>
                  <a:srgbClr val="FFFFFF"/>
                </a:highlight>
                <a:latin typeface="Courier New"/>
                <a:ea typeface="Courier New"/>
                <a:cs typeface="Courier New"/>
                <a:sym typeface="Courier New"/>
              </a:rPr>
              <a:t>ngForm</a:t>
            </a:r>
            <a:r>
              <a:rPr b="1" lang="fr" sz="1900">
                <a:solidFill>
                  <a:srgbClr val="000000"/>
                </a:solidFill>
                <a:highlight>
                  <a:srgbClr val="FFFFFF"/>
                </a:highlight>
                <a:latin typeface="Courier New"/>
                <a:ea typeface="Courier New"/>
                <a:cs typeface="Courier New"/>
                <a:sym typeface="Courier New"/>
              </a:rPr>
              <a:t> </a:t>
            </a:r>
            <a:r>
              <a:rPr b="1" lang="fr" sz="1900">
                <a:solidFill>
                  <a:srgbClr val="FF0000"/>
                </a:solidFill>
                <a:highlight>
                  <a:srgbClr val="FFFFFF"/>
                </a:highlight>
                <a:latin typeface="Courier New"/>
                <a:ea typeface="Courier New"/>
                <a:cs typeface="Courier New"/>
                <a:sym typeface="Courier New"/>
              </a:rPr>
              <a:t>(submit)</a:t>
            </a:r>
            <a:r>
              <a:rPr b="1" lang="fr" sz="1900">
                <a:solidFill>
                  <a:srgbClr val="000000"/>
                </a:solidFill>
                <a:highlight>
                  <a:srgbClr val="FFFFFF"/>
                </a:highlight>
                <a:latin typeface="Courier New"/>
                <a:ea typeface="Courier New"/>
                <a:cs typeface="Courier New"/>
                <a:sym typeface="Courier New"/>
              </a:rPr>
              <a:t>=</a:t>
            </a:r>
            <a:r>
              <a:rPr b="1" lang="fr" sz="1900">
                <a:solidFill>
                  <a:srgbClr val="A31515"/>
                </a:solidFill>
                <a:highlight>
                  <a:srgbClr val="FFFFFF"/>
                </a:highlight>
                <a:latin typeface="Courier New"/>
                <a:ea typeface="Courier New"/>
                <a:cs typeface="Courier New"/>
                <a:sym typeface="Courier New"/>
              </a:rPr>
              <a:t>"</a:t>
            </a:r>
            <a:r>
              <a:rPr b="1" lang="fr" sz="1900">
                <a:solidFill>
                  <a:srgbClr val="000000"/>
                </a:solidFill>
                <a:highlight>
                  <a:srgbClr val="FFFFFF"/>
                </a:highlight>
                <a:latin typeface="Courier New"/>
                <a:ea typeface="Courier New"/>
                <a:cs typeface="Courier New"/>
                <a:sym typeface="Courier New"/>
              </a:rPr>
              <a:t>onSubmit($event)</a:t>
            </a:r>
            <a:r>
              <a:rPr b="1" lang="fr" sz="1900">
                <a:solidFill>
                  <a:srgbClr val="A31515"/>
                </a:solidFill>
                <a:highlight>
                  <a:srgbClr val="FFFFFF"/>
                </a:highlight>
                <a:latin typeface="Courier New"/>
                <a:ea typeface="Courier New"/>
                <a:cs typeface="Courier New"/>
                <a:sym typeface="Courier New"/>
              </a:rPr>
              <a:t>"</a:t>
            </a:r>
            <a:r>
              <a:rPr b="1" lang="fr" sz="1900">
                <a:solidFill>
                  <a:srgbClr val="000000"/>
                </a:solidFill>
                <a:highlight>
                  <a:srgbClr val="FFFFFF"/>
                </a:highlight>
                <a:latin typeface="Courier New"/>
                <a:ea typeface="Courier New"/>
                <a:cs typeface="Courier New"/>
                <a:sym typeface="Courier New"/>
              </a:rPr>
              <a:t> #</a:t>
            </a:r>
            <a:r>
              <a:rPr b="1" lang="fr" sz="1900">
                <a:solidFill>
                  <a:srgbClr val="FF0000"/>
                </a:solidFill>
                <a:highlight>
                  <a:srgbClr val="FFFFFF"/>
                </a:highlight>
                <a:latin typeface="Courier New"/>
                <a:ea typeface="Courier New"/>
                <a:cs typeface="Courier New"/>
                <a:sym typeface="Courier New"/>
              </a:rPr>
              <a:t>assignmentForm</a:t>
            </a:r>
            <a:r>
              <a:rPr b="1" lang="fr" sz="1900">
                <a:solidFill>
                  <a:srgbClr val="800000"/>
                </a:solidFill>
                <a:highlight>
                  <a:srgbClr val="FFFFFF"/>
                </a:highlight>
                <a:latin typeface="Courier New"/>
                <a:ea typeface="Courier New"/>
                <a:cs typeface="Courier New"/>
                <a:sym typeface="Courier New"/>
              </a:rPr>
              <a:t>&gt;</a:t>
            </a:r>
            <a:endParaRPr b="1" sz="1900">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sz="1700">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700">
                <a:solidFill>
                  <a:srgbClr val="800000"/>
                </a:solidFill>
                <a:highlight>
                  <a:srgbClr val="FFFFFF"/>
                </a:highlight>
                <a:latin typeface="Courier New"/>
                <a:ea typeface="Courier New"/>
                <a:cs typeface="Courier New"/>
                <a:sym typeface="Courier New"/>
              </a:rPr>
              <a:t>&lt;button</a:t>
            </a:r>
            <a:endParaRPr b="1" sz="1700">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700">
                <a:solidFill>
                  <a:srgbClr val="000000"/>
                </a:solidFill>
                <a:highlight>
                  <a:srgbClr val="FFFFFF"/>
                </a:highlight>
                <a:latin typeface="Courier New"/>
                <a:ea typeface="Courier New"/>
                <a:cs typeface="Courier New"/>
                <a:sym typeface="Courier New"/>
              </a:rPr>
              <a:t>       </a:t>
            </a:r>
            <a:r>
              <a:rPr b="1" lang="fr" sz="1700">
                <a:solidFill>
                  <a:srgbClr val="FF0000"/>
                </a:solidFill>
                <a:highlight>
                  <a:srgbClr val="FFFFFF"/>
                </a:highlight>
                <a:latin typeface="Courier New"/>
                <a:ea typeface="Courier New"/>
                <a:cs typeface="Courier New"/>
                <a:sym typeface="Courier New"/>
              </a:rPr>
              <a:t>mat-stroked-button</a:t>
            </a:r>
            <a:endParaRPr b="1" sz="1700">
              <a:solidFill>
                <a:srgbClr val="FF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700">
                <a:solidFill>
                  <a:srgbClr val="000000"/>
                </a:solidFill>
                <a:highlight>
                  <a:srgbClr val="FFFFFF"/>
                </a:highlight>
                <a:latin typeface="Courier New"/>
                <a:ea typeface="Courier New"/>
                <a:cs typeface="Courier New"/>
                <a:sym typeface="Courier New"/>
              </a:rPr>
              <a:t>       </a:t>
            </a:r>
            <a:r>
              <a:rPr b="1" lang="fr" sz="1700">
                <a:solidFill>
                  <a:srgbClr val="FF0000"/>
                </a:solidFill>
                <a:highlight>
                  <a:srgbClr val="FFFFFF"/>
                </a:highlight>
                <a:latin typeface="Courier New"/>
                <a:ea typeface="Courier New"/>
                <a:cs typeface="Courier New"/>
                <a:sym typeface="Courier New"/>
              </a:rPr>
              <a:t>color</a:t>
            </a:r>
            <a:r>
              <a:rPr b="1" lang="fr" sz="1700">
                <a:solidFill>
                  <a:srgbClr val="000000"/>
                </a:solidFill>
                <a:highlight>
                  <a:srgbClr val="FFFFFF"/>
                </a:highlight>
                <a:latin typeface="Courier New"/>
                <a:ea typeface="Courier New"/>
                <a:cs typeface="Courier New"/>
                <a:sym typeface="Courier New"/>
              </a:rPr>
              <a:t>=</a:t>
            </a:r>
            <a:r>
              <a:rPr b="1" lang="fr" sz="1700">
                <a:solidFill>
                  <a:srgbClr val="0000FF"/>
                </a:solidFill>
                <a:highlight>
                  <a:srgbClr val="FFFFFF"/>
                </a:highlight>
                <a:latin typeface="Courier New"/>
                <a:ea typeface="Courier New"/>
                <a:cs typeface="Courier New"/>
                <a:sym typeface="Courier New"/>
              </a:rPr>
              <a:t>"primary"</a:t>
            </a:r>
            <a:endParaRPr b="1" sz="1700">
              <a:solidFill>
                <a:srgbClr val="0000FF"/>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700">
                <a:solidFill>
                  <a:srgbClr val="000000"/>
                </a:solidFill>
                <a:highlight>
                  <a:srgbClr val="FFFFFF"/>
                </a:highlight>
                <a:latin typeface="Courier New"/>
                <a:ea typeface="Courier New"/>
                <a:cs typeface="Courier New"/>
                <a:sym typeface="Courier New"/>
              </a:rPr>
              <a:t>       </a:t>
            </a:r>
            <a:r>
              <a:rPr b="1" lang="fr" sz="1700">
                <a:solidFill>
                  <a:srgbClr val="FF0000"/>
                </a:solidFill>
                <a:highlight>
                  <a:srgbClr val="FFFFFF"/>
                </a:highlight>
                <a:latin typeface="Courier New"/>
                <a:ea typeface="Courier New"/>
                <a:cs typeface="Courier New"/>
                <a:sym typeface="Courier New"/>
              </a:rPr>
              <a:t>[disabled]</a:t>
            </a:r>
            <a:r>
              <a:rPr b="1" lang="fr" sz="1700">
                <a:solidFill>
                  <a:srgbClr val="000000"/>
                </a:solidFill>
                <a:highlight>
                  <a:srgbClr val="FFFFFF"/>
                </a:highlight>
                <a:latin typeface="Courier New"/>
                <a:ea typeface="Courier New"/>
                <a:cs typeface="Courier New"/>
                <a:sym typeface="Courier New"/>
              </a:rPr>
              <a:t>=</a:t>
            </a:r>
            <a:r>
              <a:rPr b="1" lang="fr" sz="1700">
                <a:solidFill>
                  <a:srgbClr val="0000FF"/>
                </a:solidFill>
                <a:highlight>
                  <a:srgbClr val="FFFFFF"/>
                </a:highlight>
                <a:latin typeface="Courier New"/>
                <a:ea typeface="Courier New"/>
                <a:cs typeface="Courier New"/>
                <a:sym typeface="Courier New"/>
              </a:rPr>
              <a:t>"!ajoutActive"</a:t>
            </a:r>
            <a:endParaRPr b="1" sz="1700">
              <a:solidFill>
                <a:srgbClr val="0000FF"/>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700">
                <a:solidFill>
                  <a:srgbClr val="800000"/>
                </a:solidFill>
                <a:highlight>
                  <a:srgbClr val="FFFFFF"/>
                </a:highlight>
                <a:latin typeface="Courier New"/>
                <a:ea typeface="Courier New"/>
                <a:cs typeface="Courier New"/>
                <a:sym typeface="Courier New"/>
              </a:rPr>
              <a:t>&gt;</a:t>
            </a:r>
            <a:br>
              <a:rPr b="1" lang="fr" sz="1700">
                <a:solidFill>
                  <a:srgbClr val="800000"/>
                </a:solidFill>
                <a:highlight>
                  <a:srgbClr val="FFFFFF"/>
                </a:highlight>
                <a:latin typeface="Courier New"/>
                <a:ea typeface="Courier New"/>
                <a:cs typeface="Courier New"/>
                <a:sym typeface="Courier New"/>
              </a:rPr>
            </a:br>
            <a:endParaRPr b="1" sz="2100"/>
          </a:p>
          <a:p>
            <a:pPr indent="0" lvl="0" marL="0" rtl="0" algn="l">
              <a:spcBef>
                <a:spcPts val="0"/>
              </a:spcBef>
              <a:spcAft>
                <a:spcPts val="0"/>
              </a:spcAft>
              <a:buNone/>
            </a:pPr>
            <a:r>
              <a:rPr lang="fr"/>
              <a:t>Et dans assignments.component.ts :</a:t>
            </a:r>
            <a:endParaRPr/>
          </a:p>
          <a:p>
            <a:pPr indent="0" lvl="0" marL="0" rtl="0" algn="l">
              <a:lnSpc>
                <a:spcPct val="100000"/>
              </a:lnSpc>
              <a:spcBef>
                <a:spcPts val="1600"/>
              </a:spcBef>
              <a:spcAft>
                <a:spcPts val="0"/>
              </a:spcAft>
              <a:buNone/>
            </a:pPr>
            <a:r>
              <a:rPr lang="fr" sz="1500">
                <a:solidFill>
                  <a:srgbClr val="000000"/>
                </a:solidFill>
                <a:highlight>
                  <a:srgbClr val="FFFFFF"/>
                </a:highlight>
                <a:latin typeface="Courier New"/>
                <a:ea typeface="Courier New"/>
                <a:cs typeface="Courier New"/>
                <a:sym typeface="Courier New"/>
              </a:rPr>
              <a:t> </a:t>
            </a:r>
            <a:r>
              <a:rPr b="1" lang="fr" sz="1900">
                <a:solidFill>
                  <a:srgbClr val="000000"/>
                </a:solidFill>
                <a:highlight>
                  <a:srgbClr val="FFFFFF"/>
                </a:highlight>
                <a:latin typeface="Courier New"/>
                <a:ea typeface="Courier New"/>
                <a:cs typeface="Courier New"/>
                <a:sym typeface="Courier New"/>
              </a:rPr>
              <a:t>onSubmit(event:any) {</a:t>
            </a:r>
            <a:endParaRPr b="1" sz="1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900">
                <a:solidFill>
                  <a:srgbClr val="000000"/>
                </a:solidFill>
                <a:highlight>
                  <a:srgbClr val="FFFFFF"/>
                </a:highlight>
                <a:latin typeface="Courier New"/>
                <a:ea typeface="Courier New"/>
                <a:cs typeface="Courier New"/>
                <a:sym typeface="Courier New"/>
              </a:rPr>
              <a:t>   console.log(</a:t>
            </a:r>
            <a:r>
              <a:rPr b="1" lang="fr" sz="1900">
                <a:solidFill>
                  <a:srgbClr val="A31515"/>
                </a:solidFill>
                <a:highlight>
                  <a:srgbClr val="FFFFFF"/>
                </a:highlight>
                <a:latin typeface="Courier New"/>
                <a:ea typeface="Courier New"/>
                <a:cs typeface="Courier New"/>
                <a:sym typeface="Courier New"/>
              </a:rPr>
              <a:t>event</a:t>
            </a:r>
            <a:r>
              <a:rPr b="1" lang="fr" sz="1900">
                <a:solidFill>
                  <a:srgbClr val="000000"/>
                </a:solidFill>
                <a:highlight>
                  <a:srgbClr val="FFFFFF"/>
                </a:highlight>
                <a:latin typeface="Courier New"/>
                <a:ea typeface="Courier New"/>
                <a:cs typeface="Courier New"/>
                <a:sym typeface="Courier New"/>
              </a:rPr>
              <a:t>);</a:t>
            </a:r>
            <a:endParaRPr b="1" sz="1900">
              <a:solidFill>
                <a:srgbClr val="000000"/>
              </a:solidFill>
              <a:highlight>
                <a:srgbClr val="FFFFFF"/>
              </a:highlight>
              <a:latin typeface="Courier New"/>
              <a:ea typeface="Courier New"/>
              <a:cs typeface="Courier New"/>
              <a:sym typeface="Courier New"/>
            </a:endParaRPr>
          </a:p>
          <a:p>
            <a:pPr indent="457200" lvl="0" marL="0" rtl="0" algn="l">
              <a:lnSpc>
                <a:spcPct val="100000"/>
              </a:lnSpc>
              <a:spcBef>
                <a:spcPts val="0"/>
              </a:spcBef>
              <a:spcAft>
                <a:spcPts val="0"/>
              </a:spcAft>
              <a:buNone/>
            </a:pPr>
            <a:r>
              <a:rPr b="1" lang="fr" sz="1900">
                <a:solidFill>
                  <a:srgbClr val="000000"/>
                </a:solidFill>
                <a:highlight>
                  <a:srgbClr val="FFFFFF"/>
                </a:highlight>
                <a:latin typeface="Courier New"/>
                <a:ea typeface="Courier New"/>
                <a:cs typeface="Courier New"/>
                <a:sym typeface="Courier New"/>
              </a:rPr>
              <a:t>event.preventDefault();</a:t>
            </a:r>
            <a:endParaRPr b="1" sz="19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1900">
                <a:solidFill>
                  <a:srgbClr val="000000"/>
                </a:solidFill>
                <a:highlight>
                  <a:srgbClr val="FFFFFF"/>
                </a:highlight>
                <a:latin typeface="Courier New"/>
                <a:ea typeface="Courier New"/>
                <a:cs typeface="Courier New"/>
                <a:sym typeface="Courier New"/>
              </a:rPr>
              <a:t> }</a:t>
            </a:r>
            <a:endParaRPr b="1" sz="19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 d’un input field pour le nom du devoir à ajouter</a:t>
            </a:r>
            <a:endParaRPr/>
          </a:p>
        </p:txBody>
      </p:sp>
      <p:sp>
        <p:nvSpPr>
          <p:cNvPr id="481" name="Google Shape;481;p79"/>
          <p:cNvSpPr txBox="1"/>
          <p:nvPr>
            <p:ph idx="1" type="body"/>
          </p:nvPr>
        </p:nvSpPr>
        <p:spPr>
          <a:xfrm>
            <a:off x="311700" y="923875"/>
            <a:ext cx="8520600" cy="4010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fr" sz="2000">
                <a:solidFill>
                  <a:srgbClr val="800000"/>
                </a:solidFill>
                <a:highlight>
                  <a:srgbClr val="FFFFFF"/>
                </a:highlight>
                <a:latin typeface="Courier New"/>
                <a:ea typeface="Courier New"/>
                <a:cs typeface="Courier New"/>
                <a:sym typeface="Courier New"/>
              </a:rPr>
              <a:t>&lt;form</a:t>
            </a:r>
            <a:r>
              <a:rPr lang="fr" sz="2000">
                <a:solidFill>
                  <a:srgbClr val="000000"/>
                </a:solidFill>
                <a:highlight>
                  <a:srgbClr val="FFFFFF"/>
                </a:highlight>
                <a:latin typeface="Courier New"/>
                <a:ea typeface="Courier New"/>
                <a:cs typeface="Courier New"/>
                <a:sym typeface="Courier New"/>
              </a:rPr>
              <a:t> </a:t>
            </a:r>
            <a:r>
              <a:rPr lang="fr" sz="2000">
                <a:solidFill>
                  <a:srgbClr val="FF0000"/>
                </a:solidFill>
                <a:highlight>
                  <a:srgbClr val="FFFFFF"/>
                </a:highlight>
                <a:latin typeface="Courier New"/>
                <a:ea typeface="Courier New"/>
                <a:cs typeface="Courier New"/>
                <a:sym typeface="Courier New"/>
              </a:rPr>
              <a:t>ngForm</a:t>
            </a:r>
            <a:r>
              <a:rPr lang="fr" sz="2000">
                <a:solidFill>
                  <a:srgbClr val="000000"/>
                </a:solidFill>
                <a:highlight>
                  <a:srgbClr val="FFFFFF"/>
                </a:highlight>
                <a:latin typeface="Courier New"/>
                <a:ea typeface="Courier New"/>
                <a:cs typeface="Courier New"/>
                <a:sym typeface="Courier New"/>
              </a:rPr>
              <a:t> </a:t>
            </a:r>
            <a:r>
              <a:rPr lang="fr" sz="2000">
                <a:solidFill>
                  <a:srgbClr val="FF0000"/>
                </a:solidFill>
                <a:highlight>
                  <a:srgbClr val="FFFFFF"/>
                </a:highlight>
                <a:latin typeface="Courier New"/>
                <a:ea typeface="Courier New"/>
                <a:cs typeface="Courier New"/>
                <a:sym typeface="Courier New"/>
              </a:rPr>
              <a:t>#assignmentForm class=”form”</a:t>
            </a:r>
            <a:r>
              <a:rPr lang="fr" sz="2000">
                <a:solidFill>
                  <a:srgbClr val="800000"/>
                </a:solidFill>
                <a:highlight>
                  <a:srgbClr val="FFFFFF"/>
                </a:highlight>
                <a:latin typeface="Courier New"/>
                <a:ea typeface="Courier New"/>
                <a:cs typeface="Courier New"/>
                <a:sym typeface="Courier New"/>
              </a:rPr>
              <a:t>&gt;</a:t>
            </a:r>
            <a:endParaRPr sz="2000">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sz="2000">
                <a:solidFill>
                  <a:srgbClr val="000000"/>
                </a:solidFill>
                <a:highlight>
                  <a:srgbClr val="FFFFFF"/>
                </a:highlight>
                <a:latin typeface="Courier New"/>
                <a:ea typeface="Courier New"/>
                <a:cs typeface="Courier New"/>
                <a:sym typeface="Courier New"/>
              </a:rPr>
              <a:t>   </a:t>
            </a:r>
            <a:r>
              <a:rPr b="1" lang="fr" sz="2000">
                <a:solidFill>
                  <a:srgbClr val="800000"/>
                </a:solidFill>
                <a:highlight>
                  <a:srgbClr val="FFFFFF"/>
                </a:highlight>
                <a:latin typeface="Courier New"/>
                <a:ea typeface="Courier New"/>
                <a:cs typeface="Courier New"/>
                <a:sym typeface="Courier New"/>
              </a:rPr>
              <a:t>&lt;mat-form-field&gt;</a:t>
            </a:r>
            <a:endParaRPr b="1" sz="2000">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2000">
                <a:solidFill>
                  <a:srgbClr val="000000"/>
                </a:solidFill>
                <a:highlight>
                  <a:srgbClr val="FFFFFF"/>
                </a:highlight>
                <a:latin typeface="Courier New"/>
                <a:ea typeface="Courier New"/>
                <a:cs typeface="Courier New"/>
                <a:sym typeface="Courier New"/>
              </a:rPr>
              <a:t>       </a:t>
            </a:r>
            <a:r>
              <a:rPr b="1" lang="fr" sz="2000">
                <a:solidFill>
                  <a:srgbClr val="800000"/>
                </a:solidFill>
                <a:highlight>
                  <a:srgbClr val="FFFFFF"/>
                </a:highlight>
                <a:latin typeface="Courier New"/>
                <a:ea typeface="Courier New"/>
                <a:cs typeface="Courier New"/>
                <a:sym typeface="Courier New"/>
              </a:rPr>
              <a:t>&lt;input</a:t>
            </a:r>
            <a:r>
              <a:rPr b="1" lang="fr" sz="2000">
                <a:solidFill>
                  <a:srgbClr val="000000"/>
                </a:solidFill>
                <a:highlight>
                  <a:srgbClr val="FFFFFF"/>
                </a:highlight>
                <a:latin typeface="Courier New"/>
                <a:ea typeface="Courier New"/>
                <a:cs typeface="Courier New"/>
                <a:sym typeface="Courier New"/>
              </a:rPr>
              <a:t> </a:t>
            </a:r>
            <a:r>
              <a:rPr b="1" lang="fr" sz="2000">
                <a:solidFill>
                  <a:srgbClr val="FF0000"/>
                </a:solidFill>
                <a:highlight>
                  <a:srgbClr val="FFFFFF"/>
                </a:highlight>
                <a:latin typeface="Courier New"/>
                <a:ea typeface="Courier New"/>
                <a:cs typeface="Courier New"/>
                <a:sym typeface="Courier New"/>
              </a:rPr>
              <a:t>matInput</a:t>
            </a:r>
            <a:r>
              <a:rPr b="1" lang="fr" sz="2000">
                <a:solidFill>
                  <a:srgbClr val="800000"/>
                </a:solidFill>
                <a:highlight>
                  <a:srgbClr val="FFFFFF"/>
                </a:highlight>
                <a:latin typeface="Courier New"/>
                <a:ea typeface="Courier New"/>
                <a:cs typeface="Courier New"/>
                <a:sym typeface="Courier New"/>
              </a:rPr>
              <a:t>&gt;</a:t>
            </a:r>
            <a:endParaRPr b="1" sz="2000">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fr" sz="2000">
                <a:solidFill>
                  <a:srgbClr val="000000"/>
                </a:solidFill>
                <a:highlight>
                  <a:srgbClr val="FFFFFF"/>
                </a:highlight>
                <a:latin typeface="Courier New"/>
                <a:ea typeface="Courier New"/>
                <a:cs typeface="Courier New"/>
                <a:sym typeface="Courier New"/>
              </a:rPr>
              <a:t>   </a:t>
            </a:r>
            <a:r>
              <a:rPr b="1" lang="fr" sz="2000">
                <a:solidFill>
                  <a:srgbClr val="800000"/>
                </a:solidFill>
                <a:highlight>
                  <a:srgbClr val="FFFFFF"/>
                </a:highlight>
                <a:latin typeface="Courier New"/>
                <a:ea typeface="Courier New"/>
                <a:cs typeface="Courier New"/>
                <a:sym typeface="Courier New"/>
              </a:rPr>
              <a:t>&lt;/mat-form-field&gt;</a:t>
            </a:r>
            <a:br>
              <a:rPr b="1" lang="fr" sz="2000">
                <a:solidFill>
                  <a:srgbClr val="800000"/>
                </a:solidFill>
                <a:highlight>
                  <a:srgbClr val="FFFFFF"/>
                </a:highlight>
                <a:latin typeface="Courier New"/>
                <a:ea typeface="Courier New"/>
                <a:cs typeface="Courier New"/>
                <a:sym typeface="Courier New"/>
              </a:rPr>
            </a:br>
            <a:endParaRPr b="1" sz="2000">
              <a:solidFill>
                <a:srgbClr val="8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fr"/>
              <a:t>Mais comme ce n’est pas super beau (testez !) </a:t>
            </a:r>
            <a:br>
              <a:rPr lang="fr"/>
            </a:br>
            <a:r>
              <a:rPr lang="fr"/>
              <a:t>...on va rajouter une classe CSS pour le formulaire </a:t>
            </a:r>
            <a:r>
              <a:rPr b="1" lang="fr">
                <a:solidFill>
                  <a:srgbClr val="FFFFFF"/>
                </a:solidFill>
                <a:latin typeface="Courier New"/>
                <a:ea typeface="Courier New"/>
                <a:cs typeface="Courier New"/>
                <a:sym typeface="Courier New"/>
              </a:rPr>
              <a:t>&lt;form class=”form”...&gt;</a:t>
            </a:r>
            <a:endParaRPr b="1">
              <a:solidFill>
                <a:srgbClr val="FFFFFF"/>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fr" sz="2000">
                <a:solidFill>
                  <a:srgbClr val="800000"/>
                </a:solidFill>
                <a:highlight>
                  <a:srgbClr val="FFFFFF"/>
                </a:highlight>
                <a:latin typeface="Courier New"/>
                <a:ea typeface="Courier New"/>
                <a:cs typeface="Courier New"/>
                <a:sym typeface="Courier New"/>
              </a:rPr>
              <a:t>.form</a:t>
            </a:r>
            <a:r>
              <a:rPr lang="fr" sz="2000">
                <a:solidFill>
                  <a:srgbClr val="000000"/>
                </a:solidFill>
                <a:highlight>
                  <a:srgbClr val="FFFFFF"/>
                </a:highlight>
                <a:latin typeface="Courier New"/>
                <a:ea typeface="Courier New"/>
                <a:cs typeface="Courier New"/>
                <a:sym typeface="Courier New"/>
              </a:rPr>
              <a:t> {</a:t>
            </a:r>
            <a:endParaRPr sz="20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sz="2000">
                <a:solidFill>
                  <a:srgbClr val="000000"/>
                </a:solidFill>
                <a:highlight>
                  <a:srgbClr val="FFFFFF"/>
                </a:highlight>
                <a:latin typeface="Courier New"/>
                <a:ea typeface="Courier New"/>
                <a:cs typeface="Courier New"/>
                <a:sym typeface="Courier New"/>
              </a:rPr>
              <a:t>   </a:t>
            </a:r>
            <a:r>
              <a:rPr lang="fr" sz="2000">
                <a:solidFill>
                  <a:srgbClr val="FF0000"/>
                </a:solidFill>
                <a:highlight>
                  <a:srgbClr val="FFFFFF"/>
                </a:highlight>
                <a:latin typeface="Courier New"/>
                <a:ea typeface="Courier New"/>
                <a:cs typeface="Courier New"/>
                <a:sym typeface="Courier New"/>
              </a:rPr>
              <a:t>display</a:t>
            </a:r>
            <a:r>
              <a:rPr lang="fr" sz="2000">
                <a:solidFill>
                  <a:srgbClr val="000000"/>
                </a:solidFill>
                <a:highlight>
                  <a:srgbClr val="FFFFFF"/>
                </a:highlight>
                <a:latin typeface="Courier New"/>
                <a:ea typeface="Courier New"/>
                <a:cs typeface="Courier New"/>
                <a:sym typeface="Courier New"/>
              </a:rPr>
              <a:t>:</a:t>
            </a:r>
            <a:r>
              <a:rPr lang="fr" sz="2000">
                <a:solidFill>
                  <a:srgbClr val="0451A5"/>
                </a:solidFill>
                <a:highlight>
                  <a:srgbClr val="FFFFFF"/>
                </a:highlight>
                <a:latin typeface="Courier New"/>
                <a:ea typeface="Courier New"/>
                <a:cs typeface="Courier New"/>
                <a:sym typeface="Courier New"/>
              </a:rPr>
              <a:t>flex</a:t>
            </a:r>
            <a:r>
              <a:rPr lang="fr" sz="2000">
                <a:solidFill>
                  <a:srgbClr val="000000"/>
                </a:solidFill>
                <a:highlight>
                  <a:srgbClr val="FFFFFF"/>
                </a:highlight>
                <a:latin typeface="Courier New"/>
                <a:ea typeface="Courier New"/>
                <a:cs typeface="Courier New"/>
                <a:sym typeface="Courier New"/>
              </a:rPr>
              <a:t>;</a:t>
            </a:r>
            <a:endParaRPr sz="20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sz="2000">
                <a:solidFill>
                  <a:srgbClr val="000000"/>
                </a:solidFill>
                <a:highlight>
                  <a:srgbClr val="FFFFFF"/>
                </a:highlight>
                <a:latin typeface="Courier New"/>
                <a:ea typeface="Courier New"/>
                <a:cs typeface="Courier New"/>
                <a:sym typeface="Courier New"/>
              </a:rPr>
              <a:t>   </a:t>
            </a:r>
            <a:r>
              <a:rPr lang="fr" sz="2000">
                <a:solidFill>
                  <a:srgbClr val="FF0000"/>
                </a:solidFill>
                <a:highlight>
                  <a:srgbClr val="FFFFFF"/>
                </a:highlight>
                <a:latin typeface="Courier New"/>
                <a:ea typeface="Courier New"/>
                <a:cs typeface="Courier New"/>
                <a:sym typeface="Courier New"/>
              </a:rPr>
              <a:t>flex-direction</a:t>
            </a:r>
            <a:r>
              <a:rPr lang="fr" sz="2000">
                <a:solidFill>
                  <a:srgbClr val="000000"/>
                </a:solidFill>
                <a:highlight>
                  <a:srgbClr val="FFFFFF"/>
                </a:highlight>
                <a:latin typeface="Courier New"/>
                <a:ea typeface="Courier New"/>
                <a:cs typeface="Courier New"/>
                <a:sym typeface="Courier New"/>
              </a:rPr>
              <a:t>: </a:t>
            </a:r>
            <a:r>
              <a:rPr lang="fr" sz="2000">
                <a:solidFill>
                  <a:srgbClr val="0451A5"/>
                </a:solidFill>
                <a:highlight>
                  <a:srgbClr val="FFFFFF"/>
                </a:highlight>
                <a:latin typeface="Courier New"/>
                <a:ea typeface="Courier New"/>
                <a:cs typeface="Courier New"/>
                <a:sym typeface="Courier New"/>
              </a:rPr>
              <a:t>column</a:t>
            </a:r>
            <a:r>
              <a:rPr lang="fr" sz="2000">
                <a:solidFill>
                  <a:srgbClr val="000000"/>
                </a:solidFill>
                <a:highlight>
                  <a:srgbClr val="FFFFFF"/>
                </a:highlight>
                <a:latin typeface="Courier New"/>
                <a:ea typeface="Courier New"/>
                <a:cs typeface="Courier New"/>
                <a:sym typeface="Courier New"/>
              </a:rPr>
              <a:t>;</a:t>
            </a:r>
            <a:endParaRPr sz="20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sz="2000">
                <a:solidFill>
                  <a:srgbClr val="000000"/>
                </a:solidFill>
                <a:highlight>
                  <a:srgbClr val="FFFFFF"/>
                </a:highlight>
                <a:latin typeface="Courier New"/>
                <a:ea typeface="Courier New"/>
                <a:cs typeface="Courier New"/>
                <a:sym typeface="Courier New"/>
              </a:rPr>
              <a:t>   </a:t>
            </a:r>
            <a:r>
              <a:rPr lang="fr" sz="2000">
                <a:solidFill>
                  <a:srgbClr val="FF0000"/>
                </a:solidFill>
                <a:highlight>
                  <a:srgbClr val="FFFFFF"/>
                </a:highlight>
                <a:latin typeface="Courier New"/>
                <a:ea typeface="Courier New"/>
                <a:cs typeface="Courier New"/>
                <a:sym typeface="Courier New"/>
              </a:rPr>
              <a:t>margin</a:t>
            </a:r>
            <a:r>
              <a:rPr lang="fr" sz="2000">
                <a:solidFill>
                  <a:srgbClr val="000000"/>
                </a:solidFill>
                <a:highlight>
                  <a:srgbClr val="FFFFFF"/>
                </a:highlight>
                <a:latin typeface="Courier New"/>
                <a:ea typeface="Courier New"/>
                <a:cs typeface="Courier New"/>
                <a:sym typeface="Courier New"/>
              </a:rPr>
              <a:t>:</a:t>
            </a:r>
            <a:r>
              <a:rPr lang="fr" sz="2000">
                <a:solidFill>
                  <a:srgbClr val="098658"/>
                </a:solidFill>
                <a:highlight>
                  <a:srgbClr val="FFFFFF"/>
                </a:highlight>
                <a:latin typeface="Courier New"/>
                <a:ea typeface="Courier New"/>
                <a:cs typeface="Courier New"/>
                <a:sym typeface="Courier New"/>
              </a:rPr>
              <a:t>5px</a:t>
            </a:r>
            <a:r>
              <a:rPr lang="fr" sz="2000">
                <a:solidFill>
                  <a:srgbClr val="000000"/>
                </a:solidFill>
                <a:highlight>
                  <a:srgbClr val="FFFFFF"/>
                </a:highlight>
                <a:latin typeface="Courier New"/>
                <a:ea typeface="Courier New"/>
                <a:cs typeface="Courier New"/>
                <a:sym typeface="Courier New"/>
              </a:rPr>
              <a:t>;</a:t>
            </a:r>
            <a:endParaRPr sz="20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sz="2000">
                <a:solidFill>
                  <a:srgbClr val="000000"/>
                </a:solidFill>
                <a:highlight>
                  <a:srgbClr val="FFFFFF"/>
                </a:highlight>
                <a:latin typeface="Courier New"/>
                <a:ea typeface="Courier New"/>
                <a:cs typeface="Courier New"/>
                <a:sym typeface="Courier New"/>
              </a:rPr>
              <a:t>}</a:t>
            </a:r>
            <a:endParaRPr sz="20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0"/>
          <p:cNvSpPr txBox="1"/>
          <p:nvPr>
            <p:ph type="title"/>
          </p:nvPr>
        </p:nvSpPr>
        <p:spPr>
          <a:xfrm>
            <a:off x="311700" y="445025"/>
            <a:ext cx="8520600" cy="9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FF0000"/>
                </a:solidFill>
              </a:rPr>
              <a:t>PAS BON !</a:t>
            </a:r>
            <a:r>
              <a:rPr lang="fr"/>
              <a:t> On pourrait passer le nom lors de la soumission (template / logique)</a:t>
            </a:r>
            <a:endParaRPr/>
          </a:p>
        </p:txBody>
      </p:sp>
      <p:sp>
        <p:nvSpPr>
          <p:cNvPr id="487" name="Google Shape;487;p80"/>
          <p:cNvSpPr txBox="1"/>
          <p:nvPr>
            <p:ph idx="1" type="body"/>
          </p:nvPr>
        </p:nvSpPr>
        <p:spPr>
          <a:xfrm>
            <a:off x="311700" y="1553275"/>
            <a:ext cx="5131500" cy="359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fr" sz="1400">
                <a:solidFill>
                  <a:srgbClr val="800000"/>
                </a:solidFill>
                <a:highlight>
                  <a:srgbClr val="FFFFFF"/>
                </a:highlight>
                <a:latin typeface="Courier New"/>
                <a:ea typeface="Courier New"/>
                <a:cs typeface="Courier New"/>
                <a:sym typeface="Courier New"/>
              </a:rPr>
              <a:t>&lt;form</a:t>
            </a:r>
            <a:r>
              <a:rPr lang="fr" sz="1400">
                <a:solidFill>
                  <a:srgbClr val="000000"/>
                </a:solidFill>
                <a:highlight>
                  <a:srgbClr val="FFFFFF"/>
                </a:highlight>
                <a:latin typeface="Courier New"/>
                <a:ea typeface="Courier New"/>
                <a:cs typeface="Courier New"/>
                <a:sym typeface="Courier New"/>
              </a:rPr>
              <a:t> </a:t>
            </a:r>
            <a:r>
              <a:rPr lang="fr" sz="1400">
                <a:solidFill>
                  <a:srgbClr val="FF0000"/>
                </a:solidFill>
                <a:highlight>
                  <a:srgbClr val="FFFFFF"/>
                </a:highlight>
                <a:latin typeface="Courier New"/>
                <a:ea typeface="Courier New"/>
                <a:cs typeface="Courier New"/>
                <a:sym typeface="Courier New"/>
              </a:rPr>
              <a:t>ngForm</a:t>
            </a:r>
            <a:r>
              <a:rPr lang="fr" sz="1400">
                <a:solidFill>
                  <a:srgbClr val="000000"/>
                </a:solidFill>
                <a:highlight>
                  <a:srgbClr val="FFFFFF"/>
                </a:highlight>
                <a:latin typeface="Courier New"/>
                <a:ea typeface="Courier New"/>
                <a:cs typeface="Courier New"/>
                <a:sym typeface="Courier New"/>
              </a:rPr>
              <a:t> </a:t>
            </a:r>
            <a:r>
              <a:rPr lang="fr" sz="1400">
                <a:solidFill>
                  <a:srgbClr val="FF0000"/>
                </a:solidFill>
                <a:highlight>
                  <a:srgbClr val="FFFFFF"/>
                </a:highlight>
                <a:latin typeface="Courier New"/>
                <a:ea typeface="Courier New"/>
                <a:cs typeface="Courier New"/>
                <a:sym typeface="Courier New"/>
              </a:rPr>
              <a:t>#assignmentForm</a:t>
            </a:r>
            <a:r>
              <a:rPr lang="fr" sz="1400">
                <a:solidFill>
                  <a:srgbClr val="000000"/>
                </a:solidFill>
                <a:highlight>
                  <a:srgbClr val="FFFFFF"/>
                </a:highlight>
                <a:latin typeface="Courier New"/>
                <a:ea typeface="Courier New"/>
                <a:cs typeface="Courier New"/>
                <a:sym typeface="Courier New"/>
              </a:rPr>
              <a:t> </a:t>
            </a:r>
            <a:r>
              <a:rPr lang="fr" sz="1400">
                <a:solidFill>
                  <a:srgbClr val="FF0000"/>
                </a:solidFill>
                <a:highlight>
                  <a:srgbClr val="FFFFFF"/>
                </a:highlight>
                <a:latin typeface="Courier New"/>
                <a:ea typeface="Courier New"/>
                <a:cs typeface="Courier New"/>
                <a:sym typeface="Courier New"/>
              </a:rPr>
              <a:t>class</a:t>
            </a:r>
            <a:r>
              <a:rPr lang="fr" sz="1400">
                <a:solidFill>
                  <a:srgbClr val="000000"/>
                </a:solidFill>
                <a:highlight>
                  <a:srgbClr val="FFFFFF"/>
                </a:highlight>
                <a:latin typeface="Courier New"/>
                <a:ea typeface="Courier New"/>
                <a:cs typeface="Courier New"/>
                <a:sym typeface="Courier New"/>
              </a:rPr>
              <a:t>=</a:t>
            </a:r>
            <a:r>
              <a:rPr lang="fr" sz="1400">
                <a:solidFill>
                  <a:srgbClr val="0000FF"/>
                </a:solidFill>
                <a:highlight>
                  <a:srgbClr val="FFFFFF"/>
                </a:highlight>
                <a:latin typeface="Courier New"/>
                <a:ea typeface="Courier New"/>
                <a:cs typeface="Courier New"/>
                <a:sym typeface="Courier New"/>
              </a:rPr>
              <a:t>"form"</a:t>
            </a:r>
            <a:endParaRPr sz="1400">
              <a:solidFill>
                <a:srgbClr val="0000FF"/>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sz="1400">
                <a:solidFill>
                  <a:srgbClr val="800000"/>
                </a:solidFill>
                <a:highlight>
                  <a:srgbClr val="FFFFFF"/>
                </a:highlight>
                <a:latin typeface="Courier New"/>
                <a:ea typeface="Courier New"/>
                <a:cs typeface="Courier New"/>
                <a:sym typeface="Courier New"/>
              </a:rPr>
              <a:t>      </a:t>
            </a:r>
            <a:r>
              <a:rPr lang="fr" sz="1400">
                <a:solidFill>
                  <a:srgbClr val="FF0000"/>
                </a:solidFill>
                <a:highlight>
                  <a:schemeClr val="dk1"/>
                </a:highlight>
                <a:latin typeface="Courier New"/>
                <a:ea typeface="Courier New"/>
                <a:cs typeface="Courier New"/>
                <a:sym typeface="Courier New"/>
              </a:rPr>
              <a:t>(submit)</a:t>
            </a:r>
            <a:r>
              <a:rPr lang="fr" sz="1400">
                <a:solidFill>
                  <a:srgbClr val="000000"/>
                </a:solidFill>
                <a:highlight>
                  <a:schemeClr val="dk1"/>
                </a:highlight>
                <a:latin typeface="Courier New"/>
                <a:ea typeface="Courier New"/>
                <a:cs typeface="Courier New"/>
                <a:sym typeface="Courier New"/>
              </a:rPr>
              <a:t>=</a:t>
            </a:r>
            <a:r>
              <a:rPr lang="fr" sz="1400">
                <a:solidFill>
                  <a:srgbClr val="0000FF"/>
                </a:solidFill>
                <a:highlight>
                  <a:schemeClr val="dk1"/>
                </a:highlight>
                <a:latin typeface="Courier New"/>
                <a:ea typeface="Courier New"/>
                <a:cs typeface="Courier New"/>
                <a:sym typeface="Courier New"/>
              </a:rPr>
              <a:t>"onSubmit(</a:t>
            </a:r>
            <a:r>
              <a:rPr b="1" lang="fr" sz="1400">
                <a:solidFill>
                  <a:srgbClr val="FF0000"/>
                </a:solidFill>
                <a:highlight>
                  <a:schemeClr val="dk1"/>
                </a:highlight>
                <a:latin typeface="Courier New"/>
                <a:ea typeface="Courier New"/>
                <a:cs typeface="Courier New"/>
                <a:sym typeface="Courier New"/>
              </a:rPr>
              <a:t>nomAssignment.value</a:t>
            </a:r>
            <a:r>
              <a:rPr lang="fr" sz="1400">
                <a:solidFill>
                  <a:srgbClr val="0000FF"/>
                </a:solidFill>
                <a:highlight>
                  <a:schemeClr val="dk1"/>
                </a:highlight>
                <a:latin typeface="Courier New"/>
                <a:ea typeface="Courier New"/>
                <a:cs typeface="Courier New"/>
                <a:sym typeface="Courier New"/>
              </a:rPr>
              <a:t>)"</a:t>
            </a:r>
            <a:r>
              <a:rPr lang="fr" sz="1400">
                <a:solidFill>
                  <a:srgbClr val="800000"/>
                </a:solidFill>
                <a:highlight>
                  <a:srgbClr val="FFFFFF"/>
                </a:highlight>
                <a:latin typeface="Courier New"/>
                <a:ea typeface="Courier New"/>
                <a:cs typeface="Courier New"/>
                <a:sym typeface="Courier New"/>
              </a:rPr>
              <a:t>&gt;</a:t>
            </a:r>
            <a:endParaRPr sz="1400">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sz="1400">
                <a:solidFill>
                  <a:srgbClr val="000000"/>
                </a:solidFill>
                <a:highlight>
                  <a:srgbClr val="FFFFFF"/>
                </a:highlight>
                <a:latin typeface="Courier New"/>
                <a:ea typeface="Courier New"/>
                <a:cs typeface="Courier New"/>
                <a:sym typeface="Courier New"/>
              </a:rPr>
              <a:t>   </a:t>
            </a:r>
            <a:r>
              <a:rPr lang="fr" sz="1400">
                <a:solidFill>
                  <a:srgbClr val="800000"/>
                </a:solidFill>
                <a:highlight>
                  <a:srgbClr val="FFFFFF"/>
                </a:highlight>
                <a:latin typeface="Courier New"/>
                <a:ea typeface="Courier New"/>
                <a:cs typeface="Courier New"/>
                <a:sym typeface="Courier New"/>
              </a:rPr>
              <a:t>&lt;mat-form-field&gt;</a:t>
            </a:r>
            <a:endParaRPr sz="1400">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sz="1400">
                <a:solidFill>
                  <a:srgbClr val="000000"/>
                </a:solidFill>
                <a:highlight>
                  <a:srgbClr val="FFFFFF"/>
                </a:highlight>
                <a:latin typeface="Courier New"/>
                <a:ea typeface="Courier New"/>
                <a:cs typeface="Courier New"/>
                <a:sym typeface="Courier New"/>
              </a:rPr>
              <a:t>       </a:t>
            </a:r>
            <a:r>
              <a:rPr lang="fr" sz="1400">
                <a:solidFill>
                  <a:srgbClr val="800000"/>
                </a:solidFill>
                <a:highlight>
                  <a:srgbClr val="FFFFFF"/>
                </a:highlight>
                <a:latin typeface="Courier New"/>
                <a:ea typeface="Courier New"/>
                <a:cs typeface="Courier New"/>
                <a:sym typeface="Courier New"/>
              </a:rPr>
              <a:t>&lt;input</a:t>
            </a:r>
            <a:r>
              <a:rPr lang="fr" sz="1400">
                <a:solidFill>
                  <a:srgbClr val="000000"/>
                </a:solidFill>
                <a:highlight>
                  <a:srgbClr val="FFFFFF"/>
                </a:highlight>
                <a:latin typeface="Courier New"/>
                <a:ea typeface="Courier New"/>
                <a:cs typeface="Courier New"/>
                <a:sym typeface="Courier New"/>
              </a:rPr>
              <a:t> </a:t>
            </a:r>
            <a:r>
              <a:rPr lang="fr" sz="1400">
                <a:solidFill>
                  <a:srgbClr val="FF0000"/>
                </a:solidFill>
                <a:highlight>
                  <a:srgbClr val="FFFFFF"/>
                </a:highlight>
                <a:latin typeface="Courier New"/>
                <a:ea typeface="Courier New"/>
                <a:cs typeface="Courier New"/>
                <a:sym typeface="Courier New"/>
              </a:rPr>
              <a:t>matInput</a:t>
            </a:r>
            <a:r>
              <a:rPr lang="fr" sz="1400">
                <a:solidFill>
                  <a:srgbClr val="000000"/>
                </a:solidFill>
                <a:highlight>
                  <a:srgbClr val="FFFFFF"/>
                </a:highlight>
                <a:latin typeface="Courier New"/>
                <a:ea typeface="Courier New"/>
                <a:cs typeface="Courier New"/>
                <a:sym typeface="Courier New"/>
              </a:rPr>
              <a:t> </a:t>
            </a:r>
            <a:r>
              <a:rPr b="1" lang="fr" sz="1400">
                <a:solidFill>
                  <a:srgbClr val="FF0000"/>
                </a:solidFill>
                <a:highlight>
                  <a:srgbClr val="FFFFFF"/>
                </a:highlight>
                <a:latin typeface="Courier New"/>
                <a:ea typeface="Courier New"/>
                <a:cs typeface="Courier New"/>
                <a:sym typeface="Courier New"/>
              </a:rPr>
              <a:t>#nomAssignment</a:t>
            </a:r>
            <a:r>
              <a:rPr lang="fr" sz="1400">
                <a:solidFill>
                  <a:srgbClr val="800000"/>
                </a:solidFill>
                <a:highlight>
                  <a:srgbClr val="FFFFFF"/>
                </a:highlight>
                <a:latin typeface="Courier New"/>
                <a:ea typeface="Courier New"/>
                <a:cs typeface="Courier New"/>
                <a:sym typeface="Courier New"/>
              </a:rPr>
              <a:t>&gt;</a:t>
            </a:r>
            <a:endParaRPr sz="1400">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sz="1400">
                <a:solidFill>
                  <a:srgbClr val="000000"/>
                </a:solidFill>
                <a:highlight>
                  <a:srgbClr val="FFFFFF"/>
                </a:highlight>
                <a:latin typeface="Courier New"/>
                <a:ea typeface="Courier New"/>
                <a:cs typeface="Courier New"/>
                <a:sym typeface="Courier New"/>
              </a:rPr>
              <a:t>   </a:t>
            </a:r>
            <a:r>
              <a:rPr lang="fr" sz="1400">
                <a:solidFill>
                  <a:srgbClr val="800000"/>
                </a:solidFill>
                <a:highlight>
                  <a:srgbClr val="FFFFFF"/>
                </a:highlight>
                <a:latin typeface="Courier New"/>
                <a:ea typeface="Courier New"/>
                <a:cs typeface="Courier New"/>
                <a:sym typeface="Courier New"/>
              </a:rPr>
              <a:t>&lt;/mat-form-field&gt;</a:t>
            </a:r>
            <a:endParaRPr sz="1400">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sz="1400">
                <a:solidFill>
                  <a:srgbClr val="000000"/>
                </a:solidFill>
                <a:highlight>
                  <a:srgbClr val="FFFFFF"/>
                </a:highlight>
                <a:latin typeface="Courier New"/>
                <a:ea typeface="Courier New"/>
                <a:cs typeface="Courier New"/>
                <a:sym typeface="Courier New"/>
              </a:rPr>
              <a:t> </a:t>
            </a:r>
            <a:endParaRPr sz="14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sz="1400">
                <a:solidFill>
                  <a:srgbClr val="000000"/>
                </a:solidFill>
                <a:highlight>
                  <a:srgbClr val="FFFFFF"/>
                </a:highlight>
                <a:latin typeface="Courier New"/>
                <a:ea typeface="Courier New"/>
                <a:cs typeface="Courier New"/>
                <a:sym typeface="Courier New"/>
              </a:rPr>
              <a:t>   </a:t>
            </a:r>
            <a:r>
              <a:rPr lang="fr" sz="1400">
                <a:solidFill>
                  <a:srgbClr val="800000"/>
                </a:solidFill>
                <a:highlight>
                  <a:srgbClr val="FFFFFF"/>
                </a:highlight>
                <a:latin typeface="Courier New"/>
                <a:ea typeface="Courier New"/>
                <a:cs typeface="Courier New"/>
                <a:sym typeface="Courier New"/>
              </a:rPr>
              <a:t>&lt;button</a:t>
            </a:r>
            <a:endParaRPr sz="1400">
              <a:solidFill>
                <a:srgbClr val="8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sz="1400">
                <a:solidFill>
                  <a:srgbClr val="000000"/>
                </a:solidFill>
                <a:highlight>
                  <a:srgbClr val="FFFFFF"/>
                </a:highlight>
                <a:latin typeface="Courier New"/>
                <a:ea typeface="Courier New"/>
                <a:cs typeface="Courier New"/>
                <a:sym typeface="Courier New"/>
              </a:rPr>
              <a:t>       </a:t>
            </a:r>
            <a:r>
              <a:rPr lang="fr" sz="1400">
                <a:solidFill>
                  <a:srgbClr val="FF0000"/>
                </a:solidFill>
                <a:highlight>
                  <a:srgbClr val="FFFFFF"/>
                </a:highlight>
                <a:latin typeface="Courier New"/>
                <a:ea typeface="Courier New"/>
                <a:cs typeface="Courier New"/>
                <a:sym typeface="Courier New"/>
              </a:rPr>
              <a:t>mat-stroked-button</a:t>
            </a:r>
            <a:endParaRPr sz="1400">
              <a:solidFill>
                <a:srgbClr val="FF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sz="1400">
                <a:solidFill>
                  <a:srgbClr val="000000"/>
                </a:solidFill>
                <a:highlight>
                  <a:srgbClr val="FFFFFF"/>
                </a:highlight>
                <a:latin typeface="Courier New"/>
                <a:ea typeface="Courier New"/>
                <a:cs typeface="Courier New"/>
                <a:sym typeface="Courier New"/>
              </a:rPr>
              <a:t>       </a:t>
            </a:r>
            <a:r>
              <a:rPr lang="fr" sz="1400">
                <a:solidFill>
                  <a:srgbClr val="FF0000"/>
                </a:solidFill>
                <a:highlight>
                  <a:srgbClr val="FFFFFF"/>
                </a:highlight>
                <a:latin typeface="Courier New"/>
                <a:ea typeface="Courier New"/>
                <a:cs typeface="Courier New"/>
                <a:sym typeface="Courier New"/>
              </a:rPr>
              <a:t>color</a:t>
            </a:r>
            <a:r>
              <a:rPr lang="fr" sz="1400">
                <a:solidFill>
                  <a:srgbClr val="000000"/>
                </a:solidFill>
                <a:highlight>
                  <a:srgbClr val="FFFFFF"/>
                </a:highlight>
                <a:latin typeface="Courier New"/>
                <a:ea typeface="Courier New"/>
                <a:cs typeface="Courier New"/>
                <a:sym typeface="Courier New"/>
              </a:rPr>
              <a:t>=</a:t>
            </a:r>
            <a:r>
              <a:rPr lang="fr" sz="1400">
                <a:solidFill>
                  <a:srgbClr val="0000FF"/>
                </a:solidFill>
                <a:highlight>
                  <a:srgbClr val="FFFFFF"/>
                </a:highlight>
                <a:latin typeface="Courier New"/>
                <a:ea typeface="Courier New"/>
                <a:cs typeface="Courier New"/>
                <a:sym typeface="Courier New"/>
              </a:rPr>
              <a:t>"primary"</a:t>
            </a:r>
            <a:endParaRPr sz="1400">
              <a:solidFill>
                <a:srgbClr val="0000FF"/>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fr" sz="1400">
                <a:solidFill>
                  <a:srgbClr val="000000"/>
                </a:solidFill>
                <a:highlight>
                  <a:srgbClr val="FFFFFF"/>
                </a:highlight>
                <a:latin typeface="Courier New"/>
                <a:ea typeface="Courier New"/>
                <a:cs typeface="Courier New"/>
                <a:sym typeface="Courier New"/>
              </a:rPr>
              <a:t>   </a:t>
            </a:r>
            <a:r>
              <a:rPr lang="fr" sz="1400">
                <a:solidFill>
                  <a:srgbClr val="800000"/>
                </a:solidFill>
                <a:highlight>
                  <a:srgbClr val="FFFFFF"/>
                </a:highlight>
                <a:latin typeface="Courier New"/>
                <a:ea typeface="Courier New"/>
                <a:cs typeface="Courier New"/>
                <a:sym typeface="Courier New"/>
              </a:rPr>
              <a:t>&gt;</a:t>
            </a:r>
            <a:endParaRPr sz="1400">
              <a:solidFill>
                <a:srgbClr val="800000"/>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a:p>
        </p:txBody>
      </p:sp>
      <p:pic>
        <p:nvPicPr>
          <p:cNvPr id="488" name="Google Shape;488;p80"/>
          <p:cNvPicPr preferRelativeResize="0"/>
          <p:nvPr/>
        </p:nvPicPr>
        <p:blipFill>
          <a:blip r:embed="rId3">
            <a:alphaModFix/>
          </a:blip>
          <a:stretch>
            <a:fillRect/>
          </a:stretch>
        </p:blipFill>
        <p:spPr>
          <a:xfrm>
            <a:off x="5636100" y="2571750"/>
            <a:ext cx="3133725" cy="1333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1"/>
          <p:cNvSpPr txBox="1"/>
          <p:nvPr>
            <p:ph type="title"/>
          </p:nvPr>
        </p:nvSpPr>
        <p:spPr>
          <a:xfrm>
            <a:off x="311700" y="135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Autre solution (recommandée): utiliser le binding bi-directionnel</a:t>
            </a:r>
            <a:endParaRPr/>
          </a:p>
        </p:txBody>
      </p:sp>
      <p:sp>
        <p:nvSpPr>
          <p:cNvPr id="494" name="Google Shape;494;p81"/>
          <p:cNvSpPr txBox="1"/>
          <p:nvPr>
            <p:ph idx="1" type="body"/>
          </p:nvPr>
        </p:nvSpPr>
        <p:spPr>
          <a:xfrm>
            <a:off x="311700" y="3234725"/>
            <a:ext cx="8520600" cy="11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Ne pas oublier de déclarer la propriété nomDevoir dans le fichier TypeScript :</a:t>
            </a:r>
            <a:endParaRPr/>
          </a:p>
          <a:p>
            <a:pPr indent="0" lvl="0" marL="0" rtl="0" algn="l">
              <a:spcBef>
                <a:spcPts val="1600"/>
              </a:spcBef>
              <a:spcAft>
                <a:spcPts val="1600"/>
              </a:spcAft>
              <a:buNone/>
            </a:pPr>
            <a:r>
              <a:t/>
            </a:r>
            <a:endParaRPr/>
          </a:p>
        </p:txBody>
      </p:sp>
      <p:pic>
        <p:nvPicPr>
          <p:cNvPr id="495" name="Google Shape;495;p81"/>
          <p:cNvPicPr preferRelativeResize="0"/>
          <p:nvPr/>
        </p:nvPicPr>
        <p:blipFill>
          <a:blip r:embed="rId3">
            <a:alphaModFix/>
          </a:blip>
          <a:stretch>
            <a:fillRect/>
          </a:stretch>
        </p:blipFill>
        <p:spPr>
          <a:xfrm>
            <a:off x="110163" y="3665025"/>
            <a:ext cx="6734175" cy="1428750"/>
          </a:xfrm>
          <a:prstGeom prst="rect">
            <a:avLst/>
          </a:prstGeom>
          <a:noFill/>
          <a:ln>
            <a:noFill/>
          </a:ln>
        </p:spPr>
      </p:pic>
      <p:pic>
        <p:nvPicPr>
          <p:cNvPr id="496" name="Google Shape;496;p81"/>
          <p:cNvPicPr preferRelativeResize="0"/>
          <p:nvPr/>
        </p:nvPicPr>
        <p:blipFill>
          <a:blip r:embed="rId4">
            <a:alphaModFix/>
          </a:blip>
          <a:stretch>
            <a:fillRect/>
          </a:stretch>
        </p:blipFill>
        <p:spPr>
          <a:xfrm>
            <a:off x="855775" y="1101063"/>
            <a:ext cx="6304502" cy="2221275"/>
          </a:xfrm>
          <a:prstGeom prst="rect">
            <a:avLst/>
          </a:prstGeom>
          <a:noFill/>
          <a:ln>
            <a:noFill/>
          </a:ln>
        </p:spPr>
      </p:pic>
      <p:pic>
        <p:nvPicPr>
          <p:cNvPr id="497" name="Google Shape;497;p81"/>
          <p:cNvPicPr preferRelativeResize="0"/>
          <p:nvPr/>
        </p:nvPicPr>
        <p:blipFill>
          <a:blip r:embed="rId5">
            <a:alphaModFix/>
          </a:blip>
          <a:stretch>
            <a:fillRect/>
          </a:stretch>
        </p:blipFill>
        <p:spPr>
          <a:xfrm>
            <a:off x="6399620" y="4288600"/>
            <a:ext cx="2683529" cy="482125"/>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0" st="0"/>
                                            </p:txEl>
                                          </p:spTgt>
                                        </p:tgtEl>
                                        <p:attrNameLst>
                                          <p:attrName>style.visibility</p:attrName>
                                        </p:attrNameLst>
                                      </p:cBhvr>
                                      <p:to>
                                        <p:strVal val="visible"/>
                                      </p:to>
                                    </p:set>
                                    <p:animEffect filter="fade" transition="in">
                                      <p:cBhvr>
                                        <p:cTn dur="1000"/>
                                        <p:tgtEl>
                                          <p:spTgt spid="4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xEl>
                                              <p:pRg end="1" st="1"/>
                                            </p:txEl>
                                          </p:spTgt>
                                        </p:tgtEl>
                                        <p:attrNameLst>
                                          <p:attrName>style.visibility</p:attrName>
                                        </p:attrNameLst>
                                      </p:cBhvr>
                                      <p:to>
                                        <p:strVal val="visible"/>
                                      </p:to>
                                    </p:set>
                                    <p:animEffect filter="fade" transition="in">
                                      <p:cBhvr>
                                        <p:cTn dur="1000"/>
                                        <p:tgtEl>
                                          <p:spTgt spid="4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Points faibles</a:t>
            </a:r>
            <a:endParaRPr/>
          </a:p>
        </p:txBody>
      </p:sp>
      <p:sp>
        <p:nvSpPr>
          <p:cNvPr id="90" name="Google Shape;90;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Lourd (temps de build, nb de lignes de codes générées), code redondant...</a:t>
            </a:r>
            <a:endParaRPr/>
          </a:p>
          <a:p>
            <a:pPr indent="-342900" lvl="0" marL="457200" rtl="0" algn="l">
              <a:spcBef>
                <a:spcPts val="0"/>
              </a:spcBef>
              <a:spcAft>
                <a:spcPts val="0"/>
              </a:spcAft>
              <a:buSzPts val="1800"/>
              <a:buChar char="●"/>
            </a:pPr>
            <a:r>
              <a:rPr lang="fr"/>
              <a:t>Loin derrière React en termes de popularité, notamment aux USA</a:t>
            </a:r>
            <a:endParaRPr/>
          </a:p>
          <a:p>
            <a:pPr indent="-342900" lvl="0" marL="457200" rtl="0" algn="l">
              <a:spcBef>
                <a:spcPts val="0"/>
              </a:spcBef>
              <a:spcAft>
                <a:spcPts val="0"/>
              </a:spcAft>
              <a:buSzPts val="1800"/>
              <a:buChar char="●"/>
            </a:pPr>
            <a:r>
              <a:rPr lang="fr"/>
              <a:t>Dur à debugguer (ex: oubli d’importation d’un module génère des erreurs très difficiles à interpréter)</a:t>
            </a:r>
            <a:endParaRPr/>
          </a:p>
          <a:p>
            <a:pPr indent="-342900" lvl="0" marL="457200" rtl="0" algn="l">
              <a:spcBef>
                <a:spcPts val="0"/>
              </a:spcBef>
              <a:spcAft>
                <a:spcPts val="0"/>
              </a:spcAft>
              <a:buSzPts val="1800"/>
              <a:buChar char="●"/>
            </a:pPr>
            <a:r>
              <a:rPr lang="fr"/>
              <a:t>TypeScript (ne plait pas aux purs développeurs JavaScript aimant la programmation fonctionnelle)</a:t>
            </a:r>
            <a:endParaRPr/>
          </a:p>
          <a:p>
            <a:pPr indent="-342900" lvl="0" marL="457200" rtl="0" algn="l">
              <a:spcBef>
                <a:spcPts val="0"/>
              </a:spcBef>
              <a:spcAft>
                <a:spcPts val="0"/>
              </a:spcAft>
              <a:buSzPts val="1800"/>
              <a:buChar char="●"/>
            </a:pPr>
            <a:r>
              <a:rPr lang="fr"/>
              <a:t>Ne s’est pas imposé comme solution native ou même pour mobiles</a:t>
            </a:r>
            <a:endParaRPr/>
          </a:p>
          <a:p>
            <a:pPr indent="-317500" lvl="1" marL="914400" rtl="0" algn="l">
              <a:spcBef>
                <a:spcPts val="0"/>
              </a:spcBef>
              <a:spcAft>
                <a:spcPts val="0"/>
              </a:spcAft>
              <a:buSzPts val="1400"/>
              <a:buChar char="○"/>
            </a:pPr>
            <a:r>
              <a:rPr lang="fr"/>
              <a:t>Aucune killer app connue, contrairement à React...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0" st="0"/>
                                            </p:txEl>
                                          </p:spTgt>
                                        </p:tgtEl>
                                        <p:attrNameLst>
                                          <p:attrName>style.visibility</p:attrName>
                                        </p:attrNameLst>
                                      </p:cBhvr>
                                      <p:to>
                                        <p:strVal val="visible"/>
                                      </p:to>
                                    </p:set>
                                    <p:animEffect filter="fade" transition="in">
                                      <p:cBhvr>
                                        <p:cTn dur="1000"/>
                                        <p:tgtEl>
                                          <p:spTgt spid="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1" st="1"/>
                                            </p:txEl>
                                          </p:spTgt>
                                        </p:tgtEl>
                                        <p:attrNameLst>
                                          <p:attrName>style.visibility</p:attrName>
                                        </p:attrNameLst>
                                      </p:cBhvr>
                                      <p:to>
                                        <p:strVal val="visible"/>
                                      </p:to>
                                    </p:set>
                                    <p:animEffect filter="fade" transition="in">
                                      <p:cBhvr>
                                        <p:cTn dur="1000"/>
                                        <p:tgtEl>
                                          <p:spTgt spid="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2" st="2"/>
                                            </p:txEl>
                                          </p:spTgt>
                                        </p:tgtEl>
                                        <p:attrNameLst>
                                          <p:attrName>style.visibility</p:attrName>
                                        </p:attrNameLst>
                                      </p:cBhvr>
                                      <p:to>
                                        <p:strVal val="visible"/>
                                      </p:to>
                                    </p:set>
                                    <p:animEffect filter="fade" transition="in">
                                      <p:cBhvr>
                                        <p:cTn dur="1000"/>
                                        <p:tgtEl>
                                          <p:spTgt spid="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3" st="3"/>
                                            </p:txEl>
                                          </p:spTgt>
                                        </p:tgtEl>
                                        <p:attrNameLst>
                                          <p:attrName>style.visibility</p:attrName>
                                        </p:attrNameLst>
                                      </p:cBhvr>
                                      <p:to>
                                        <p:strVal val="visible"/>
                                      </p:to>
                                    </p:set>
                                    <p:animEffect filter="fade" transition="in">
                                      <p:cBhvr>
                                        <p:cTn dur="1000"/>
                                        <p:tgtEl>
                                          <p:spTgt spid="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4" st="4"/>
                                            </p:txEl>
                                          </p:spTgt>
                                        </p:tgtEl>
                                        <p:attrNameLst>
                                          <p:attrName>style.visibility</p:attrName>
                                        </p:attrNameLst>
                                      </p:cBhvr>
                                      <p:to>
                                        <p:strVal val="visible"/>
                                      </p:to>
                                    </p:set>
                                    <p:animEffect filter="fade" transition="in">
                                      <p:cBhvr>
                                        <p:cTn dur="1000"/>
                                        <p:tgtEl>
                                          <p:spTgt spid="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5" st="5"/>
                                            </p:txEl>
                                          </p:spTgt>
                                        </p:tgtEl>
                                        <p:attrNameLst>
                                          <p:attrName>style.visibility</p:attrName>
                                        </p:attrNameLst>
                                      </p:cBhvr>
                                      <p:to>
                                        <p:strVal val="visible"/>
                                      </p:to>
                                    </p:set>
                                    <p:animEffect filter="fade" transition="in">
                                      <p:cBhvr>
                                        <p:cTn dur="1000"/>
                                        <p:tgtEl>
                                          <p:spTgt spid="9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Bon, on le fait cet ajout ?</a:t>
            </a:r>
            <a:endParaRPr/>
          </a:p>
        </p:txBody>
      </p:sp>
      <p:sp>
        <p:nvSpPr>
          <p:cNvPr id="503" name="Google Shape;503;p82"/>
          <p:cNvSpPr txBox="1"/>
          <p:nvPr>
            <p:ph idx="1" type="body"/>
          </p:nvPr>
        </p:nvSpPr>
        <p:spPr>
          <a:xfrm>
            <a:off x="81025" y="1152475"/>
            <a:ext cx="8976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Bonne pratique : créer un “modèle” pour l’objet à ajouter…</a:t>
            </a:r>
            <a:endParaRPr/>
          </a:p>
          <a:p>
            <a:pPr indent="0" lvl="0" marL="0" rtl="0" algn="l">
              <a:spcBef>
                <a:spcPts val="1600"/>
              </a:spcBef>
              <a:spcAft>
                <a:spcPts val="1600"/>
              </a:spcAft>
              <a:buNone/>
            </a:pPr>
            <a:r>
              <a:rPr lang="fr" sz="1700"/>
              <a:t>A FAIRE :</a:t>
            </a:r>
            <a:r>
              <a:rPr lang="fr" sz="1700"/>
              <a:t> créer un fichier </a:t>
            </a:r>
            <a:r>
              <a:rPr b="1" lang="fr" sz="1700">
                <a:solidFill>
                  <a:srgbClr val="FFFFFF"/>
                </a:solidFill>
                <a:latin typeface="Courier New"/>
                <a:ea typeface="Courier New"/>
                <a:cs typeface="Courier New"/>
                <a:sym typeface="Courier New"/>
              </a:rPr>
              <a:t>src/app/assignments/assignment.model.ts</a:t>
            </a:r>
            <a:endParaRPr b="1" sz="1700">
              <a:solidFill>
                <a:srgbClr val="FFFFFF"/>
              </a:solidFill>
              <a:latin typeface="Courier New"/>
              <a:ea typeface="Courier New"/>
              <a:cs typeface="Courier New"/>
              <a:sym typeface="Courier New"/>
            </a:endParaRPr>
          </a:p>
        </p:txBody>
      </p:sp>
      <p:pic>
        <p:nvPicPr>
          <p:cNvPr id="504" name="Google Shape;504;p82"/>
          <p:cNvPicPr preferRelativeResize="0"/>
          <p:nvPr/>
        </p:nvPicPr>
        <p:blipFill>
          <a:blip r:embed="rId3">
            <a:alphaModFix/>
          </a:blip>
          <a:stretch>
            <a:fillRect/>
          </a:stretch>
        </p:blipFill>
        <p:spPr>
          <a:xfrm>
            <a:off x="1854238" y="2207425"/>
            <a:ext cx="5435525" cy="27782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 le choix de la date, on va s’inspirer du code source du premier exemple du DatePicker de Angular Material</a:t>
            </a:r>
            <a:endParaRPr/>
          </a:p>
        </p:txBody>
      </p:sp>
      <p:sp>
        <p:nvSpPr>
          <p:cNvPr id="510" name="Google Shape;510;p83"/>
          <p:cNvSpPr txBox="1"/>
          <p:nvPr>
            <p:ph idx="1" type="body"/>
          </p:nvPr>
        </p:nvSpPr>
        <p:spPr>
          <a:xfrm>
            <a:off x="311700" y="1996475"/>
            <a:ext cx="8520600" cy="27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Exemple à regarder : </a:t>
            </a:r>
            <a:r>
              <a:rPr lang="fr" u="sng">
                <a:solidFill>
                  <a:schemeClr val="hlink"/>
                </a:solidFill>
                <a:hlinkClick r:id="rId3"/>
              </a:rPr>
              <a:t>https://material.angular.io/components/datepicker/overview</a:t>
            </a:r>
            <a:endParaRPr/>
          </a:p>
          <a:p>
            <a:pPr indent="0" lvl="0" marL="0" rtl="0" algn="l">
              <a:spcBef>
                <a:spcPts val="1600"/>
              </a:spcBef>
              <a:spcAft>
                <a:spcPts val="1600"/>
              </a:spcAft>
              <a:buNone/>
            </a:pPr>
            <a:r>
              <a:t/>
            </a:r>
            <a:endParaRPr/>
          </a:p>
        </p:txBody>
      </p:sp>
      <p:pic>
        <p:nvPicPr>
          <p:cNvPr id="511" name="Google Shape;511;p83"/>
          <p:cNvPicPr preferRelativeResize="0"/>
          <p:nvPr/>
        </p:nvPicPr>
        <p:blipFill>
          <a:blip r:embed="rId4">
            <a:alphaModFix/>
          </a:blip>
          <a:stretch>
            <a:fillRect/>
          </a:stretch>
        </p:blipFill>
        <p:spPr>
          <a:xfrm>
            <a:off x="428054" y="2427550"/>
            <a:ext cx="3840201" cy="2644900"/>
          </a:xfrm>
          <a:prstGeom prst="rect">
            <a:avLst/>
          </a:prstGeom>
          <a:noFill/>
          <a:ln>
            <a:noFill/>
          </a:ln>
        </p:spPr>
      </p:pic>
      <p:sp>
        <p:nvSpPr>
          <p:cNvPr id="512" name="Google Shape;512;p83"/>
          <p:cNvSpPr txBox="1"/>
          <p:nvPr/>
        </p:nvSpPr>
        <p:spPr>
          <a:xfrm>
            <a:off x="4817125" y="2870375"/>
            <a:ext cx="3666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dk1"/>
                </a:solidFill>
              </a:rPr>
              <a:t>Copier coller cet exemple dans le formulaire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fr">
                <a:solidFill>
                  <a:schemeClr val="dk1"/>
                </a:solidFill>
              </a:rPr>
              <a:t>Ajouter les modules manquants dans app.module.ts (cf transparent suivant)</a:t>
            </a:r>
            <a:endParaRPr>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84"/>
          <p:cNvPicPr preferRelativeResize="0"/>
          <p:nvPr/>
        </p:nvPicPr>
        <p:blipFill>
          <a:blip r:embed="rId3">
            <a:alphaModFix/>
          </a:blip>
          <a:stretch>
            <a:fillRect/>
          </a:stretch>
        </p:blipFill>
        <p:spPr>
          <a:xfrm>
            <a:off x="1037476" y="0"/>
            <a:ext cx="7069050" cy="5143501"/>
          </a:xfrm>
          <a:prstGeom prst="rect">
            <a:avLst/>
          </a:prstGeom>
          <a:noFill/>
          <a:ln>
            <a:noFill/>
          </a:ln>
        </p:spPr>
      </p:pic>
      <p:sp>
        <p:nvSpPr>
          <p:cNvPr id="518" name="Google Shape;518;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Plusieurs étapes sont nécessaires...</a:t>
            </a:r>
            <a:endParaRPr/>
          </a:p>
        </p:txBody>
      </p:sp>
      <p:pic>
        <p:nvPicPr>
          <p:cNvPr id="519" name="Google Shape;519;p84"/>
          <p:cNvPicPr preferRelativeResize="0"/>
          <p:nvPr/>
        </p:nvPicPr>
        <p:blipFill>
          <a:blip r:embed="rId4">
            <a:alphaModFix/>
          </a:blip>
          <a:stretch>
            <a:fillRect/>
          </a:stretch>
        </p:blipFill>
        <p:spPr>
          <a:xfrm>
            <a:off x="2738225" y="297150"/>
            <a:ext cx="6185824" cy="4846350"/>
          </a:xfrm>
          <a:prstGeom prst="rect">
            <a:avLst/>
          </a:prstGeom>
          <a:noFill/>
          <a:ln>
            <a:noFill/>
          </a:ln>
        </p:spPr>
      </p:pic>
      <p:pic>
        <p:nvPicPr>
          <p:cNvPr id="520" name="Google Shape;520;p84"/>
          <p:cNvPicPr preferRelativeResize="0"/>
          <p:nvPr/>
        </p:nvPicPr>
        <p:blipFill>
          <a:blip r:embed="rId5">
            <a:alphaModFix/>
          </a:blip>
          <a:stretch>
            <a:fillRect/>
          </a:stretch>
        </p:blipFill>
        <p:spPr>
          <a:xfrm>
            <a:off x="2389200" y="2118738"/>
            <a:ext cx="6076950" cy="2847975"/>
          </a:xfrm>
          <a:prstGeom prst="rect">
            <a:avLst/>
          </a:prstGeom>
          <a:noFill/>
          <a:ln>
            <a:noFill/>
          </a:ln>
        </p:spPr>
      </p:pic>
      <p:pic>
        <p:nvPicPr>
          <p:cNvPr id="521" name="Google Shape;521;p84"/>
          <p:cNvPicPr preferRelativeResize="0"/>
          <p:nvPr/>
        </p:nvPicPr>
        <p:blipFill>
          <a:blip r:embed="rId6">
            <a:alphaModFix/>
          </a:blip>
          <a:stretch>
            <a:fillRect/>
          </a:stretch>
        </p:blipFill>
        <p:spPr>
          <a:xfrm>
            <a:off x="4113913" y="2515888"/>
            <a:ext cx="4810125" cy="2695575"/>
          </a:xfrm>
          <a:prstGeom prst="rect">
            <a:avLst/>
          </a:prstGeom>
          <a:noFill/>
          <a:ln cap="flat" cmpd="sng" w="38100">
            <a:solidFill>
              <a:srgbClr val="FF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Astuce pour remettre à zéro le formulaire</a:t>
            </a:r>
            <a:endParaRPr/>
          </a:p>
        </p:txBody>
      </p:sp>
      <p:sp>
        <p:nvSpPr>
          <p:cNvPr id="527" name="Google Shape;527;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a:t>
            </a:r>
            <a:r>
              <a:rPr lang="fr"/>
              <a:t>ans le template :</a:t>
            </a:r>
            <a:endParaRPr/>
          </a:p>
          <a:p>
            <a:pPr indent="0" lvl="0" marL="0" rtl="0" algn="l">
              <a:spcBef>
                <a:spcPts val="1600"/>
              </a:spcBef>
              <a:spcAft>
                <a:spcPts val="1600"/>
              </a:spcAft>
              <a:buNone/>
            </a:pPr>
            <a:r>
              <a:t/>
            </a:r>
            <a:endParaRPr/>
          </a:p>
        </p:txBody>
      </p:sp>
      <p:pic>
        <p:nvPicPr>
          <p:cNvPr id="528" name="Google Shape;528;p85"/>
          <p:cNvPicPr preferRelativeResize="0"/>
          <p:nvPr/>
        </p:nvPicPr>
        <p:blipFill>
          <a:blip r:embed="rId3">
            <a:alphaModFix/>
          </a:blip>
          <a:stretch>
            <a:fillRect/>
          </a:stretch>
        </p:blipFill>
        <p:spPr>
          <a:xfrm>
            <a:off x="0" y="1640621"/>
            <a:ext cx="9143999" cy="231530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Partie 5 - Passage de données</a:t>
            </a:r>
            <a:endParaRPr/>
          </a:p>
          <a:p>
            <a:pPr indent="0" lvl="0" marL="0" rtl="0" algn="ctr">
              <a:spcBef>
                <a:spcPts val="0"/>
              </a:spcBef>
              <a:spcAft>
                <a:spcPts val="0"/>
              </a:spcAft>
              <a:buNone/>
            </a:pPr>
            <a:r>
              <a:rPr lang="fr"/>
              <a:t>entre composants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va voir maintenant...</a:t>
            </a:r>
            <a:endParaRPr/>
          </a:p>
        </p:txBody>
      </p:sp>
      <p:sp>
        <p:nvSpPr>
          <p:cNvPr id="539" name="Google Shape;539;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Comment créer un composant fils</a:t>
            </a:r>
            <a:endParaRPr/>
          </a:p>
          <a:p>
            <a:pPr indent="0" lvl="0" marL="0" rtl="0" algn="l">
              <a:spcBef>
                <a:spcPts val="1600"/>
              </a:spcBef>
              <a:spcAft>
                <a:spcPts val="0"/>
              </a:spcAft>
              <a:buNone/>
            </a:pPr>
            <a:r>
              <a:rPr lang="fr"/>
              <a:t>Passer des données entre le composant père et le composant fils avec </a:t>
            </a:r>
            <a:r>
              <a:rPr b="1" lang="fr">
                <a:solidFill>
                  <a:srgbClr val="FFFFFF"/>
                </a:solidFill>
                <a:latin typeface="Courier New"/>
                <a:ea typeface="Courier New"/>
                <a:cs typeface="Courier New"/>
                <a:sym typeface="Courier New"/>
              </a:rPr>
              <a:t>Input()</a:t>
            </a:r>
            <a:endParaRPr b="1">
              <a:solidFill>
                <a:srgbClr val="FFFFFF"/>
              </a:solidFill>
              <a:latin typeface="Courier New"/>
              <a:ea typeface="Courier New"/>
              <a:cs typeface="Courier New"/>
              <a:sym typeface="Courier New"/>
            </a:endParaRPr>
          </a:p>
          <a:p>
            <a:pPr indent="0" lvl="0" marL="0" rtl="0" algn="l">
              <a:spcBef>
                <a:spcPts val="1600"/>
              </a:spcBef>
              <a:spcAft>
                <a:spcPts val="1600"/>
              </a:spcAft>
              <a:buNone/>
            </a:pPr>
            <a:r>
              <a:rPr lang="fr"/>
              <a:t>Passer des données du composant fils vers le composant parent avec </a:t>
            </a:r>
            <a:r>
              <a:rPr b="1" lang="fr">
                <a:solidFill>
                  <a:srgbClr val="FFFFFF"/>
                </a:solidFill>
                <a:latin typeface="Courier New"/>
                <a:ea typeface="Courier New"/>
                <a:cs typeface="Courier New"/>
                <a:sym typeface="Courier New"/>
              </a:rPr>
              <a:t>Output()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0" st="0"/>
                                            </p:txEl>
                                          </p:spTgt>
                                        </p:tgtEl>
                                        <p:attrNameLst>
                                          <p:attrName>style.visibility</p:attrName>
                                        </p:attrNameLst>
                                      </p:cBhvr>
                                      <p:to>
                                        <p:strVal val="visible"/>
                                      </p:to>
                                    </p:set>
                                    <p:animEffect filter="fade" transition="in">
                                      <p:cBhvr>
                                        <p:cTn dur="1000"/>
                                        <p:tgtEl>
                                          <p:spTgt spid="5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1" st="1"/>
                                            </p:txEl>
                                          </p:spTgt>
                                        </p:tgtEl>
                                        <p:attrNameLst>
                                          <p:attrName>style.visibility</p:attrName>
                                        </p:attrNameLst>
                                      </p:cBhvr>
                                      <p:to>
                                        <p:strVal val="visible"/>
                                      </p:to>
                                    </p:set>
                                    <p:animEffect filter="fade" transition="in">
                                      <p:cBhvr>
                                        <p:cTn dur="1000"/>
                                        <p:tgtEl>
                                          <p:spTgt spid="5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xEl>
                                              <p:pRg end="2" st="2"/>
                                            </p:txEl>
                                          </p:spTgt>
                                        </p:tgtEl>
                                        <p:attrNameLst>
                                          <p:attrName>style.visibility</p:attrName>
                                        </p:attrNameLst>
                                      </p:cBhvr>
                                      <p:to>
                                        <p:strVal val="visible"/>
                                      </p:to>
                                    </p:set>
                                    <p:animEffect filter="fade" transition="in">
                                      <p:cBhvr>
                                        <p:cTn dur="1000"/>
                                        <p:tgtEl>
                                          <p:spTgt spid="53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Création d’un composant assignment-detail</a:t>
            </a:r>
            <a:endParaRPr/>
          </a:p>
        </p:txBody>
      </p:sp>
      <p:sp>
        <p:nvSpPr>
          <p:cNvPr id="545" name="Google Shape;545;p88"/>
          <p:cNvSpPr txBox="1"/>
          <p:nvPr>
            <p:ph idx="1" type="body"/>
          </p:nvPr>
        </p:nvSpPr>
        <p:spPr>
          <a:xfrm>
            <a:off x="311700" y="1152475"/>
            <a:ext cx="3591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C’est un composant fils du composant src/app/assignments</a:t>
            </a:r>
            <a:endParaRPr/>
          </a:p>
          <a:p>
            <a:pPr indent="0" lvl="0" marL="0" rtl="0" algn="l">
              <a:spcBef>
                <a:spcPts val="1600"/>
              </a:spcBef>
              <a:spcAft>
                <a:spcPts val="0"/>
              </a:spcAft>
              <a:buNone/>
            </a:pPr>
            <a:r>
              <a:rPr lang="fr"/>
              <a:t>Pour le créer, dans le terminal, aller dans le dossier ci-dessus, puis exécuter la commande suivante :</a:t>
            </a:r>
            <a:endParaRPr/>
          </a:p>
          <a:p>
            <a:pPr indent="0" lvl="0" marL="0" rtl="0" algn="l">
              <a:spcBef>
                <a:spcPts val="1600"/>
              </a:spcBef>
              <a:spcAft>
                <a:spcPts val="0"/>
              </a:spcAft>
              <a:buNone/>
            </a:pPr>
            <a:r>
              <a:rPr b="1" lang="fr">
                <a:solidFill>
                  <a:srgbClr val="FFFFFF"/>
                </a:solidFill>
                <a:latin typeface="Courier New"/>
                <a:ea typeface="Courier New"/>
                <a:cs typeface="Courier New"/>
                <a:sym typeface="Courier New"/>
              </a:rPr>
              <a:t>ng g c </a:t>
            </a:r>
            <a:r>
              <a:rPr b="1" lang="fr">
                <a:solidFill>
                  <a:srgbClr val="FFFFFF"/>
                </a:solidFill>
                <a:latin typeface="Courier New"/>
                <a:ea typeface="Courier New"/>
                <a:cs typeface="Courier New"/>
                <a:sym typeface="Courier New"/>
              </a:rPr>
              <a:t>--skip-tests</a:t>
            </a:r>
            <a:r>
              <a:rPr b="1" lang="fr">
                <a:solidFill>
                  <a:srgbClr val="FFFFFF"/>
                </a:solidFill>
                <a:latin typeface="Courier New"/>
                <a:ea typeface="Courier New"/>
                <a:cs typeface="Courier New"/>
                <a:sym typeface="Courier New"/>
              </a:rPr>
              <a:t> assignment-detail</a:t>
            </a:r>
            <a:endParaRPr b="1">
              <a:solidFill>
                <a:srgbClr val="FFFFFF"/>
              </a:solidFill>
              <a:latin typeface="Courier New"/>
              <a:ea typeface="Courier New"/>
              <a:cs typeface="Courier New"/>
              <a:sym typeface="Courier New"/>
            </a:endParaRPr>
          </a:p>
          <a:p>
            <a:pPr indent="0" lvl="0" marL="0" rtl="0" algn="l">
              <a:spcBef>
                <a:spcPts val="1600"/>
              </a:spcBef>
              <a:spcAft>
                <a:spcPts val="1600"/>
              </a:spcAft>
              <a:buNone/>
            </a:pPr>
            <a:r>
              <a:t/>
            </a:r>
            <a:endParaRPr/>
          </a:p>
        </p:txBody>
      </p:sp>
      <p:pic>
        <p:nvPicPr>
          <p:cNvPr id="546" name="Google Shape;546;p88"/>
          <p:cNvPicPr preferRelativeResize="0"/>
          <p:nvPr/>
        </p:nvPicPr>
        <p:blipFill>
          <a:blip r:embed="rId3">
            <a:alphaModFix/>
          </a:blip>
          <a:stretch>
            <a:fillRect/>
          </a:stretch>
        </p:blipFill>
        <p:spPr>
          <a:xfrm>
            <a:off x="4214075" y="1152474"/>
            <a:ext cx="4543200" cy="378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0" st="0"/>
                                            </p:txEl>
                                          </p:spTgt>
                                        </p:tgtEl>
                                        <p:attrNameLst>
                                          <p:attrName>style.visibility</p:attrName>
                                        </p:attrNameLst>
                                      </p:cBhvr>
                                      <p:to>
                                        <p:strVal val="visible"/>
                                      </p:to>
                                    </p:set>
                                    <p:animEffect filter="fade" transition="in">
                                      <p:cBhvr>
                                        <p:cTn dur="1000"/>
                                        <p:tgtEl>
                                          <p:spTgt spid="5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1" st="1"/>
                                            </p:txEl>
                                          </p:spTgt>
                                        </p:tgtEl>
                                        <p:attrNameLst>
                                          <p:attrName>style.visibility</p:attrName>
                                        </p:attrNameLst>
                                      </p:cBhvr>
                                      <p:to>
                                        <p:strVal val="visible"/>
                                      </p:to>
                                    </p:set>
                                    <p:animEffect filter="fade" transition="in">
                                      <p:cBhvr>
                                        <p:cTn dur="1000"/>
                                        <p:tgtEl>
                                          <p:spTgt spid="5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2" st="2"/>
                                            </p:txEl>
                                          </p:spTgt>
                                        </p:tgtEl>
                                        <p:attrNameLst>
                                          <p:attrName>style.visibility</p:attrName>
                                        </p:attrNameLst>
                                      </p:cBhvr>
                                      <p:to>
                                        <p:strVal val="visible"/>
                                      </p:to>
                                    </p:set>
                                    <p:animEffect filter="fade" transition="in">
                                      <p:cBhvr>
                                        <p:cTn dur="1000"/>
                                        <p:tgtEl>
                                          <p:spTgt spid="5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3" st="3"/>
                                            </p:txEl>
                                          </p:spTgt>
                                        </p:tgtEl>
                                        <p:attrNameLst>
                                          <p:attrName>style.visibility</p:attrName>
                                        </p:attrNameLst>
                                      </p:cBhvr>
                                      <p:to>
                                        <p:strVal val="visible"/>
                                      </p:to>
                                    </p:set>
                                    <p:animEffect filter="fade" transition="in">
                                      <p:cBhvr>
                                        <p:cTn dur="1000"/>
                                        <p:tgtEl>
                                          <p:spTgt spid="5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Créer une instance du sous-composant dans le composant principal</a:t>
            </a:r>
            <a:endParaRPr/>
          </a:p>
        </p:txBody>
      </p:sp>
      <p:sp>
        <p:nvSpPr>
          <p:cNvPr id="552" name="Google Shape;552;p89"/>
          <p:cNvSpPr txBox="1"/>
          <p:nvPr>
            <p:ph idx="1" type="body"/>
          </p:nvPr>
        </p:nvSpPr>
        <p:spPr>
          <a:xfrm>
            <a:off x="311700" y="1647800"/>
            <a:ext cx="3672900" cy="292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fr"/>
              <a:t>On regarde le sélecteur de assignment-detail.ts</a:t>
            </a:r>
            <a:endParaRPr/>
          </a:p>
          <a:p>
            <a:pPr indent="-342900" lvl="0" marL="457200" rtl="0" algn="l">
              <a:spcBef>
                <a:spcPts val="0"/>
              </a:spcBef>
              <a:spcAft>
                <a:spcPts val="0"/>
              </a:spcAft>
              <a:buSzPts val="1800"/>
              <a:buAutoNum type="arabicPeriod"/>
            </a:pPr>
            <a:r>
              <a:rPr lang="fr"/>
              <a:t>On insère son custom </a:t>
            </a:r>
            <a:r>
              <a:rPr lang="fr"/>
              <a:t>élément dans le template du composant père assignments.</a:t>
            </a:r>
            <a:endParaRPr/>
          </a:p>
        </p:txBody>
      </p:sp>
      <p:pic>
        <p:nvPicPr>
          <p:cNvPr id="553" name="Google Shape;553;p89"/>
          <p:cNvPicPr preferRelativeResize="0"/>
          <p:nvPr/>
        </p:nvPicPr>
        <p:blipFill>
          <a:blip r:embed="rId3">
            <a:alphaModFix/>
          </a:blip>
          <a:stretch>
            <a:fillRect/>
          </a:stretch>
        </p:blipFill>
        <p:spPr>
          <a:xfrm>
            <a:off x="4137000" y="1170125"/>
            <a:ext cx="4854598" cy="3217905"/>
          </a:xfrm>
          <a:prstGeom prst="rect">
            <a:avLst/>
          </a:prstGeom>
          <a:noFill/>
          <a:ln>
            <a:noFill/>
          </a:ln>
        </p:spPr>
      </p:pic>
      <p:pic>
        <p:nvPicPr>
          <p:cNvPr id="554" name="Google Shape;554;p89"/>
          <p:cNvPicPr preferRelativeResize="0"/>
          <p:nvPr/>
        </p:nvPicPr>
        <p:blipFill>
          <a:blip r:embed="rId4">
            <a:alphaModFix/>
          </a:blip>
          <a:stretch>
            <a:fillRect/>
          </a:stretch>
        </p:blipFill>
        <p:spPr>
          <a:xfrm>
            <a:off x="636125" y="1408766"/>
            <a:ext cx="9143999" cy="3573517"/>
          </a:xfrm>
          <a:prstGeom prst="rect">
            <a:avLst/>
          </a:prstGeom>
          <a:noFill/>
          <a:ln>
            <a:noFill/>
          </a:ln>
        </p:spPr>
      </p:pic>
      <p:pic>
        <p:nvPicPr>
          <p:cNvPr id="555" name="Google Shape;555;p89"/>
          <p:cNvPicPr preferRelativeResize="0"/>
          <p:nvPr/>
        </p:nvPicPr>
        <p:blipFill>
          <a:blip r:embed="rId5">
            <a:alphaModFix/>
          </a:blip>
          <a:stretch>
            <a:fillRect/>
          </a:stretch>
        </p:blipFill>
        <p:spPr>
          <a:xfrm>
            <a:off x="209475" y="645705"/>
            <a:ext cx="9144000" cy="38520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0" st="0"/>
                                            </p:txEl>
                                          </p:spTgt>
                                        </p:tgtEl>
                                        <p:attrNameLst>
                                          <p:attrName>style.visibility</p:attrName>
                                        </p:attrNameLst>
                                      </p:cBhvr>
                                      <p:to>
                                        <p:strVal val="visible"/>
                                      </p:to>
                                    </p:set>
                                    <p:animEffect filter="fade" transition="in">
                                      <p:cBhvr>
                                        <p:cTn dur="1000"/>
                                        <p:tgtEl>
                                          <p:spTgt spid="5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1" st="1"/>
                                            </p:txEl>
                                          </p:spTgt>
                                        </p:tgtEl>
                                        <p:attrNameLst>
                                          <p:attrName>style.visibility</p:attrName>
                                        </p:attrNameLst>
                                      </p:cBhvr>
                                      <p:to>
                                        <p:strVal val="visible"/>
                                      </p:to>
                                    </p:set>
                                    <p:animEffect filter="fade" transition="in">
                                      <p:cBhvr>
                                        <p:cTn dur="1000"/>
                                        <p:tgtEl>
                                          <p:spTgt spid="5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va afficher le détail d’un Assignment quand on clique dessus...</a:t>
            </a:r>
            <a:endParaRPr/>
          </a:p>
        </p:txBody>
      </p:sp>
      <p:sp>
        <p:nvSpPr>
          <p:cNvPr id="561" name="Google Shape;561;p90"/>
          <p:cNvSpPr txBox="1"/>
          <p:nvPr>
            <p:ph idx="1" type="body"/>
          </p:nvPr>
        </p:nvSpPr>
        <p:spPr>
          <a:xfrm>
            <a:off x="311700" y="1647800"/>
            <a:ext cx="8520600" cy="29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Utilisation de MatList pour l’affichage. Rappel : on importe le  module correspondant !</a:t>
            </a:r>
            <a:endParaRPr/>
          </a:p>
          <a:p>
            <a:pPr indent="0" lvl="0" marL="0" rtl="0" algn="l">
              <a:spcBef>
                <a:spcPts val="1600"/>
              </a:spcBef>
              <a:spcAft>
                <a:spcPts val="1600"/>
              </a:spcAft>
              <a:buNone/>
            </a:pPr>
            <a:r>
              <a:rPr lang="fr"/>
              <a:t>On va utiliser donc &lt;mat-list&gt;, &lt;mat-list-item&gt;, &lt;mat-divider&gt; et quelques babioles...</a:t>
            </a:r>
            <a:endParaRPr/>
          </a:p>
        </p:txBody>
      </p:sp>
      <p:pic>
        <p:nvPicPr>
          <p:cNvPr id="562" name="Google Shape;562;p90"/>
          <p:cNvPicPr preferRelativeResize="0"/>
          <p:nvPr/>
        </p:nvPicPr>
        <p:blipFill>
          <a:blip r:embed="rId3">
            <a:alphaModFix/>
          </a:blip>
          <a:stretch>
            <a:fillRect/>
          </a:stretch>
        </p:blipFill>
        <p:spPr>
          <a:xfrm>
            <a:off x="1" y="0"/>
            <a:ext cx="8858888" cy="5143500"/>
          </a:xfrm>
          <a:prstGeom prst="rect">
            <a:avLst/>
          </a:prstGeom>
          <a:noFill/>
          <a:ln>
            <a:noFill/>
          </a:ln>
        </p:spPr>
      </p:pic>
      <p:pic>
        <p:nvPicPr>
          <p:cNvPr id="563" name="Google Shape;563;p90"/>
          <p:cNvPicPr preferRelativeResize="0"/>
          <p:nvPr/>
        </p:nvPicPr>
        <p:blipFill>
          <a:blip r:embed="rId4">
            <a:alphaModFix/>
          </a:blip>
          <a:stretch>
            <a:fillRect/>
          </a:stretch>
        </p:blipFill>
        <p:spPr>
          <a:xfrm>
            <a:off x="653877" y="242200"/>
            <a:ext cx="8858901"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xEl>
                                              <p:pRg end="0" st="0"/>
                                            </p:txEl>
                                          </p:spTgt>
                                        </p:tgtEl>
                                        <p:attrNameLst>
                                          <p:attrName>style.visibility</p:attrName>
                                        </p:attrNameLst>
                                      </p:cBhvr>
                                      <p:to>
                                        <p:strVal val="visible"/>
                                      </p:to>
                                    </p:set>
                                    <p:animEffect filter="fade" transition="in">
                                      <p:cBhvr>
                                        <p:cTn dur="1000"/>
                                        <p:tgtEl>
                                          <p:spTgt spid="5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xEl>
                                              <p:pRg end="1" st="1"/>
                                            </p:txEl>
                                          </p:spTgt>
                                        </p:tgtEl>
                                        <p:attrNameLst>
                                          <p:attrName>style.visibility</p:attrName>
                                        </p:attrNameLst>
                                      </p:cBhvr>
                                      <p:to>
                                        <p:strVal val="visible"/>
                                      </p:to>
                                    </p:set>
                                    <p:animEffect filter="fade" transition="in">
                                      <p:cBhvr>
                                        <p:cTn dur="1000"/>
                                        <p:tgtEl>
                                          <p:spTgt spid="5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Astuce pour formater la date</a:t>
            </a:r>
            <a:endParaRPr/>
          </a:p>
        </p:txBody>
      </p:sp>
      <p:sp>
        <p:nvSpPr>
          <p:cNvPr id="569" name="Google Shape;569;p91"/>
          <p:cNvSpPr txBox="1"/>
          <p:nvPr>
            <p:ph idx="1" type="body"/>
          </p:nvPr>
        </p:nvSpPr>
        <p:spPr>
          <a:xfrm>
            <a:off x="311700" y="1152475"/>
            <a:ext cx="8520600" cy="39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Utilisation du “pipe” dans le template, très pratique !</a:t>
            </a:r>
            <a:endParaRPr/>
          </a:p>
          <a:p>
            <a:pPr indent="0" lvl="0" marL="0" rtl="0" algn="l">
              <a:lnSpc>
                <a:spcPct val="150000"/>
              </a:lnSpc>
              <a:spcBef>
                <a:spcPts val="1600"/>
              </a:spcBef>
              <a:spcAft>
                <a:spcPts val="0"/>
              </a:spcAft>
              <a:buNone/>
            </a:pPr>
            <a:r>
              <a:rPr lang="fr" sz="1900">
                <a:solidFill>
                  <a:srgbClr val="800000"/>
                </a:solidFill>
                <a:highlight>
                  <a:srgbClr val="FFFFFF"/>
                </a:highlight>
                <a:latin typeface="Courier New"/>
                <a:ea typeface="Courier New"/>
                <a:cs typeface="Courier New"/>
                <a:sym typeface="Courier New"/>
              </a:rPr>
              <a:t>&lt;h3</a:t>
            </a:r>
            <a:r>
              <a:rPr lang="fr" sz="1900">
                <a:solidFill>
                  <a:srgbClr val="000000"/>
                </a:solidFill>
                <a:highlight>
                  <a:srgbClr val="FFFFFF"/>
                </a:highlight>
                <a:latin typeface="Courier New"/>
                <a:ea typeface="Courier New"/>
                <a:cs typeface="Courier New"/>
                <a:sym typeface="Courier New"/>
              </a:rPr>
              <a:t> </a:t>
            </a:r>
            <a:r>
              <a:rPr lang="fr" sz="1900">
                <a:solidFill>
                  <a:srgbClr val="FF0000"/>
                </a:solidFill>
                <a:highlight>
                  <a:srgbClr val="FFFFFF"/>
                </a:highlight>
                <a:latin typeface="Courier New"/>
                <a:ea typeface="Courier New"/>
                <a:cs typeface="Courier New"/>
                <a:sym typeface="Courier New"/>
              </a:rPr>
              <a:t>mat-subheader</a:t>
            </a:r>
            <a:r>
              <a:rPr lang="fr" sz="1900">
                <a:solidFill>
                  <a:srgbClr val="800000"/>
                </a:solidFill>
                <a:highlight>
                  <a:srgbClr val="FFFFFF"/>
                </a:highlight>
                <a:latin typeface="Courier New"/>
                <a:ea typeface="Courier New"/>
                <a:cs typeface="Courier New"/>
                <a:sym typeface="Courier New"/>
              </a:rPr>
              <a:t>&gt;</a:t>
            </a:r>
            <a:r>
              <a:rPr lang="fr" sz="1900">
                <a:solidFill>
                  <a:srgbClr val="000000"/>
                </a:solidFill>
                <a:highlight>
                  <a:srgbClr val="FFFFFF"/>
                </a:highlight>
                <a:latin typeface="Courier New"/>
                <a:ea typeface="Courier New"/>
                <a:cs typeface="Courier New"/>
                <a:sym typeface="Courier New"/>
              </a:rPr>
              <a:t>{{assignment.dateDeRendu </a:t>
            </a:r>
            <a:r>
              <a:rPr b="1" lang="fr" sz="1900">
                <a:solidFill>
                  <a:srgbClr val="FF0000"/>
                </a:solidFill>
                <a:highlight>
                  <a:srgbClr val="FFFFFF"/>
                </a:highlight>
                <a:latin typeface="Courier New"/>
                <a:ea typeface="Courier New"/>
                <a:cs typeface="Courier New"/>
                <a:sym typeface="Courier New"/>
              </a:rPr>
              <a:t>| date</a:t>
            </a:r>
            <a:r>
              <a:rPr lang="fr" sz="1900">
                <a:solidFill>
                  <a:srgbClr val="000000"/>
                </a:solidFill>
                <a:highlight>
                  <a:srgbClr val="FFFFFF"/>
                </a:highlight>
                <a:latin typeface="Courier New"/>
                <a:ea typeface="Courier New"/>
                <a:cs typeface="Courier New"/>
                <a:sym typeface="Courier New"/>
              </a:rPr>
              <a:t>}}</a:t>
            </a:r>
            <a:r>
              <a:rPr lang="fr" sz="1900">
                <a:solidFill>
                  <a:srgbClr val="800000"/>
                </a:solidFill>
                <a:highlight>
                  <a:srgbClr val="FFFFFF"/>
                </a:highlight>
                <a:latin typeface="Courier New"/>
                <a:ea typeface="Courier New"/>
                <a:cs typeface="Courier New"/>
                <a:sym typeface="Courier New"/>
              </a:rPr>
              <a:t>&lt;/h3&gt;</a:t>
            </a:r>
            <a:endParaRPr sz="1900">
              <a:solidFill>
                <a:srgbClr val="8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fr"/>
              <a:t>Pour en savoir plus, voir </a:t>
            </a:r>
            <a:r>
              <a:rPr lang="fr" u="sng">
                <a:solidFill>
                  <a:schemeClr val="hlink"/>
                </a:solidFill>
                <a:hlinkClick r:id="rId3"/>
              </a:rPr>
              <a:t>ce tutorial sur le format des dates et options</a:t>
            </a:r>
            <a:r>
              <a:rPr lang="fr"/>
              <a:t>…</a:t>
            </a:r>
            <a:endParaRPr/>
          </a:p>
        </p:txBody>
      </p:sp>
      <p:pic>
        <p:nvPicPr>
          <p:cNvPr id="570" name="Google Shape;570;p91"/>
          <p:cNvPicPr preferRelativeResize="0"/>
          <p:nvPr/>
        </p:nvPicPr>
        <p:blipFill>
          <a:blip r:embed="rId4">
            <a:alphaModFix/>
          </a:blip>
          <a:stretch>
            <a:fillRect/>
          </a:stretch>
        </p:blipFill>
        <p:spPr>
          <a:xfrm>
            <a:off x="1443025" y="2571738"/>
            <a:ext cx="6257925" cy="1743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Basé sur le concept de composants</a:t>
            </a:r>
            <a:endParaRPr/>
          </a:p>
        </p:txBody>
      </p:sp>
      <p:sp>
        <p:nvSpPr>
          <p:cNvPr id="96" name="Google Shape;96;p20"/>
          <p:cNvSpPr txBox="1"/>
          <p:nvPr>
            <p:ph idx="1" type="body"/>
          </p:nvPr>
        </p:nvSpPr>
        <p:spPr>
          <a:xfrm>
            <a:off x="311700" y="1152475"/>
            <a:ext cx="4472100" cy="3918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fr" sz="1500"/>
              <a:t>Une application Angular est une architecture de composants</a:t>
            </a:r>
            <a:endParaRPr sz="1500"/>
          </a:p>
          <a:p>
            <a:pPr indent="-323850" lvl="0" marL="457200" rtl="0" algn="l">
              <a:spcBef>
                <a:spcPts val="0"/>
              </a:spcBef>
              <a:spcAft>
                <a:spcPts val="0"/>
              </a:spcAft>
              <a:buSzPts val="1500"/>
              <a:buChar char="●"/>
            </a:pPr>
            <a:r>
              <a:rPr lang="fr" sz="1500"/>
              <a:t>Chaque composant est une boite noire qui propose des fonctionnalités</a:t>
            </a:r>
            <a:endParaRPr sz="1500"/>
          </a:p>
          <a:p>
            <a:pPr indent="-323850" lvl="0" marL="457200" rtl="0" algn="l">
              <a:spcBef>
                <a:spcPts val="0"/>
              </a:spcBef>
              <a:spcAft>
                <a:spcPts val="0"/>
              </a:spcAft>
              <a:buSzPts val="1500"/>
              <a:buChar char="●"/>
            </a:pPr>
            <a:r>
              <a:rPr lang="fr" sz="1500"/>
              <a:t>Exemples :</a:t>
            </a:r>
            <a:endParaRPr sz="1500"/>
          </a:p>
          <a:p>
            <a:pPr indent="-298450" lvl="1" marL="914400" rtl="0" algn="l">
              <a:spcBef>
                <a:spcPts val="0"/>
              </a:spcBef>
              <a:spcAft>
                <a:spcPts val="0"/>
              </a:spcAft>
              <a:buSzPts val="1100"/>
              <a:buChar char="○"/>
            </a:pPr>
            <a:r>
              <a:rPr lang="fr" sz="1100"/>
              <a:t>un composant “Liste de </a:t>
            </a:r>
            <a:r>
              <a:rPr lang="fr" sz="1100"/>
              <a:t>tâches</a:t>
            </a:r>
            <a:r>
              <a:rPr lang="fr" sz="1100"/>
              <a:t> à effectuer”,</a:t>
            </a:r>
            <a:endParaRPr sz="1100"/>
          </a:p>
          <a:p>
            <a:pPr indent="-298450" lvl="1" marL="914400" rtl="0" algn="l">
              <a:spcBef>
                <a:spcPts val="0"/>
              </a:spcBef>
              <a:spcAft>
                <a:spcPts val="0"/>
              </a:spcAft>
              <a:buSzPts val="1100"/>
              <a:buChar char="○"/>
            </a:pPr>
            <a:r>
              <a:rPr lang="fr" sz="1100"/>
              <a:t>un </a:t>
            </a:r>
            <a:r>
              <a:rPr lang="fr" sz="1100"/>
              <a:t>composant</a:t>
            </a:r>
            <a:r>
              <a:rPr lang="fr" sz="1100"/>
              <a:t> “Tâche “ pour décrire une Tâche, qui a pour composant parent le précédent,</a:t>
            </a:r>
            <a:endParaRPr sz="1100"/>
          </a:p>
          <a:p>
            <a:pPr indent="-298450" lvl="1" marL="914400" rtl="0" algn="l">
              <a:spcBef>
                <a:spcPts val="0"/>
              </a:spcBef>
              <a:spcAft>
                <a:spcPts val="0"/>
              </a:spcAft>
              <a:buSzPts val="1100"/>
              <a:buChar char="○"/>
            </a:pPr>
            <a:r>
              <a:rPr lang="fr" sz="1100"/>
              <a:t>un composant “Détail d’une tâche” qui donne une vue détaillée d’une tâche,</a:t>
            </a:r>
            <a:endParaRPr sz="1100"/>
          </a:p>
          <a:p>
            <a:pPr indent="-298450" lvl="1" marL="914400" rtl="0" algn="l">
              <a:spcBef>
                <a:spcPts val="0"/>
              </a:spcBef>
              <a:spcAft>
                <a:spcPts val="0"/>
              </a:spcAft>
              <a:buSzPts val="1100"/>
              <a:buChar char="○"/>
            </a:pPr>
            <a:r>
              <a:rPr lang="fr" sz="1100"/>
              <a:t>etc.</a:t>
            </a:r>
            <a:endParaRPr sz="1100"/>
          </a:p>
          <a:p>
            <a:pPr indent="-323850" lvl="0" marL="457200" rtl="0" algn="l">
              <a:spcBef>
                <a:spcPts val="0"/>
              </a:spcBef>
              <a:spcAft>
                <a:spcPts val="0"/>
              </a:spcAft>
              <a:buSzPts val="1500"/>
              <a:buChar char="●"/>
            </a:pPr>
            <a:r>
              <a:rPr lang="fr" sz="1500"/>
              <a:t>On a une hiérarchie de composants :</a:t>
            </a:r>
            <a:endParaRPr sz="1500"/>
          </a:p>
          <a:p>
            <a:pPr indent="-298450" lvl="1" marL="914400" rtl="0" algn="l">
              <a:spcBef>
                <a:spcPts val="0"/>
              </a:spcBef>
              <a:spcAft>
                <a:spcPts val="0"/>
              </a:spcAft>
              <a:buSzPts val="1100"/>
              <a:buChar char="○"/>
            </a:pPr>
            <a:r>
              <a:rPr lang="fr" sz="1100"/>
              <a:t>Un composant “Root”, souvent appelé &lt;App&gt;</a:t>
            </a:r>
            <a:endParaRPr sz="1100"/>
          </a:p>
          <a:p>
            <a:pPr indent="-298450" lvl="1" marL="914400" rtl="0" algn="l">
              <a:spcBef>
                <a:spcPts val="0"/>
              </a:spcBef>
              <a:spcAft>
                <a:spcPts val="0"/>
              </a:spcAft>
              <a:buSzPts val="1100"/>
              <a:buChar char="○"/>
            </a:pPr>
            <a:r>
              <a:rPr lang="fr" sz="1100"/>
              <a:t>Des composants parents (i.e ListeDeTaches), et des composants enfants (i.e Tache)</a:t>
            </a:r>
            <a:endParaRPr sz="1100"/>
          </a:p>
          <a:p>
            <a:pPr indent="-323850" lvl="0" marL="457200" rtl="0" algn="l">
              <a:spcBef>
                <a:spcPts val="0"/>
              </a:spcBef>
              <a:spcAft>
                <a:spcPts val="0"/>
              </a:spcAft>
              <a:buSzPts val="1500"/>
              <a:buChar char="●"/>
            </a:pPr>
            <a:r>
              <a:rPr lang="fr" sz="1500"/>
              <a:t>Un composant : trois parties distinctes (quatre si on ajoute les tests)</a:t>
            </a:r>
            <a:endParaRPr sz="1500"/>
          </a:p>
        </p:txBody>
      </p:sp>
      <p:pic>
        <p:nvPicPr>
          <p:cNvPr id="97" name="Google Shape;97;p20"/>
          <p:cNvPicPr preferRelativeResize="0"/>
          <p:nvPr/>
        </p:nvPicPr>
        <p:blipFill>
          <a:blip r:embed="rId3">
            <a:alphaModFix/>
          </a:blip>
          <a:stretch>
            <a:fillRect/>
          </a:stretch>
        </p:blipFill>
        <p:spPr>
          <a:xfrm>
            <a:off x="5100200" y="1074450"/>
            <a:ext cx="3658925" cy="3820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0" st="0"/>
                                            </p:txEl>
                                          </p:spTgt>
                                        </p:tgtEl>
                                        <p:attrNameLst>
                                          <p:attrName>style.visibility</p:attrName>
                                        </p:attrNameLst>
                                      </p:cBhvr>
                                      <p:to>
                                        <p:strVal val="visible"/>
                                      </p:to>
                                    </p:set>
                                    <p:animEffect filter="fade" transition="in">
                                      <p:cBhvr>
                                        <p:cTn dur="1000"/>
                                        <p:tgtEl>
                                          <p:spTgt spid="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1" st="1"/>
                                            </p:txEl>
                                          </p:spTgt>
                                        </p:tgtEl>
                                        <p:attrNameLst>
                                          <p:attrName>style.visibility</p:attrName>
                                        </p:attrNameLst>
                                      </p:cBhvr>
                                      <p:to>
                                        <p:strVal val="visible"/>
                                      </p:to>
                                    </p:set>
                                    <p:animEffect filter="fade" transition="in">
                                      <p:cBhvr>
                                        <p:cTn dur="1000"/>
                                        <p:tgtEl>
                                          <p:spTgt spid="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2" st="2"/>
                                            </p:txEl>
                                          </p:spTgt>
                                        </p:tgtEl>
                                        <p:attrNameLst>
                                          <p:attrName>style.visibility</p:attrName>
                                        </p:attrNameLst>
                                      </p:cBhvr>
                                      <p:to>
                                        <p:strVal val="visible"/>
                                      </p:to>
                                    </p:set>
                                    <p:animEffect filter="fade" transition="in">
                                      <p:cBhvr>
                                        <p:cTn dur="1000"/>
                                        <p:tgtEl>
                                          <p:spTgt spid="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3" st="3"/>
                                            </p:txEl>
                                          </p:spTgt>
                                        </p:tgtEl>
                                        <p:attrNameLst>
                                          <p:attrName>style.visibility</p:attrName>
                                        </p:attrNameLst>
                                      </p:cBhvr>
                                      <p:to>
                                        <p:strVal val="visible"/>
                                      </p:to>
                                    </p:set>
                                    <p:animEffect filter="fade" transition="in">
                                      <p:cBhvr>
                                        <p:cTn dur="1000"/>
                                        <p:tgtEl>
                                          <p:spTgt spid="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4" st="4"/>
                                            </p:txEl>
                                          </p:spTgt>
                                        </p:tgtEl>
                                        <p:attrNameLst>
                                          <p:attrName>style.visibility</p:attrName>
                                        </p:attrNameLst>
                                      </p:cBhvr>
                                      <p:to>
                                        <p:strVal val="visible"/>
                                      </p:to>
                                    </p:set>
                                    <p:animEffect filter="fade" transition="in">
                                      <p:cBhvr>
                                        <p:cTn dur="1000"/>
                                        <p:tgtEl>
                                          <p:spTgt spid="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5" st="5"/>
                                            </p:txEl>
                                          </p:spTgt>
                                        </p:tgtEl>
                                        <p:attrNameLst>
                                          <p:attrName>style.visibility</p:attrName>
                                        </p:attrNameLst>
                                      </p:cBhvr>
                                      <p:to>
                                        <p:strVal val="visible"/>
                                      </p:to>
                                    </p:set>
                                    <p:animEffect filter="fade" transition="in">
                                      <p:cBhvr>
                                        <p:cTn dur="1000"/>
                                        <p:tgtEl>
                                          <p:spTgt spid="9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6" st="6"/>
                                            </p:txEl>
                                          </p:spTgt>
                                        </p:tgtEl>
                                        <p:attrNameLst>
                                          <p:attrName>style.visibility</p:attrName>
                                        </p:attrNameLst>
                                      </p:cBhvr>
                                      <p:to>
                                        <p:strVal val="visible"/>
                                      </p:to>
                                    </p:set>
                                    <p:animEffect filter="fade" transition="in">
                                      <p:cBhvr>
                                        <p:cTn dur="1000"/>
                                        <p:tgtEl>
                                          <p:spTgt spid="9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7" st="7"/>
                                            </p:txEl>
                                          </p:spTgt>
                                        </p:tgtEl>
                                        <p:attrNameLst>
                                          <p:attrName>style.visibility</p:attrName>
                                        </p:attrNameLst>
                                      </p:cBhvr>
                                      <p:to>
                                        <p:strVal val="visible"/>
                                      </p:to>
                                    </p:set>
                                    <p:animEffect filter="fade" transition="in">
                                      <p:cBhvr>
                                        <p:cTn dur="1000"/>
                                        <p:tgtEl>
                                          <p:spTgt spid="9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8" st="8"/>
                                            </p:txEl>
                                          </p:spTgt>
                                        </p:tgtEl>
                                        <p:attrNameLst>
                                          <p:attrName>style.visibility</p:attrName>
                                        </p:attrNameLst>
                                      </p:cBhvr>
                                      <p:to>
                                        <p:strVal val="visible"/>
                                      </p:to>
                                    </p:set>
                                    <p:animEffect filter="fade" transition="in">
                                      <p:cBhvr>
                                        <p:cTn dur="1000"/>
                                        <p:tgtEl>
                                          <p:spTgt spid="9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9" st="9"/>
                                            </p:txEl>
                                          </p:spTgt>
                                        </p:tgtEl>
                                        <p:attrNameLst>
                                          <p:attrName>style.visibility</p:attrName>
                                        </p:attrNameLst>
                                      </p:cBhvr>
                                      <p:to>
                                        <p:strVal val="visible"/>
                                      </p:to>
                                    </p:set>
                                    <p:animEffect filter="fade" transition="in">
                                      <p:cBhvr>
                                        <p:cTn dur="1000"/>
                                        <p:tgtEl>
                                          <p:spTgt spid="9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10" st="10"/>
                                            </p:txEl>
                                          </p:spTgt>
                                        </p:tgtEl>
                                        <p:attrNameLst>
                                          <p:attrName>style.visibility</p:attrName>
                                        </p:attrNameLst>
                                      </p:cBhvr>
                                      <p:to>
                                        <p:strVal val="visible"/>
                                      </p:to>
                                    </p:set>
                                    <p:animEffect filter="fade" transition="in">
                                      <p:cBhvr>
                                        <p:cTn dur="1000"/>
                                        <p:tgtEl>
                                          <p:spTgt spid="9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Rendre les assignments clickables</a:t>
            </a:r>
            <a:endParaRPr/>
          </a:p>
        </p:txBody>
      </p:sp>
      <p:sp>
        <p:nvSpPr>
          <p:cNvPr id="576" name="Google Shape;576;p92"/>
          <p:cNvSpPr txBox="1"/>
          <p:nvPr>
            <p:ph idx="1" type="body"/>
          </p:nvPr>
        </p:nvSpPr>
        <p:spPr>
          <a:xfrm>
            <a:off x="311700" y="1152475"/>
            <a:ext cx="8520600" cy="39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va rendre le &lt;mat-list-item&gt; clickable et appeler une méthode qui prendra en paramètre l’assignment cliqué :</a:t>
            </a:r>
            <a:endParaRPr/>
          </a:p>
          <a:p>
            <a:pPr indent="0" lvl="0" marL="0" rtl="0" algn="l">
              <a:lnSpc>
                <a:spcPct val="150000"/>
              </a:lnSpc>
              <a:spcBef>
                <a:spcPts val="1600"/>
              </a:spcBef>
              <a:spcAft>
                <a:spcPts val="0"/>
              </a:spcAft>
              <a:buNone/>
            </a:pPr>
            <a:r>
              <a:rPr lang="fr" sz="1400">
                <a:solidFill>
                  <a:srgbClr val="000000"/>
                </a:solidFill>
                <a:highlight>
                  <a:srgbClr val="FFFFFF"/>
                </a:highlight>
                <a:latin typeface="Courier New"/>
                <a:ea typeface="Courier New"/>
                <a:cs typeface="Courier New"/>
                <a:sym typeface="Courier New"/>
              </a:rPr>
              <a:t> </a:t>
            </a:r>
            <a:r>
              <a:rPr lang="fr" sz="1400">
                <a:solidFill>
                  <a:srgbClr val="800000"/>
                </a:solidFill>
                <a:highlight>
                  <a:srgbClr val="FFFFFF"/>
                </a:highlight>
                <a:latin typeface="Courier New"/>
                <a:ea typeface="Courier New"/>
                <a:cs typeface="Courier New"/>
                <a:sym typeface="Courier New"/>
              </a:rPr>
              <a:t>&lt;mat-list-item</a:t>
            </a:r>
            <a:r>
              <a:rPr lang="fr" sz="1400">
                <a:solidFill>
                  <a:srgbClr val="000000"/>
                </a:solidFill>
                <a:highlight>
                  <a:srgbClr val="FFFFFF"/>
                </a:highlight>
                <a:latin typeface="Courier New"/>
                <a:ea typeface="Courier New"/>
                <a:cs typeface="Courier New"/>
                <a:sym typeface="Courier New"/>
              </a:rPr>
              <a:t> </a:t>
            </a:r>
            <a:r>
              <a:rPr lang="fr" sz="1400">
                <a:solidFill>
                  <a:srgbClr val="FF0000"/>
                </a:solidFill>
                <a:highlight>
                  <a:srgbClr val="FFFFFF"/>
                </a:highlight>
                <a:latin typeface="Courier New"/>
                <a:ea typeface="Courier New"/>
                <a:cs typeface="Courier New"/>
                <a:sym typeface="Courier New"/>
              </a:rPr>
              <a:t>(click)</a:t>
            </a:r>
            <a:r>
              <a:rPr lang="fr" sz="1400">
                <a:solidFill>
                  <a:srgbClr val="000000"/>
                </a:solidFill>
                <a:highlight>
                  <a:srgbClr val="FFFFFF"/>
                </a:highlight>
                <a:latin typeface="Courier New"/>
                <a:ea typeface="Courier New"/>
                <a:cs typeface="Courier New"/>
                <a:sym typeface="Courier New"/>
              </a:rPr>
              <a:t>=</a:t>
            </a:r>
            <a:r>
              <a:rPr lang="fr" sz="1400">
                <a:solidFill>
                  <a:srgbClr val="0000FF"/>
                </a:solidFill>
                <a:highlight>
                  <a:srgbClr val="FFFFFF"/>
                </a:highlight>
                <a:latin typeface="Courier New"/>
                <a:ea typeface="Courier New"/>
                <a:cs typeface="Courier New"/>
                <a:sym typeface="Courier New"/>
              </a:rPr>
              <a:t>"assignmentClique(assignment)"</a:t>
            </a:r>
            <a:r>
              <a:rPr lang="fr" sz="1400">
                <a:solidFill>
                  <a:srgbClr val="800000"/>
                </a:solidFill>
                <a:highlight>
                  <a:srgbClr val="FFFFFF"/>
                </a:highlight>
                <a:latin typeface="Courier New"/>
                <a:ea typeface="Courier New"/>
                <a:cs typeface="Courier New"/>
                <a:sym typeface="Courier New"/>
              </a:rPr>
              <a:t>&gt;</a:t>
            </a:r>
            <a:endParaRPr sz="1400">
              <a:solidFill>
                <a:srgbClr val="8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fr"/>
              <a:t>et dans le TypeScript du composant assignments :</a:t>
            </a:r>
            <a:endParaRPr/>
          </a:p>
          <a:p>
            <a:pPr indent="-342900" lvl="0" marL="457200" rtl="0" algn="l">
              <a:spcBef>
                <a:spcPts val="1600"/>
              </a:spcBef>
              <a:spcAft>
                <a:spcPts val="0"/>
              </a:spcAft>
              <a:buSzPts val="1800"/>
              <a:buChar char="●"/>
            </a:pPr>
            <a:r>
              <a:rPr lang="fr"/>
              <a:t>Une nouvelle propriété:</a:t>
            </a:r>
            <a:br>
              <a:rPr lang="fr"/>
            </a:br>
            <a:r>
              <a:rPr lang="fr" sz="1400">
                <a:solidFill>
                  <a:srgbClr val="000000"/>
                </a:solidFill>
                <a:highlight>
                  <a:srgbClr val="FFFFFF"/>
                </a:highlight>
                <a:latin typeface="Courier New"/>
                <a:ea typeface="Courier New"/>
                <a:cs typeface="Courier New"/>
                <a:sym typeface="Courier New"/>
              </a:rPr>
              <a:t> assignementSelectionne:Assignment;</a:t>
            </a:r>
            <a:endParaRPr sz="2300"/>
          </a:p>
          <a:p>
            <a:pPr indent="-342900" lvl="0" marL="457200" rtl="0" algn="l">
              <a:spcBef>
                <a:spcPts val="0"/>
              </a:spcBef>
              <a:spcAft>
                <a:spcPts val="0"/>
              </a:spcAft>
              <a:buSzPts val="1800"/>
              <a:buChar char="●"/>
            </a:pPr>
            <a:r>
              <a:rPr lang="fr"/>
              <a:t>La méthode appelée quand on clique :</a:t>
            </a:r>
            <a:br>
              <a:rPr lang="fr"/>
            </a:br>
            <a:r>
              <a:rPr lang="fr" sz="1400">
                <a:solidFill>
                  <a:srgbClr val="000000"/>
                </a:solidFill>
                <a:highlight>
                  <a:srgbClr val="FFFFFF"/>
                </a:highlight>
                <a:latin typeface="Courier New"/>
                <a:ea typeface="Courier New"/>
                <a:cs typeface="Courier New"/>
                <a:sym typeface="Courier New"/>
              </a:rPr>
              <a:t>assignmentClique(assignment:Assignment) {</a:t>
            </a:r>
            <a:br>
              <a:rPr lang="fr" sz="1400">
                <a:solidFill>
                  <a:srgbClr val="000000"/>
                </a:solidFill>
                <a:highlight>
                  <a:srgbClr val="FFFFFF"/>
                </a:highlight>
                <a:latin typeface="Courier New"/>
                <a:ea typeface="Courier New"/>
                <a:cs typeface="Courier New"/>
                <a:sym typeface="Courier New"/>
              </a:rPr>
            </a:br>
            <a:r>
              <a:rPr lang="fr" sz="1400">
                <a:solidFill>
                  <a:srgbClr val="000000"/>
                </a:solidFill>
                <a:highlight>
                  <a:srgbClr val="FFFFFF"/>
                </a:highlight>
                <a:latin typeface="Courier New"/>
                <a:ea typeface="Courier New"/>
                <a:cs typeface="Courier New"/>
                <a:sym typeface="Courier New"/>
              </a:rPr>
              <a:t>   </a:t>
            </a:r>
            <a:r>
              <a:rPr lang="fr" sz="1400">
                <a:solidFill>
                  <a:srgbClr val="0000FF"/>
                </a:solidFill>
                <a:highlight>
                  <a:srgbClr val="FFFFFF"/>
                </a:highlight>
                <a:latin typeface="Courier New"/>
                <a:ea typeface="Courier New"/>
                <a:cs typeface="Courier New"/>
                <a:sym typeface="Courier New"/>
              </a:rPr>
              <a:t>this</a:t>
            </a:r>
            <a:r>
              <a:rPr lang="fr" sz="1400">
                <a:solidFill>
                  <a:srgbClr val="000000"/>
                </a:solidFill>
                <a:highlight>
                  <a:srgbClr val="FFFFFF"/>
                </a:highlight>
                <a:latin typeface="Courier New"/>
                <a:ea typeface="Courier New"/>
                <a:cs typeface="Courier New"/>
                <a:sym typeface="Courier New"/>
              </a:rPr>
              <a:t>.assignmentSelectionne = assignment;</a:t>
            </a:r>
            <a:br>
              <a:rPr lang="fr" sz="1400">
                <a:solidFill>
                  <a:srgbClr val="000000"/>
                </a:solidFill>
                <a:highlight>
                  <a:srgbClr val="FFFFFF"/>
                </a:highlight>
                <a:latin typeface="Courier New"/>
                <a:ea typeface="Courier New"/>
                <a:cs typeface="Courier New"/>
                <a:sym typeface="Courier New"/>
              </a:rPr>
            </a:br>
            <a:r>
              <a:rPr lang="fr" sz="1400">
                <a:solidFill>
                  <a:srgbClr val="000000"/>
                </a:solidFill>
                <a:highlight>
                  <a:srgbClr val="FFFFFF"/>
                </a:highlight>
                <a:latin typeface="Courier New"/>
                <a:ea typeface="Courier New"/>
                <a:cs typeface="Courier New"/>
                <a:sym typeface="Courier New"/>
              </a:rPr>
              <a:t> }</a:t>
            </a:r>
            <a:endParaRPr sz="2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xEl>
                                              <p:pRg end="0" st="0"/>
                                            </p:txEl>
                                          </p:spTgt>
                                        </p:tgtEl>
                                        <p:attrNameLst>
                                          <p:attrName>style.visibility</p:attrName>
                                        </p:attrNameLst>
                                      </p:cBhvr>
                                      <p:to>
                                        <p:strVal val="visible"/>
                                      </p:to>
                                    </p:set>
                                    <p:animEffect filter="fade" transition="in">
                                      <p:cBhvr>
                                        <p:cTn dur="1000"/>
                                        <p:tgtEl>
                                          <p:spTgt spid="5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xEl>
                                              <p:pRg end="1" st="1"/>
                                            </p:txEl>
                                          </p:spTgt>
                                        </p:tgtEl>
                                        <p:attrNameLst>
                                          <p:attrName>style.visibility</p:attrName>
                                        </p:attrNameLst>
                                      </p:cBhvr>
                                      <p:to>
                                        <p:strVal val="visible"/>
                                      </p:to>
                                    </p:set>
                                    <p:animEffect filter="fade" transition="in">
                                      <p:cBhvr>
                                        <p:cTn dur="1000"/>
                                        <p:tgtEl>
                                          <p:spTgt spid="5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xEl>
                                              <p:pRg end="2" st="2"/>
                                            </p:txEl>
                                          </p:spTgt>
                                        </p:tgtEl>
                                        <p:attrNameLst>
                                          <p:attrName>style.visibility</p:attrName>
                                        </p:attrNameLst>
                                      </p:cBhvr>
                                      <p:to>
                                        <p:strVal val="visible"/>
                                      </p:to>
                                    </p:set>
                                    <p:animEffect filter="fade" transition="in">
                                      <p:cBhvr>
                                        <p:cTn dur="1000"/>
                                        <p:tgtEl>
                                          <p:spTgt spid="5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xEl>
                                              <p:pRg end="3" st="3"/>
                                            </p:txEl>
                                          </p:spTgt>
                                        </p:tgtEl>
                                        <p:attrNameLst>
                                          <p:attrName>style.visibility</p:attrName>
                                        </p:attrNameLst>
                                      </p:cBhvr>
                                      <p:to>
                                        <p:strVal val="visible"/>
                                      </p:to>
                                    </p:set>
                                    <p:animEffect filter="fade" transition="in">
                                      <p:cBhvr>
                                        <p:cTn dur="1000"/>
                                        <p:tgtEl>
                                          <p:spTgt spid="5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xEl>
                                              <p:pRg end="4" st="4"/>
                                            </p:txEl>
                                          </p:spTgt>
                                        </p:tgtEl>
                                        <p:attrNameLst>
                                          <p:attrName>style.visibility</p:attrName>
                                        </p:attrNameLst>
                                      </p:cBhvr>
                                      <p:to>
                                        <p:strVal val="visible"/>
                                      </p:to>
                                    </p:set>
                                    <p:animEffect filter="fade" transition="in">
                                      <p:cBhvr>
                                        <p:cTn dur="1000"/>
                                        <p:tgtEl>
                                          <p:spTgt spid="57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Mais comment passer l’info à assignment-detail</a:t>
            </a:r>
            <a:endParaRPr/>
          </a:p>
        </p:txBody>
      </p:sp>
      <p:sp>
        <p:nvSpPr>
          <p:cNvPr id="582" name="Google Shape;582;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a donc la propriété </a:t>
            </a:r>
            <a:r>
              <a:rPr b="1" lang="fr">
                <a:solidFill>
                  <a:srgbClr val="FFFFFF"/>
                </a:solidFill>
                <a:latin typeface="Courier New"/>
                <a:ea typeface="Courier New"/>
                <a:cs typeface="Courier New"/>
                <a:sym typeface="Courier New"/>
              </a:rPr>
              <a:t>assignmentSelectionne</a:t>
            </a:r>
            <a:r>
              <a:rPr lang="fr"/>
              <a:t> qui vaut l’assignment cliqué</a:t>
            </a:r>
            <a:endParaRPr/>
          </a:p>
          <a:p>
            <a:pPr indent="0" lvl="0" marL="0" rtl="0" algn="l">
              <a:spcBef>
                <a:spcPts val="1600"/>
              </a:spcBef>
              <a:spcAft>
                <a:spcPts val="0"/>
              </a:spcAft>
              <a:buNone/>
            </a:pPr>
            <a:r>
              <a:rPr lang="fr"/>
              <a:t>Et bien on va passer cette information au composant</a:t>
            </a:r>
            <a:r>
              <a:rPr b="1" lang="fr">
                <a:solidFill>
                  <a:srgbClr val="FFFFFF"/>
                </a:solidFill>
                <a:latin typeface="Courier New"/>
                <a:ea typeface="Courier New"/>
                <a:cs typeface="Courier New"/>
                <a:sym typeface="Courier New"/>
              </a:rPr>
              <a:t> assignent-detail </a:t>
            </a:r>
            <a:r>
              <a:rPr lang="fr"/>
              <a:t>via le template (et via le binding avec [ ])</a:t>
            </a:r>
            <a:endParaRPr/>
          </a:p>
          <a:p>
            <a:pPr indent="0" lvl="0" marL="0" rtl="0" algn="l">
              <a:spcBef>
                <a:spcPts val="1600"/>
              </a:spcBef>
              <a:spcAft>
                <a:spcPts val="0"/>
              </a:spcAft>
              <a:buNone/>
            </a:pPr>
            <a:r>
              <a:rPr lang="fr"/>
              <a:t>Mais avant on va déclarer une propriété récupérée en tant qu’attribut, dans le composant details (équivalent des props de VueJS et React)</a:t>
            </a:r>
            <a:endParaRPr/>
          </a:p>
          <a:p>
            <a:pPr indent="0" lvl="0" marL="0" rtl="0" algn="l">
              <a:spcBef>
                <a:spcPts val="1600"/>
              </a:spcBef>
              <a:spcAft>
                <a:spcPts val="160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Ajout d’une “prop” dans assignment-detail</a:t>
            </a:r>
            <a:endParaRPr/>
          </a:p>
        </p:txBody>
      </p:sp>
      <p:sp>
        <p:nvSpPr>
          <p:cNvPr id="588" name="Google Shape;588;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89" name="Google Shape;589;p94"/>
          <p:cNvPicPr preferRelativeResize="0"/>
          <p:nvPr/>
        </p:nvPicPr>
        <p:blipFill>
          <a:blip r:embed="rId3">
            <a:alphaModFix/>
          </a:blip>
          <a:stretch>
            <a:fillRect/>
          </a:stretch>
        </p:blipFill>
        <p:spPr>
          <a:xfrm>
            <a:off x="1676390" y="1017725"/>
            <a:ext cx="5791219" cy="3895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Passage de l’assignment depuis le template du composant père</a:t>
            </a:r>
            <a:endParaRPr/>
          </a:p>
        </p:txBody>
      </p:sp>
      <p:sp>
        <p:nvSpPr>
          <p:cNvPr id="595" name="Google Shape;595;p95"/>
          <p:cNvSpPr txBox="1"/>
          <p:nvPr>
            <p:ph idx="1" type="body"/>
          </p:nvPr>
        </p:nvSpPr>
        <p:spPr>
          <a:xfrm>
            <a:off x="311700" y="1580275"/>
            <a:ext cx="8520600" cy="298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96" name="Google Shape;596;p95"/>
          <p:cNvPicPr preferRelativeResize="0"/>
          <p:nvPr/>
        </p:nvPicPr>
        <p:blipFill>
          <a:blip r:embed="rId3">
            <a:alphaModFix/>
          </a:blip>
          <a:stretch>
            <a:fillRect/>
          </a:stretch>
        </p:blipFill>
        <p:spPr>
          <a:xfrm>
            <a:off x="1760088" y="1472225"/>
            <a:ext cx="5623826" cy="3671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96"/>
          <p:cNvSpPr txBox="1"/>
          <p:nvPr>
            <p:ph type="title"/>
          </p:nvPr>
        </p:nvSpPr>
        <p:spPr>
          <a:xfrm>
            <a:off x="311700" y="445025"/>
            <a:ext cx="8520600" cy="9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Il ne reste plus qu’à afficher l’assignment transmis dans le template du composant detail</a:t>
            </a:r>
            <a:endParaRPr/>
          </a:p>
        </p:txBody>
      </p:sp>
      <p:sp>
        <p:nvSpPr>
          <p:cNvPr id="602" name="Google Shape;602;p96"/>
          <p:cNvSpPr txBox="1"/>
          <p:nvPr>
            <p:ph idx="1" type="body"/>
          </p:nvPr>
        </p:nvSpPr>
        <p:spPr>
          <a:xfrm>
            <a:off x="311700" y="1607300"/>
            <a:ext cx="8832300" cy="2961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fr">
                <a:solidFill>
                  <a:srgbClr val="800000"/>
                </a:solidFill>
                <a:highlight>
                  <a:srgbClr val="FFFFFF"/>
                </a:highlight>
                <a:latin typeface="Courier New"/>
                <a:ea typeface="Courier New"/>
                <a:cs typeface="Courier New"/>
                <a:sym typeface="Courier New"/>
              </a:rPr>
              <a:t>&lt;p</a:t>
            </a:r>
            <a:r>
              <a:rPr lang="fr">
                <a:solidFill>
                  <a:srgbClr val="000000"/>
                </a:solidFill>
                <a:highlight>
                  <a:srgbClr val="FFFFFF"/>
                </a:highlight>
                <a:latin typeface="Courier New"/>
                <a:ea typeface="Courier New"/>
                <a:cs typeface="Courier New"/>
                <a:sym typeface="Courier New"/>
              </a:rPr>
              <a:t> </a:t>
            </a:r>
            <a:r>
              <a:rPr lang="fr">
                <a:solidFill>
                  <a:srgbClr val="FF0000"/>
                </a:solidFill>
                <a:highlight>
                  <a:srgbClr val="FFFFFF"/>
                </a:highlight>
                <a:latin typeface="Courier New"/>
                <a:ea typeface="Courier New"/>
                <a:cs typeface="Courier New"/>
                <a:sym typeface="Courier New"/>
              </a:rPr>
              <a:t>*ngIf</a:t>
            </a:r>
            <a:r>
              <a:rPr lang="fr">
                <a:solidFill>
                  <a:srgbClr val="000000"/>
                </a:solidFill>
                <a:highlight>
                  <a:srgbClr val="FFFFFF"/>
                </a:highlight>
                <a:latin typeface="Courier New"/>
                <a:ea typeface="Courier New"/>
                <a:cs typeface="Courier New"/>
                <a:sym typeface="Courier New"/>
              </a:rPr>
              <a:t>=</a:t>
            </a:r>
            <a:r>
              <a:rPr lang="fr">
                <a:solidFill>
                  <a:srgbClr val="0000FF"/>
                </a:solidFill>
                <a:highlight>
                  <a:srgbClr val="FFFFFF"/>
                </a:highlight>
                <a:latin typeface="Courier New"/>
                <a:ea typeface="Courier New"/>
                <a:cs typeface="Courier New"/>
                <a:sym typeface="Courier New"/>
              </a:rPr>
              <a:t>"assignementTransmis"</a:t>
            </a:r>
            <a:r>
              <a:rPr lang="fr">
                <a:solidFill>
                  <a:srgbClr val="800000"/>
                </a:solidFill>
                <a:highlight>
                  <a:srgbClr val="FFFFFF"/>
                </a:highlight>
                <a:latin typeface="Courier New"/>
                <a:ea typeface="Courier New"/>
                <a:cs typeface="Courier New"/>
                <a:sym typeface="Courier New"/>
              </a:rPr>
              <a:t>&gt;</a:t>
            </a:r>
            <a:r>
              <a:rPr lang="fr">
                <a:solidFill>
                  <a:srgbClr val="000000"/>
                </a:solidFill>
                <a:highlight>
                  <a:srgbClr val="FFFFFF"/>
                </a:highlight>
                <a:latin typeface="Courier New"/>
                <a:ea typeface="Courier New"/>
                <a:cs typeface="Courier New"/>
                <a:sym typeface="Courier New"/>
              </a:rPr>
              <a:t>{{</a:t>
            </a:r>
            <a:r>
              <a:rPr b="1" lang="fr">
                <a:solidFill>
                  <a:srgbClr val="FF0000"/>
                </a:solidFill>
                <a:highlight>
                  <a:srgbClr val="FFFFFF"/>
                </a:highlight>
                <a:latin typeface="Courier New"/>
                <a:ea typeface="Courier New"/>
                <a:cs typeface="Courier New"/>
                <a:sym typeface="Courier New"/>
              </a:rPr>
              <a:t>assignementTransmis.nom</a:t>
            </a:r>
            <a:r>
              <a:rPr lang="fr">
                <a:solidFill>
                  <a:srgbClr val="000000"/>
                </a:solidFill>
                <a:highlight>
                  <a:srgbClr val="FFFFFF"/>
                </a:highlight>
                <a:latin typeface="Courier New"/>
                <a:ea typeface="Courier New"/>
                <a:cs typeface="Courier New"/>
                <a:sym typeface="Courier New"/>
              </a:rPr>
              <a:t>}}</a:t>
            </a:r>
            <a:r>
              <a:rPr lang="fr">
                <a:solidFill>
                  <a:srgbClr val="800000"/>
                </a:solidFill>
                <a:highlight>
                  <a:srgbClr val="FFFFFF"/>
                </a:highlight>
                <a:latin typeface="Courier New"/>
                <a:ea typeface="Courier New"/>
                <a:cs typeface="Courier New"/>
                <a:sym typeface="Courier New"/>
              </a:rPr>
              <a:t>&lt;/p&gt;</a:t>
            </a:r>
            <a:endParaRPr>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rPr lang="fr"/>
              <a:t>Le *ngIf est là car sans lui lors du chargement initial de la page, assignementTransmis est undefined et une erreur s’affichait dans la console.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Utilisation de MaterialCard pour un plus bel affichage</a:t>
            </a:r>
            <a:endParaRPr/>
          </a:p>
        </p:txBody>
      </p:sp>
      <p:sp>
        <p:nvSpPr>
          <p:cNvPr id="608" name="Google Shape;608;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09" name="Google Shape;609;p97"/>
          <p:cNvPicPr preferRelativeResize="0"/>
          <p:nvPr/>
        </p:nvPicPr>
        <p:blipFill>
          <a:blip r:embed="rId3">
            <a:alphaModFix/>
          </a:blip>
          <a:stretch>
            <a:fillRect/>
          </a:stretch>
        </p:blipFill>
        <p:spPr>
          <a:xfrm>
            <a:off x="2026304" y="1026375"/>
            <a:ext cx="5091384" cy="4125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98"/>
          <p:cNvSpPr txBox="1"/>
          <p:nvPr>
            <p:ph type="title"/>
          </p:nvPr>
        </p:nvSpPr>
        <p:spPr>
          <a:xfrm>
            <a:off x="311700" y="255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Utilisation de &lt;mat-card&gt; dans le composant detail</a:t>
            </a:r>
            <a:endParaRPr/>
          </a:p>
        </p:txBody>
      </p:sp>
      <p:sp>
        <p:nvSpPr>
          <p:cNvPr id="615" name="Google Shape;615;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16" name="Google Shape;616;p98"/>
          <p:cNvPicPr preferRelativeResize="0"/>
          <p:nvPr/>
        </p:nvPicPr>
        <p:blipFill>
          <a:blip r:embed="rId3">
            <a:alphaModFix/>
          </a:blip>
          <a:stretch>
            <a:fillRect/>
          </a:stretch>
        </p:blipFill>
        <p:spPr>
          <a:xfrm>
            <a:off x="0" y="891342"/>
            <a:ext cx="9144000" cy="2469417"/>
          </a:xfrm>
          <a:prstGeom prst="rect">
            <a:avLst/>
          </a:prstGeom>
          <a:noFill/>
          <a:ln>
            <a:noFill/>
          </a:ln>
        </p:spPr>
      </p:pic>
      <p:pic>
        <p:nvPicPr>
          <p:cNvPr id="617" name="Google Shape;617;p98"/>
          <p:cNvPicPr preferRelativeResize="0"/>
          <p:nvPr/>
        </p:nvPicPr>
        <p:blipFill>
          <a:blip r:embed="rId4">
            <a:alphaModFix/>
          </a:blip>
          <a:stretch>
            <a:fillRect/>
          </a:stretch>
        </p:blipFill>
        <p:spPr>
          <a:xfrm>
            <a:off x="672763" y="3360750"/>
            <a:ext cx="7400925" cy="114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9"/>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Rajout d’une Material Checkbox pour indiquer si l’assignment a été rendu ou pas</a:t>
            </a:r>
            <a:endParaRPr/>
          </a:p>
        </p:txBody>
      </p:sp>
      <p:sp>
        <p:nvSpPr>
          <p:cNvPr id="623" name="Google Shape;623;p99"/>
          <p:cNvSpPr txBox="1"/>
          <p:nvPr>
            <p:ph idx="1" type="body"/>
          </p:nvPr>
        </p:nvSpPr>
        <p:spPr>
          <a:xfrm>
            <a:off x="311700" y="1172275"/>
            <a:ext cx="8520600" cy="301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Encore une fois : importer le ou les modules nécessaires !</a:t>
            </a:r>
            <a:endParaRPr/>
          </a:p>
        </p:txBody>
      </p:sp>
      <p:pic>
        <p:nvPicPr>
          <p:cNvPr id="624" name="Google Shape;624;p99"/>
          <p:cNvPicPr preferRelativeResize="0"/>
          <p:nvPr/>
        </p:nvPicPr>
        <p:blipFill>
          <a:blip r:embed="rId3">
            <a:alphaModFix/>
          </a:blip>
          <a:stretch>
            <a:fillRect/>
          </a:stretch>
        </p:blipFill>
        <p:spPr>
          <a:xfrm>
            <a:off x="1778576" y="1566775"/>
            <a:ext cx="4926724" cy="3482175"/>
          </a:xfrm>
          <a:prstGeom prst="rect">
            <a:avLst/>
          </a:prstGeom>
          <a:noFill/>
          <a:ln>
            <a:noFill/>
          </a:ln>
        </p:spPr>
      </p:pic>
      <p:pic>
        <p:nvPicPr>
          <p:cNvPr id="625" name="Google Shape;625;p99"/>
          <p:cNvPicPr preferRelativeResize="0"/>
          <p:nvPr/>
        </p:nvPicPr>
        <p:blipFill>
          <a:blip r:embed="rId4">
            <a:alphaModFix/>
          </a:blip>
          <a:stretch>
            <a:fillRect/>
          </a:stretch>
        </p:blipFill>
        <p:spPr>
          <a:xfrm>
            <a:off x="165900" y="1575450"/>
            <a:ext cx="8860276" cy="3549700"/>
          </a:xfrm>
          <a:prstGeom prst="rect">
            <a:avLst/>
          </a:prstGeom>
          <a:noFill/>
          <a:ln>
            <a:noFill/>
          </a:ln>
        </p:spPr>
      </p:pic>
      <p:pic>
        <p:nvPicPr>
          <p:cNvPr id="626" name="Google Shape;626;p99"/>
          <p:cNvPicPr preferRelativeResize="0"/>
          <p:nvPr/>
        </p:nvPicPr>
        <p:blipFill>
          <a:blip r:embed="rId5">
            <a:alphaModFix/>
          </a:blip>
          <a:stretch>
            <a:fillRect/>
          </a:stretch>
        </p:blipFill>
        <p:spPr>
          <a:xfrm>
            <a:off x="75700" y="24175"/>
            <a:ext cx="8950475" cy="5062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xEl>
                                              <p:pRg end="0" st="0"/>
                                            </p:txEl>
                                          </p:spTgt>
                                        </p:tgtEl>
                                        <p:attrNameLst>
                                          <p:attrName>style.visibility</p:attrName>
                                        </p:attrNameLst>
                                      </p:cBhvr>
                                      <p:to>
                                        <p:strVal val="visible"/>
                                      </p:to>
                                    </p:set>
                                    <p:animEffect filter="fade" transition="in">
                                      <p:cBhvr>
                                        <p:cTn dur="1000"/>
                                        <p:tgtEl>
                                          <p:spTgt spid="6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Implémentation de la logique de la checkbox</a:t>
            </a:r>
            <a:endParaRPr/>
          </a:p>
        </p:txBody>
      </p:sp>
      <p:sp>
        <p:nvSpPr>
          <p:cNvPr id="632" name="Google Shape;632;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fr"/>
              <a:t>On n’affiche la checkbox que si l’assignment n’a pas déjà été rendu</a:t>
            </a:r>
            <a:endParaRPr/>
          </a:p>
          <a:p>
            <a:pPr indent="-342900" lvl="0" marL="457200" rtl="0" algn="l">
              <a:spcBef>
                <a:spcPts val="0"/>
              </a:spcBef>
              <a:spcAft>
                <a:spcPts val="0"/>
              </a:spcAft>
              <a:buSzPts val="1800"/>
              <a:buAutoNum type="arabicPeriod"/>
            </a:pPr>
            <a:r>
              <a:rPr lang="fr"/>
              <a:t>Si on clique on met forcément la propriété “rendu” de l’assignment à true</a:t>
            </a:r>
            <a:endParaRPr/>
          </a:p>
          <a:p>
            <a:pPr indent="-342900" lvl="0" marL="457200" rtl="0" algn="l">
              <a:spcBef>
                <a:spcPts val="0"/>
              </a:spcBef>
              <a:spcAft>
                <a:spcPts val="0"/>
              </a:spcAft>
              <a:buSzPts val="1800"/>
              <a:buAutoNum type="arabicPeriod"/>
            </a:pPr>
            <a:r>
              <a:rPr lang="fr"/>
              <a:t>On va ajouter un méthode onAssignmentRendu() dans le composant detail</a:t>
            </a:r>
            <a:endParaRPr/>
          </a:p>
        </p:txBody>
      </p:sp>
      <p:pic>
        <p:nvPicPr>
          <p:cNvPr id="633" name="Google Shape;633;p100"/>
          <p:cNvPicPr preferRelativeResize="0"/>
          <p:nvPr/>
        </p:nvPicPr>
        <p:blipFill>
          <a:blip r:embed="rId3">
            <a:alphaModFix/>
          </a:blip>
          <a:stretch>
            <a:fillRect/>
          </a:stretch>
        </p:blipFill>
        <p:spPr>
          <a:xfrm>
            <a:off x="18775" y="1253116"/>
            <a:ext cx="9143999" cy="3351017"/>
          </a:xfrm>
          <a:prstGeom prst="rect">
            <a:avLst/>
          </a:prstGeom>
          <a:noFill/>
          <a:ln>
            <a:noFill/>
          </a:ln>
        </p:spPr>
      </p:pic>
      <p:pic>
        <p:nvPicPr>
          <p:cNvPr id="634" name="Google Shape;634;p100"/>
          <p:cNvPicPr preferRelativeResize="0"/>
          <p:nvPr/>
        </p:nvPicPr>
        <p:blipFill>
          <a:blip r:embed="rId4">
            <a:alphaModFix/>
          </a:blip>
          <a:stretch>
            <a:fillRect/>
          </a:stretch>
        </p:blipFill>
        <p:spPr>
          <a:xfrm>
            <a:off x="4654200" y="3656763"/>
            <a:ext cx="4381500" cy="1076325"/>
          </a:xfrm>
          <a:prstGeom prst="rect">
            <a:avLst/>
          </a:prstGeom>
          <a:noFill/>
          <a:ln>
            <a:noFill/>
          </a:ln>
        </p:spPr>
      </p:pic>
      <p:pic>
        <p:nvPicPr>
          <p:cNvPr id="635" name="Google Shape;635;p100"/>
          <p:cNvPicPr preferRelativeResize="0"/>
          <p:nvPr/>
        </p:nvPicPr>
        <p:blipFill>
          <a:blip r:embed="rId5">
            <a:alphaModFix/>
          </a:blip>
          <a:stretch>
            <a:fillRect/>
          </a:stretch>
        </p:blipFill>
        <p:spPr>
          <a:xfrm>
            <a:off x="0" y="1220425"/>
            <a:ext cx="9143999" cy="341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xEl>
                                              <p:pRg end="0" st="0"/>
                                            </p:txEl>
                                          </p:spTgt>
                                        </p:tgtEl>
                                        <p:attrNameLst>
                                          <p:attrName>style.visibility</p:attrName>
                                        </p:attrNameLst>
                                      </p:cBhvr>
                                      <p:to>
                                        <p:strVal val="visible"/>
                                      </p:to>
                                    </p:set>
                                    <p:animEffect filter="fade" transition="in">
                                      <p:cBhvr>
                                        <p:cTn dur="1000"/>
                                        <p:tgtEl>
                                          <p:spTgt spid="6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xEl>
                                              <p:pRg end="1" st="1"/>
                                            </p:txEl>
                                          </p:spTgt>
                                        </p:tgtEl>
                                        <p:attrNameLst>
                                          <p:attrName>style.visibility</p:attrName>
                                        </p:attrNameLst>
                                      </p:cBhvr>
                                      <p:to>
                                        <p:strVal val="visible"/>
                                      </p:to>
                                    </p:set>
                                    <p:animEffect filter="fade" transition="in">
                                      <p:cBhvr>
                                        <p:cTn dur="1000"/>
                                        <p:tgtEl>
                                          <p:spTgt spid="6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xEl>
                                              <p:pRg end="2" st="2"/>
                                            </p:txEl>
                                          </p:spTgt>
                                        </p:tgtEl>
                                        <p:attrNameLst>
                                          <p:attrName>style.visibility</p:attrName>
                                        </p:attrNameLst>
                                      </p:cBhvr>
                                      <p:to>
                                        <p:strVal val="visible"/>
                                      </p:to>
                                    </p:set>
                                    <p:animEffect filter="fade" transition="in">
                                      <p:cBhvr>
                                        <p:cTn dur="1000"/>
                                        <p:tgtEl>
                                          <p:spTgt spid="6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Création d’un composant fils addAssignment</a:t>
            </a:r>
            <a:endParaRPr/>
          </a:p>
        </p:txBody>
      </p:sp>
      <p:sp>
        <p:nvSpPr>
          <p:cNvPr id="641" name="Google Shape;641;p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va déplacer toute la logique d’ajout d’un assignment (template, etc.) dans un composant fils addAssignement</a:t>
            </a:r>
            <a:endParaRPr/>
          </a:p>
          <a:p>
            <a:pPr indent="0" lvl="0" marL="0" rtl="0" algn="l">
              <a:spcBef>
                <a:spcPts val="1600"/>
              </a:spcBef>
              <a:spcAft>
                <a:spcPts val="0"/>
              </a:spcAft>
              <a:buNone/>
            </a:pPr>
            <a:r>
              <a:rPr lang="fr"/>
              <a:t>Mais le tableau des assignments et l’affichage de la liste des assignments restera à la charge du composant assignments</a:t>
            </a:r>
            <a:endParaRPr/>
          </a:p>
          <a:p>
            <a:pPr indent="0" lvl="0" marL="0" rtl="0" algn="l">
              <a:spcBef>
                <a:spcPts val="1600"/>
              </a:spcBef>
              <a:spcAft>
                <a:spcPts val="1600"/>
              </a:spcAft>
              <a:buNone/>
            </a:pPr>
            <a:r>
              <a:rPr lang="fr"/>
              <a:t>Comment faire ? Quels problèmes vont se poser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xEl>
                                              <p:pRg end="0" st="0"/>
                                            </p:txEl>
                                          </p:spTgt>
                                        </p:tgtEl>
                                        <p:attrNameLst>
                                          <p:attrName>style.visibility</p:attrName>
                                        </p:attrNameLst>
                                      </p:cBhvr>
                                      <p:to>
                                        <p:strVal val="visible"/>
                                      </p:to>
                                    </p:set>
                                    <p:animEffect filter="fade" transition="in">
                                      <p:cBhvr>
                                        <p:cTn dur="1000"/>
                                        <p:tgtEl>
                                          <p:spTgt spid="6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xEl>
                                              <p:pRg end="1" st="1"/>
                                            </p:txEl>
                                          </p:spTgt>
                                        </p:tgtEl>
                                        <p:attrNameLst>
                                          <p:attrName>style.visibility</p:attrName>
                                        </p:attrNameLst>
                                      </p:cBhvr>
                                      <p:to>
                                        <p:strVal val="visible"/>
                                      </p:to>
                                    </p:set>
                                    <p:animEffect filter="fade" transition="in">
                                      <p:cBhvr>
                                        <p:cTn dur="1000"/>
                                        <p:tgtEl>
                                          <p:spTgt spid="6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1">
                                            <p:txEl>
                                              <p:pRg end="2" st="2"/>
                                            </p:txEl>
                                          </p:spTgt>
                                        </p:tgtEl>
                                        <p:attrNameLst>
                                          <p:attrName>style.visibility</p:attrName>
                                        </p:attrNameLst>
                                      </p:cBhvr>
                                      <p:to>
                                        <p:strVal val="visible"/>
                                      </p:to>
                                    </p:set>
                                    <p:animEffect filter="fade" transition="in">
                                      <p:cBhvr>
                                        <p:cTn dur="1000"/>
                                        <p:tgtEl>
                                          <p:spTgt spid="64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TypeScript</a:t>
            </a:r>
            <a:endParaRPr/>
          </a:p>
        </p:txBody>
      </p:sp>
      <p:sp>
        <p:nvSpPr>
          <p:cNvPr id="103" name="Google Shape;103;p21"/>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Créé par Microsoft (Office 365 est en TypeScript/React)</a:t>
            </a:r>
            <a:endParaRPr/>
          </a:p>
          <a:p>
            <a:pPr indent="-317500" lvl="1" marL="914400" rtl="0" algn="l">
              <a:spcBef>
                <a:spcPts val="0"/>
              </a:spcBef>
              <a:spcAft>
                <a:spcPts val="0"/>
              </a:spcAft>
              <a:buSzPts val="1400"/>
              <a:buChar char="○"/>
            </a:pPr>
            <a:r>
              <a:rPr lang="fr"/>
              <a:t>Remarque amusante : Angular c’est aussi une core team employée par MS</a:t>
            </a:r>
            <a:endParaRPr/>
          </a:p>
          <a:p>
            <a:pPr indent="-342900" lvl="0" marL="457200" rtl="0" algn="l">
              <a:spcBef>
                <a:spcPts val="0"/>
              </a:spcBef>
              <a:spcAft>
                <a:spcPts val="0"/>
              </a:spcAft>
              <a:buSzPts val="1800"/>
              <a:buChar char="●"/>
            </a:pPr>
            <a:r>
              <a:rPr lang="fr"/>
              <a:t>Ne peut s’exécuter dans le navigateur</a:t>
            </a:r>
            <a:endParaRPr/>
          </a:p>
          <a:p>
            <a:pPr indent="-342900" lvl="0" marL="457200" rtl="0" algn="l">
              <a:spcBef>
                <a:spcPts val="0"/>
              </a:spcBef>
              <a:spcAft>
                <a:spcPts val="0"/>
              </a:spcAft>
              <a:buSzPts val="1800"/>
              <a:buChar char="●"/>
            </a:pPr>
            <a:r>
              <a:rPr lang="fr"/>
              <a:t>Compilé en JavaScript par Angular pour fonctionner dans le navigateur</a:t>
            </a:r>
            <a:endParaRPr/>
          </a:p>
          <a:p>
            <a:pPr indent="-342900" lvl="0" marL="457200" rtl="0" algn="l">
              <a:spcBef>
                <a:spcPts val="0"/>
              </a:spcBef>
              <a:spcAft>
                <a:spcPts val="0"/>
              </a:spcAft>
              <a:buSzPts val="1800"/>
              <a:buChar char="●"/>
            </a:pPr>
            <a:r>
              <a:rPr lang="fr"/>
              <a:t>Pose des problèmes de debug...</a:t>
            </a:r>
            <a:endParaRPr/>
          </a:p>
        </p:txBody>
      </p:sp>
      <p:pic>
        <p:nvPicPr>
          <p:cNvPr id="104" name="Google Shape;104;p21"/>
          <p:cNvPicPr preferRelativeResize="0"/>
          <p:nvPr/>
        </p:nvPicPr>
        <p:blipFill>
          <a:blip r:embed="rId3">
            <a:alphaModFix/>
          </a:blip>
          <a:stretch>
            <a:fillRect/>
          </a:stretch>
        </p:blipFill>
        <p:spPr>
          <a:xfrm>
            <a:off x="4970425" y="950188"/>
            <a:ext cx="3576153" cy="3820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10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animEffect filter="fade" transition="in">
                                      <p:cBhvr>
                                        <p:cTn dur="1000"/>
                                        <p:tgtEl>
                                          <p:spTgt spid="1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animEffect filter="fade" transition="in">
                                      <p:cBhvr>
                                        <p:cTn dur="1000"/>
                                        <p:tgtEl>
                                          <p:spTgt spid="1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3" st="3"/>
                                            </p:txEl>
                                          </p:spTgt>
                                        </p:tgtEl>
                                        <p:attrNameLst>
                                          <p:attrName>style.visibility</p:attrName>
                                        </p:attrNameLst>
                                      </p:cBhvr>
                                      <p:to>
                                        <p:strVal val="visible"/>
                                      </p:to>
                                    </p:set>
                                    <p:animEffect filter="fade" transition="in">
                                      <p:cBhvr>
                                        <p:cTn dur="1000"/>
                                        <p:tgtEl>
                                          <p:spTgt spid="1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4" st="4"/>
                                            </p:txEl>
                                          </p:spTgt>
                                        </p:tgtEl>
                                        <p:attrNameLst>
                                          <p:attrName>style.visibility</p:attrName>
                                        </p:attrNameLst>
                                      </p:cBhvr>
                                      <p:to>
                                        <p:strVal val="visible"/>
                                      </p:to>
                                    </p:set>
                                    <p:animEffect filter="fade" transition="in">
                                      <p:cBhvr>
                                        <p:cTn dur="1000"/>
                                        <p:tgtEl>
                                          <p:spTgt spid="1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Première étape : créer le composant</a:t>
            </a:r>
            <a:endParaRPr/>
          </a:p>
        </p:txBody>
      </p:sp>
      <p:sp>
        <p:nvSpPr>
          <p:cNvPr id="647" name="Google Shape;647;p1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Vous commencez à </a:t>
            </a:r>
            <a:r>
              <a:rPr lang="fr"/>
              <a:t>connaître</a:t>
            </a:r>
            <a:r>
              <a:rPr lang="fr"/>
              <a:t> la méthode. </a:t>
            </a:r>
            <a:r>
              <a:rPr lang="fr">
                <a:solidFill>
                  <a:schemeClr val="dk1"/>
                </a:solidFill>
              </a:rPr>
              <a:t>On se rend dans src/app/assignments </a:t>
            </a:r>
            <a:r>
              <a:rPr lang="fr"/>
              <a:t>et on utilise la commande :</a:t>
            </a:r>
            <a:endParaRPr/>
          </a:p>
          <a:p>
            <a:pPr indent="0" lvl="0" marL="0" rtl="0" algn="l">
              <a:spcBef>
                <a:spcPts val="1600"/>
              </a:spcBef>
              <a:spcAft>
                <a:spcPts val="0"/>
              </a:spcAft>
              <a:buNone/>
            </a:pPr>
            <a:r>
              <a:rPr b="1" lang="fr">
                <a:solidFill>
                  <a:srgbClr val="FFFFFF"/>
                </a:solidFill>
                <a:latin typeface="Courier New"/>
                <a:ea typeface="Courier New"/>
                <a:cs typeface="Courier New"/>
                <a:sym typeface="Courier New"/>
              </a:rPr>
              <a:t>ng g c </a:t>
            </a:r>
            <a:r>
              <a:rPr b="1" lang="fr">
                <a:solidFill>
                  <a:srgbClr val="FFFFFF"/>
                </a:solidFill>
                <a:latin typeface="Courier New"/>
                <a:ea typeface="Courier New"/>
                <a:cs typeface="Courier New"/>
                <a:sym typeface="Courier New"/>
              </a:rPr>
              <a:t>--skip-tests</a:t>
            </a:r>
            <a:r>
              <a:rPr b="1" lang="fr">
                <a:solidFill>
                  <a:srgbClr val="FFFFFF"/>
                </a:solidFill>
                <a:latin typeface="Courier New"/>
                <a:ea typeface="Courier New"/>
                <a:cs typeface="Courier New"/>
                <a:sym typeface="Courier New"/>
              </a:rPr>
              <a:t> add-assignment</a:t>
            </a:r>
            <a:endParaRPr b="1">
              <a:solidFill>
                <a:srgbClr val="FFFFFF"/>
              </a:solidFill>
              <a:latin typeface="Courier New"/>
              <a:ea typeface="Courier New"/>
              <a:cs typeface="Courier New"/>
              <a:sym typeface="Courier New"/>
            </a:endParaRPr>
          </a:p>
          <a:p>
            <a:pPr indent="0" lvl="0" marL="0" rtl="0" algn="l">
              <a:spcBef>
                <a:spcPts val="1600"/>
              </a:spcBef>
              <a:spcAft>
                <a:spcPts val="1600"/>
              </a:spcAft>
              <a:buNone/>
            </a:pPr>
            <a:r>
              <a:t/>
            </a:r>
            <a:endParaRPr/>
          </a:p>
        </p:txBody>
      </p:sp>
      <p:pic>
        <p:nvPicPr>
          <p:cNvPr id="648" name="Google Shape;648;p102"/>
          <p:cNvPicPr preferRelativeResize="0"/>
          <p:nvPr/>
        </p:nvPicPr>
        <p:blipFill>
          <a:blip r:embed="rId3">
            <a:alphaModFix/>
          </a:blip>
          <a:stretch>
            <a:fillRect/>
          </a:stretch>
        </p:blipFill>
        <p:spPr>
          <a:xfrm>
            <a:off x="5769272" y="1876075"/>
            <a:ext cx="2941450" cy="2904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xEl>
                                              <p:pRg end="0" st="0"/>
                                            </p:txEl>
                                          </p:spTgt>
                                        </p:tgtEl>
                                        <p:attrNameLst>
                                          <p:attrName>style.visibility</p:attrName>
                                        </p:attrNameLst>
                                      </p:cBhvr>
                                      <p:to>
                                        <p:strVal val="visible"/>
                                      </p:to>
                                    </p:set>
                                    <p:animEffect filter="fade" transition="in">
                                      <p:cBhvr>
                                        <p:cTn dur="1000"/>
                                        <p:tgtEl>
                                          <p:spTgt spid="6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xEl>
                                              <p:pRg end="1" st="1"/>
                                            </p:txEl>
                                          </p:spTgt>
                                        </p:tgtEl>
                                        <p:attrNameLst>
                                          <p:attrName>style.visibility</p:attrName>
                                        </p:attrNameLst>
                                      </p:cBhvr>
                                      <p:to>
                                        <p:strVal val="visible"/>
                                      </p:to>
                                    </p:set>
                                    <p:animEffect filter="fade" transition="in">
                                      <p:cBhvr>
                                        <p:cTn dur="1000"/>
                                        <p:tgtEl>
                                          <p:spTgt spid="6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xEl>
                                              <p:pRg end="2" st="2"/>
                                            </p:txEl>
                                          </p:spTgt>
                                        </p:tgtEl>
                                        <p:attrNameLst>
                                          <p:attrName>style.visibility</p:attrName>
                                        </p:attrNameLst>
                                      </p:cBhvr>
                                      <p:to>
                                        <p:strVal val="visible"/>
                                      </p:to>
                                    </p:set>
                                    <p:animEffect filter="fade" transition="in">
                                      <p:cBhvr>
                                        <p:cTn dur="1000"/>
                                        <p:tgtEl>
                                          <p:spTgt spid="6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3"/>
          <p:cNvSpPr txBox="1"/>
          <p:nvPr>
            <p:ph type="title"/>
          </p:nvPr>
        </p:nvSpPr>
        <p:spPr>
          <a:xfrm>
            <a:off x="311700" y="98275"/>
            <a:ext cx="8520600" cy="10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Deuxième étape : déplacer le &lt;form&gt; du composant père dans le template du nouveau composant</a:t>
            </a:r>
            <a:endParaRPr/>
          </a:p>
        </p:txBody>
      </p:sp>
      <p:sp>
        <p:nvSpPr>
          <p:cNvPr id="654" name="Google Shape;654;p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55" name="Google Shape;655;p103"/>
          <p:cNvPicPr preferRelativeResize="0"/>
          <p:nvPr/>
        </p:nvPicPr>
        <p:blipFill>
          <a:blip r:embed="rId3">
            <a:alphaModFix/>
          </a:blip>
          <a:stretch>
            <a:fillRect/>
          </a:stretch>
        </p:blipFill>
        <p:spPr>
          <a:xfrm>
            <a:off x="0" y="1152475"/>
            <a:ext cx="9144001" cy="386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04"/>
          <p:cNvSpPr txBox="1"/>
          <p:nvPr>
            <p:ph type="title"/>
          </p:nvPr>
        </p:nvSpPr>
        <p:spPr>
          <a:xfrm>
            <a:off x="311700" y="228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Troisième étape : déplacer le onSubmit qui ajoutait</a:t>
            </a:r>
            <a:endParaRPr/>
          </a:p>
          <a:p>
            <a:pPr indent="0" lvl="0" marL="0" rtl="0" algn="l">
              <a:spcBef>
                <a:spcPts val="0"/>
              </a:spcBef>
              <a:spcAft>
                <a:spcPts val="0"/>
              </a:spcAft>
              <a:buNone/>
            </a:pPr>
            <a:r>
              <a:rPr lang="fr"/>
              <a:t>un nouvel assignment</a:t>
            </a:r>
            <a:endParaRPr/>
          </a:p>
        </p:txBody>
      </p:sp>
      <p:sp>
        <p:nvSpPr>
          <p:cNvPr id="661" name="Google Shape;661;p104"/>
          <p:cNvSpPr txBox="1"/>
          <p:nvPr>
            <p:ph idx="1" type="body"/>
          </p:nvPr>
        </p:nvSpPr>
        <p:spPr>
          <a:xfrm>
            <a:off x="311700" y="1337150"/>
            <a:ext cx="8520600" cy="323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 et aussi les propriétés utilisées en binding bi-directionnel dans le formulaire...</a:t>
            </a:r>
            <a:endParaRPr/>
          </a:p>
        </p:txBody>
      </p:sp>
      <p:pic>
        <p:nvPicPr>
          <p:cNvPr id="662" name="Google Shape;662;p104"/>
          <p:cNvPicPr preferRelativeResize="0"/>
          <p:nvPr/>
        </p:nvPicPr>
        <p:blipFill>
          <a:blip r:embed="rId3">
            <a:alphaModFix/>
          </a:blip>
          <a:stretch>
            <a:fillRect/>
          </a:stretch>
        </p:blipFill>
        <p:spPr>
          <a:xfrm>
            <a:off x="1147442" y="0"/>
            <a:ext cx="6849117" cy="5143500"/>
          </a:xfrm>
          <a:prstGeom prst="rect">
            <a:avLst/>
          </a:prstGeom>
          <a:noFill/>
          <a:ln>
            <a:noFill/>
          </a:ln>
        </p:spPr>
      </p:pic>
      <p:pic>
        <p:nvPicPr>
          <p:cNvPr id="663" name="Google Shape;663;p104"/>
          <p:cNvPicPr preferRelativeResize="0"/>
          <p:nvPr/>
        </p:nvPicPr>
        <p:blipFill>
          <a:blip r:embed="rId4">
            <a:alphaModFix/>
          </a:blip>
          <a:stretch>
            <a:fillRect/>
          </a:stretch>
        </p:blipFill>
        <p:spPr>
          <a:xfrm>
            <a:off x="1074600" y="0"/>
            <a:ext cx="7299600" cy="52959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1">
                                            <p:txEl>
                                              <p:pRg end="0" st="0"/>
                                            </p:txEl>
                                          </p:spTgt>
                                        </p:tgtEl>
                                        <p:attrNameLst>
                                          <p:attrName>style.visibility</p:attrName>
                                        </p:attrNameLst>
                                      </p:cBhvr>
                                      <p:to>
                                        <p:strVal val="visible"/>
                                      </p:to>
                                    </p:set>
                                    <p:animEffect filter="fade" transition="in">
                                      <p:cBhvr>
                                        <p:cTn dur="1000"/>
                                        <p:tgtEl>
                                          <p:spTgt spid="6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Quatrième étape : on déplace la classe CSS .form</a:t>
            </a:r>
            <a:endParaRPr/>
          </a:p>
        </p:txBody>
      </p:sp>
      <p:sp>
        <p:nvSpPr>
          <p:cNvPr id="669" name="Google Shape;669;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 du CSS du composant père vers le CSS du nouveau composant</a:t>
            </a:r>
            <a:endParaRPr/>
          </a:p>
          <a:p>
            <a:pPr indent="0" lvl="0" marL="0" rtl="0" algn="l">
              <a:spcBef>
                <a:spcPts val="1600"/>
              </a:spcBef>
              <a:spcAft>
                <a:spcPts val="0"/>
              </a:spcAft>
              <a:buNone/>
            </a:pPr>
            <a:r>
              <a:rPr lang="fr"/>
              <a:t>On supprime le [disabled] qu’on s’était amusé à ajouter pour illustrer le binding…</a:t>
            </a:r>
            <a:endParaRPr/>
          </a:p>
          <a:p>
            <a:pPr indent="0" lvl="0" marL="0" rtl="0" algn="l">
              <a:spcBef>
                <a:spcPts val="1600"/>
              </a:spcBef>
              <a:spcAft>
                <a:spcPts val="0"/>
              </a:spcAft>
              <a:buNone/>
            </a:pPr>
            <a:r>
              <a:rPr lang="fr"/>
              <a:t>On ajoute un import vers </a:t>
            </a:r>
            <a:r>
              <a:rPr b="1" lang="fr">
                <a:solidFill>
                  <a:srgbClr val="FFFFFF"/>
                </a:solidFill>
                <a:latin typeface="Courier New"/>
                <a:ea typeface="Courier New"/>
                <a:cs typeface="Courier New"/>
                <a:sym typeface="Courier New"/>
              </a:rPr>
              <a:t>../assignment.model.ts</a:t>
            </a:r>
            <a:endParaRPr b="1">
              <a:solidFill>
                <a:srgbClr val="FFFFFF"/>
              </a:solidFill>
              <a:latin typeface="Courier New"/>
              <a:ea typeface="Courier New"/>
              <a:cs typeface="Courier New"/>
              <a:sym typeface="Courier New"/>
            </a:endParaRPr>
          </a:p>
          <a:p>
            <a:pPr indent="0" lvl="0" marL="0" rtl="0" algn="l">
              <a:spcBef>
                <a:spcPts val="1600"/>
              </a:spcBef>
              <a:spcAft>
                <a:spcPts val="1600"/>
              </a:spcAft>
              <a:buNone/>
            </a:pPr>
            <a:r>
              <a:rPr lang="fr"/>
              <a:t>Et on va regarder ce que cela donne….</a:t>
            </a:r>
            <a:endParaRPr/>
          </a:p>
        </p:txBody>
      </p:sp>
      <p:pic>
        <p:nvPicPr>
          <p:cNvPr id="670" name="Google Shape;670;p105"/>
          <p:cNvPicPr preferRelativeResize="0"/>
          <p:nvPr/>
        </p:nvPicPr>
        <p:blipFill>
          <a:blip r:embed="rId3">
            <a:alphaModFix/>
          </a:blip>
          <a:stretch>
            <a:fillRect/>
          </a:stretch>
        </p:blipFill>
        <p:spPr>
          <a:xfrm>
            <a:off x="1446031" y="42500"/>
            <a:ext cx="6389688"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xEl>
                                              <p:pRg end="0" st="0"/>
                                            </p:txEl>
                                          </p:spTgt>
                                        </p:tgtEl>
                                        <p:attrNameLst>
                                          <p:attrName>style.visibility</p:attrName>
                                        </p:attrNameLst>
                                      </p:cBhvr>
                                      <p:to>
                                        <p:strVal val="visible"/>
                                      </p:to>
                                    </p:set>
                                    <p:animEffect filter="fade" transition="in">
                                      <p:cBhvr>
                                        <p:cTn dur="1000"/>
                                        <p:tgtEl>
                                          <p:spTgt spid="6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xEl>
                                              <p:pRg end="1" st="1"/>
                                            </p:txEl>
                                          </p:spTgt>
                                        </p:tgtEl>
                                        <p:attrNameLst>
                                          <p:attrName>style.visibility</p:attrName>
                                        </p:attrNameLst>
                                      </p:cBhvr>
                                      <p:to>
                                        <p:strVal val="visible"/>
                                      </p:to>
                                    </p:set>
                                    <p:animEffect filter="fade" transition="in">
                                      <p:cBhvr>
                                        <p:cTn dur="1000"/>
                                        <p:tgtEl>
                                          <p:spTgt spid="6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xEl>
                                              <p:pRg end="2" st="2"/>
                                            </p:txEl>
                                          </p:spTgt>
                                        </p:tgtEl>
                                        <p:attrNameLst>
                                          <p:attrName>style.visibility</p:attrName>
                                        </p:attrNameLst>
                                      </p:cBhvr>
                                      <p:to>
                                        <p:strVal val="visible"/>
                                      </p:to>
                                    </p:set>
                                    <p:animEffect filter="fade" transition="in">
                                      <p:cBhvr>
                                        <p:cTn dur="1000"/>
                                        <p:tgtEl>
                                          <p:spTgt spid="6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xEl>
                                              <p:pRg end="3" st="3"/>
                                            </p:txEl>
                                          </p:spTgt>
                                        </p:tgtEl>
                                        <p:attrNameLst>
                                          <p:attrName>style.visibility</p:attrName>
                                        </p:attrNameLst>
                                      </p:cBhvr>
                                      <p:to>
                                        <p:strVal val="visible"/>
                                      </p:to>
                                    </p:set>
                                    <p:animEffect filter="fade" transition="in">
                                      <p:cBhvr>
                                        <p:cTn dur="1000"/>
                                        <p:tgtEl>
                                          <p:spTgt spid="6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a bien un problème…	</a:t>
            </a:r>
            <a:endParaRPr/>
          </a:p>
        </p:txBody>
      </p:sp>
      <p:sp>
        <p:nvSpPr>
          <p:cNvPr id="676" name="Google Shape;676;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En fait on ne peut </a:t>
            </a:r>
            <a:r>
              <a:rPr lang="fr"/>
              <a:t>accéder</a:t>
            </a:r>
            <a:r>
              <a:rPr lang="fr"/>
              <a:t> dans le composant fils au tableau des assignments qui est dans le composant père. Comment faire ?</a:t>
            </a:r>
            <a:endParaRPr/>
          </a:p>
          <a:p>
            <a:pPr indent="0" lvl="0" marL="0" rtl="0" algn="l">
              <a:spcBef>
                <a:spcPts val="1600"/>
              </a:spcBef>
              <a:spcAft>
                <a:spcPts val="0"/>
              </a:spcAft>
              <a:buNone/>
            </a:pPr>
            <a:r>
              <a:rPr lang="fr"/>
              <a:t>Avant de faire ça on va un peu arranger l’interface graphique en ajoutant un bouton “Ajouter Devoir” en haut de la fenêtre:</a:t>
            </a:r>
            <a:endParaRPr/>
          </a:p>
          <a:p>
            <a:pPr indent="-342900" lvl="0" marL="457200" rtl="0" algn="l">
              <a:spcBef>
                <a:spcPts val="1600"/>
              </a:spcBef>
              <a:spcAft>
                <a:spcPts val="0"/>
              </a:spcAft>
              <a:buSzPts val="1800"/>
              <a:buChar char="●"/>
            </a:pPr>
            <a:r>
              <a:rPr lang="fr"/>
              <a:t>Par défaut on voit la liste des assignments et le détail de l’un d’eux</a:t>
            </a:r>
            <a:endParaRPr/>
          </a:p>
          <a:p>
            <a:pPr indent="-342900" lvl="0" marL="457200" rtl="0" algn="l">
              <a:spcBef>
                <a:spcPts val="0"/>
              </a:spcBef>
              <a:spcAft>
                <a:spcPts val="0"/>
              </a:spcAft>
              <a:buSzPts val="1800"/>
              <a:buChar char="●"/>
            </a:pPr>
            <a:r>
              <a:rPr lang="fr"/>
              <a:t>Si on clique le nouveau bouton on verra à la place le formulaire d’ajout, et plus la liste…</a:t>
            </a:r>
            <a:endParaRPr/>
          </a:p>
          <a:p>
            <a:pPr indent="-342900" lvl="0" marL="457200" rtl="0" algn="l">
              <a:spcBef>
                <a:spcPts val="0"/>
              </a:spcBef>
              <a:spcAft>
                <a:spcPts val="0"/>
              </a:spcAft>
              <a:buSzPts val="1800"/>
              <a:buChar char="●"/>
            </a:pPr>
            <a:r>
              <a:rPr lang="fr"/>
              <a:t>Faisons cela avant de revenir sur le problème de l’accès au tableau des assignments...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0" st="0"/>
                                            </p:txEl>
                                          </p:spTgt>
                                        </p:tgtEl>
                                        <p:attrNameLst>
                                          <p:attrName>style.visibility</p:attrName>
                                        </p:attrNameLst>
                                      </p:cBhvr>
                                      <p:to>
                                        <p:strVal val="visible"/>
                                      </p:to>
                                    </p:set>
                                    <p:animEffect filter="fade" transition="in">
                                      <p:cBhvr>
                                        <p:cTn dur="1000"/>
                                        <p:tgtEl>
                                          <p:spTgt spid="6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1" st="1"/>
                                            </p:txEl>
                                          </p:spTgt>
                                        </p:tgtEl>
                                        <p:attrNameLst>
                                          <p:attrName>style.visibility</p:attrName>
                                        </p:attrNameLst>
                                      </p:cBhvr>
                                      <p:to>
                                        <p:strVal val="visible"/>
                                      </p:to>
                                    </p:set>
                                    <p:animEffect filter="fade" transition="in">
                                      <p:cBhvr>
                                        <p:cTn dur="1000"/>
                                        <p:tgtEl>
                                          <p:spTgt spid="6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2" st="2"/>
                                            </p:txEl>
                                          </p:spTgt>
                                        </p:tgtEl>
                                        <p:attrNameLst>
                                          <p:attrName>style.visibility</p:attrName>
                                        </p:attrNameLst>
                                      </p:cBhvr>
                                      <p:to>
                                        <p:strVal val="visible"/>
                                      </p:to>
                                    </p:set>
                                    <p:animEffect filter="fade" transition="in">
                                      <p:cBhvr>
                                        <p:cTn dur="1000"/>
                                        <p:tgtEl>
                                          <p:spTgt spid="6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3" st="3"/>
                                            </p:txEl>
                                          </p:spTgt>
                                        </p:tgtEl>
                                        <p:attrNameLst>
                                          <p:attrName>style.visibility</p:attrName>
                                        </p:attrNameLst>
                                      </p:cBhvr>
                                      <p:to>
                                        <p:strVal val="visible"/>
                                      </p:to>
                                    </p:set>
                                    <p:animEffect filter="fade" transition="in">
                                      <p:cBhvr>
                                        <p:cTn dur="1000"/>
                                        <p:tgtEl>
                                          <p:spTgt spid="6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4" st="4"/>
                                            </p:txEl>
                                          </p:spTgt>
                                        </p:tgtEl>
                                        <p:attrNameLst>
                                          <p:attrName>style.visibility</p:attrName>
                                        </p:attrNameLst>
                                      </p:cBhvr>
                                      <p:to>
                                        <p:strVal val="visible"/>
                                      </p:to>
                                    </p:set>
                                    <p:animEffect filter="fade" transition="in">
                                      <p:cBhvr>
                                        <p:cTn dur="1000"/>
                                        <p:tgtEl>
                                          <p:spTgt spid="67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Dans le template du père...</a:t>
            </a:r>
            <a:endParaRPr/>
          </a:p>
        </p:txBody>
      </p:sp>
      <p:sp>
        <p:nvSpPr>
          <p:cNvPr id="682" name="Google Shape;682;p1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fr" sz="1400">
                <a:solidFill>
                  <a:srgbClr val="800000"/>
                </a:solidFill>
                <a:highlight>
                  <a:srgbClr val="FFFFFF"/>
                </a:highlight>
                <a:latin typeface="Courier New"/>
                <a:ea typeface="Courier New"/>
                <a:cs typeface="Courier New"/>
                <a:sym typeface="Courier New"/>
              </a:rPr>
              <a:t>&lt;button</a:t>
            </a:r>
            <a:r>
              <a:rPr b="1" lang="fr" sz="1400">
                <a:solidFill>
                  <a:srgbClr val="000000"/>
                </a:solidFill>
                <a:highlight>
                  <a:srgbClr val="FFFFFF"/>
                </a:highlight>
                <a:latin typeface="Courier New"/>
                <a:ea typeface="Courier New"/>
                <a:cs typeface="Courier New"/>
                <a:sym typeface="Courier New"/>
              </a:rPr>
              <a:t> </a:t>
            </a:r>
            <a:r>
              <a:rPr b="1" lang="fr" sz="1400">
                <a:solidFill>
                  <a:srgbClr val="FF0000"/>
                </a:solidFill>
                <a:highlight>
                  <a:srgbClr val="FFFFFF"/>
                </a:highlight>
                <a:latin typeface="Courier New"/>
                <a:ea typeface="Courier New"/>
                <a:cs typeface="Courier New"/>
                <a:sym typeface="Courier New"/>
              </a:rPr>
              <a:t>mat-flat-button</a:t>
            </a:r>
            <a:r>
              <a:rPr b="1" lang="fr" sz="1400">
                <a:solidFill>
                  <a:srgbClr val="000000"/>
                </a:solidFill>
                <a:highlight>
                  <a:srgbClr val="FFFFFF"/>
                </a:highlight>
                <a:latin typeface="Courier New"/>
                <a:ea typeface="Courier New"/>
                <a:cs typeface="Courier New"/>
                <a:sym typeface="Courier New"/>
              </a:rPr>
              <a:t> </a:t>
            </a:r>
            <a:r>
              <a:rPr b="1" lang="fr" sz="1400">
                <a:solidFill>
                  <a:srgbClr val="FF0000"/>
                </a:solidFill>
                <a:highlight>
                  <a:srgbClr val="FFFFFF"/>
                </a:highlight>
                <a:latin typeface="Courier New"/>
                <a:ea typeface="Courier New"/>
                <a:cs typeface="Courier New"/>
                <a:sym typeface="Courier New"/>
              </a:rPr>
              <a:t>color</a:t>
            </a:r>
            <a:r>
              <a:rPr b="1" lang="fr" sz="1400">
                <a:solidFill>
                  <a:srgbClr val="000000"/>
                </a:solidFill>
                <a:highlight>
                  <a:srgbClr val="FFFFFF"/>
                </a:highlight>
                <a:latin typeface="Courier New"/>
                <a:ea typeface="Courier New"/>
                <a:cs typeface="Courier New"/>
                <a:sym typeface="Courier New"/>
              </a:rPr>
              <a:t>=</a:t>
            </a:r>
            <a:r>
              <a:rPr b="1" lang="fr" sz="1400">
                <a:solidFill>
                  <a:srgbClr val="0000FF"/>
                </a:solidFill>
                <a:highlight>
                  <a:srgbClr val="FFFFFF"/>
                </a:highlight>
                <a:latin typeface="Courier New"/>
                <a:ea typeface="Courier New"/>
                <a:cs typeface="Courier New"/>
                <a:sym typeface="Courier New"/>
              </a:rPr>
              <a:t>"accent"</a:t>
            </a:r>
            <a:endParaRPr b="1" sz="1400">
              <a:solidFill>
                <a:srgbClr val="0000FF"/>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1400">
                <a:solidFill>
                  <a:srgbClr val="000000"/>
                </a:solidFill>
                <a:highlight>
                  <a:srgbClr val="FFFFFF"/>
                </a:highlight>
                <a:latin typeface="Courier New"/>
                <a:ea typeface="Courier New"/>
                <a:cs typeface="Courier New"/>
                <a:sym typeface="Courier New"/>
              </a:rPr>
              <a:t>       </a:t>
            </a:r>
            <a:r>
              <a:rPr b="1" lang="fr" sz="1400">
                <a:solidFill>
                  <a:srgbClr val="FF0000"/>
                </a:solidFill>
                <a:highlight>
                  <a:srgbClr val="FFFFFF"/>
                </a:highlight>
                <a:latin typeface="Courier New"/>
                <a:ea typeface="Courier New"/>
                <a:cs typeface="Courier New"/>
                <a:sym typeface="Courier New"/>
              </a:rPr>
              <a:t>(click)</a:t>
            </a:r>
            <a:r>
              <a:rPr b="1" lang="fr" sz="1400">
                <a:solidFill>
                  <a:srgbClr val="000000"/>
                </a:solidFill>
                <a:highlight>
                  <a:srgbClr val="FFFFFF"/>
                </a:highlight>
                <a:latin typeface="Courier New"/>
                <a:ea typeface="Courier New"/>
                <a:cs typeface="Courier New"/>
                <a:sym typeface="Courier New"/>
              </a:rPr>
              <a:t>=</a:t>
            </a:r>
            <a:r>
              <a:rPr b="1" lang="fr" sz="1400">
                <a:solidFill>
                  <a:srgbClr val="0000FF"/>
                </a:solidFill>
                <a:highlight>
                  <a:srgbClr val="FFFFFF"/>
                </a:highlight>
                <a:latin typeface="Courier New"/>
                <a:ea typeface="Courier New"/>
                <a:cs typeface="Courier New"/>
                <a:sym typeface="Courier New"/>
              </a:rPr>
              <a:t>"onAddAssignmentBtnClick()"</a:t>
            </a:r>
            <a:endParaRPr b="1" sz="1400">
              <a:solidFill>
                <a:srgbClr val="0000FF"/>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fr" sz="1400">
                <a:solidFill>
                  <a:srgbClr val="800000"/>
                </a:solidFill>
                <a:highlight>
                  <a:srgbClr val="FFFFFF"/>
                </a:highlight>
                <a:latin typeface="Courier New"/>
                <a:ea typeface="Courier New"/>
                <a:cs typeface="Courier New"/>
                <a:sym typeface="Courier New"/>
              </a:rPr>
              <a:t>&gt;</a:t>
            </a:r>
            <a:r>
              <a:rPr lang="fr" sz="1400">
                <a:solidFill>
                  <a:srgbClr val="000000"/>
                </a:solidFill>
                <a:highlight>
                  <a:srgbClr val="FFFFFF"/>
                </a:highlight>
                <a:latin typeface="Courier New"/>
                <a:ea typeface="Courier New"/>
                <a:cs typeface="Courier New"/>
                <a:sym typeface="Courier New"/>
              </a:rPr>
              <a:t>   Ajouter Assignment</a:t>
            </a:r>
            <a:endParaRPr sz="1400">
              <a:solidFill>
                <a:srgbClr val="0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1400">
                <a:solidFill>
                  <a:srgbClr val="800000"/>
                </a:solidFill>
                <a:highlight>
                  <a:srgbClr val="FFFFFF"/>
                </a:highlight>
                <a:latin typeface="Courier New"/>
                <a:ea typeface="Courier New"/>
                <a:cs typeface="Courier New"/>
                <a:sym typeface="Courier New"/>
              </a:rPr>
              <a:t>&lt;/button&gt;</a:t>
            </a:r>
            <a:endParaRPr sz="14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1400">
                <a:solidFill>
                  <a:srgbClr val="800000"/>
                </a:solidFill>
                <a:highlight>
                  <a:srgbClr val="FFFFFF"/>
                </a:highlight>
                <a:latin typeface="Courier New"/>
                <a:ea typeface="Courier New"/>
                <a:cs typeface="Courier New"/>
                <a:sym typeface="Courier New"/>
              </a:rPr>
              <a:t>&lt;mat-list</a:t>
            </a:r>
            <a:r>
              <a:rPr lang="fr" sz="1400">
                <a:solidFill>
                  <a:srgbClr val="000000"/>
                </a:solidFill>
                <a:highlight>
                  <a:srgbClr val="FFFFFF"/>
                </a:highlight>
                <a:latin typeface="Courier New"/>
                <a:ea typeface="Courier New"/>
                <a:cs typeface="Courier New"/>
                <a:sym typeface="Courier New"/>
              </a:rPr>
              <a:t> </a:t>
            </a:r>
            <a:r>
              <a:rPr lang="fr" sz="1400">
                <a:solidFill>
                  <a:srgbClr val="FF0000"/>
                </a:solidFill>
                <a:highlight>
                  <a:srgbClr val="FFFFFF"/>
                </a:highlight>
                <a:latin typeface="Courier New"/>
                <a:ea typeface="Courier New"/>
                <a:cs typeface="Courier New"/>
                <a:sym typeface="Courier New"/>
              </a:rPr>
              <a:t>*ngFor</a:t>
            </a:r>
            <a:r>
              <a:rPr lang="fr" sz="1400">
                <a:solidFill>
                  <a:srgbClr val="000000"/>
                </a:solidFill>
                <a:highlight>
                  <a:srgbClr val="FFFFFF"/>
                </a:highlight>
                <a:latin typeface="Courier New"/>
                <a:ea typeface="Courier New"/>
                <a:cs typeface="Courier New"/>
                <a:sym typeface="Courier New"/>
              </a:rPr>
              <a:t>=</a:t>
            </a:r>
            <a:r>
              <a:rPr lang="fr" sz="1400">
                <a:solidFill>
                  <a:srgbClr val="0000FF"/>
                </a:solidFill>
                <a:highlight>
                  <a:srgbClr val="FFFFFF"/>
                </a:highlight>
                <a:latin typeface="Courier New"/>
                <a:ea typeface="Courier New"/>
                <a:cs typeface="Courier New"/>
                <a:sym typeface="Courier New"/>
              </a:rPr>
              <a:t>"let assignment of assignments"</a:t>
            </a:r>
            <a:r>
              <a:rPr lang="fr" sz="1400">
                <a:solidFill>
                  <a:srgbClr val="800000"/>
                </a:solidFill>
                <a:highlight>
                  <a:srgbClr val="FFFFFF"/>
                </a:highlight>
                <a:latin typeface="Courier New"/>
                <a:ea typeface="Courier New"/>
                <a:cs typeface="Courier New"/>
                <a:sym typeface="Courier New"/>
              </a:rPr>
              <a:t>&gt;</a:t>
            </a:r>
            <a:endParaRPr sz="1400">
              <a:solidFill>
                <a:srgbClr val="800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fr" sz="1400">
                <a:solidFill>
                  <a:srgbClr val="800000"/>
                </a:solidFill>
                <a:highlight>
                  <a:srgbClr val="FFFFFF"/>
                </a:highlight>
                <a:latin typeface="Courier New"/>
                <a:ea typeface="Courier New"/>
                <a:cs typeface="Courier New"/>
                <a:sym typeface="Courier New"/>
              </a:rPr>
              <a:t>...</a:t>
            </a:r>
            <a:endParaRPr sz="1400">
              <a:solidFill>
                <a:srgbClr val="800000"/>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0" st="0"/>
                                            </p:txEl>
                                          </p:spTgt>
                                        </p:tgtEl>
                                        <p:attrNameLst>
                                          <p:attrName>style.visibility</p:attrName>
                                        </p:attrNameLst>
                                      </p:cBhvr>
                                      <p:to>
                                        <p:strVal val="visible"/>
                                      </p:to>
                                    </p:set>
                                    <p:animEffect filter="fade" transition="in">
                                      <p:cBhvr>
                                        <p:cTn dur="1000"/>
                                        <p:tgtEl>
                                          <p:spTgt spid="6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1" st="1"/>
                                            </p:txEl>
                                          </p:spTgt>
                                        </p:tgtEl>
                                        <p:attrNameLst>
                                          <p:attrName>style.visibility</p:attrName>
                                        </p:attrNameLst>
                                      </p:cBhvr>
                                      <p:to>
                                        <p:strVal val="visible"/>
                                      </p:to>
                                    </p:set>
                                    <p:animEffect filter="fade" transition="in">
                                      <p:cBhvr>
                                        <p:cTn dur="1000"/>
                                        <p:tgtEl>
                                          <p:spTgt spid="6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2" st="2"/>
                                            </p:txEl>
                                          </p:spTgt>
                                        </p:tgtEl>
                                        <p:attrNameLst>
                                          <p:attrName>style.visibility</p:attrName>
                                        </p:attrNameLst>
                                      </p:cBhvr>
                                      <p:to>
                                        <p:strVal val="visible"/>
                                      </p:to>
                                    </p:set>
                                    <p:animEffect filter="fade" transition="in">
                                      <p:cBhvr>
                                        <p:cTn dur="1000"/>
                                        <p:tgtEl>
                                          <p:spTgt spid="6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3" st="3"/>
                                            </p:txEl>
                                          </p:spTgt>
                                        </p:tgtEl>
                                        <p:attrNameLst>
                                          <p:attrName>style.visibility</p:attrName>
                                        </p:attrNameLst>
                                      </p:cBhvr>
                                      <p:to>
                                        <p:strVal val="visible"/>
                                      </p:to>
                                    </p:set>
                                    <p:animEffect filter="fade" transition="in">
                                      <p:cBhvr>
                                        <p:cTn dur="1000"/>
                                        <p:tgtEl>
                                          <p:spTgt spid="6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4" st="4"/>
                                            </p:txEl>
                                          </p:spTgt>
                                        </p:tgtEl>
                                        <p:attrNameLst>
                                          <p:attrName>style.visibility</p:attrName>
                                        </p:attrNameLst>
                                      </p:cBhvr>
                                      <p:to>
                                        <p:strVal val="visible"/>
                                      </p:to>
                                    </p:set>
                                    <p:animEffect filter="fade" transition="in">
                                      <p:cBhvr>
                                        <p:cTn dur="1000"/>
                                        <p:tgtEl>
                                          <p:spTgt spid="6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5" st="5"/>
                                            </p:txEl>
                                          </p:spTgt>
                                        </p:tgtEl>
                                        <p:attrNameLst>
                                          <p:attrName>style.visibility</p:attrName>
                                        </p:attrNameLst>
                                      </p:cBhvr>
                                      <p:to>
                                        <p:strVal val="visible"/>
                                      </p:to>
                                    </p:set>
                                    <p:animEffect filter="fade" transition="in">
                                      <p:cBhvr>
                                        <p:cTn dur="1000"/>
                                        <p:tgtEl>
                                          <p:spTgt spid="6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6" st="6"/>
                                            </p:txEl>
                                          </p:spTgt>
                                        </p:tgtEl>
                                        <p:attrNameLst>
                                          <p:attrName>style.visibility</p:attrName>
                                        </p:attrNameLst>
                                      </p:cBhvr>
                                      <p:to>
                                        <p:strVal val="visible"/>
                                      </p:to>
                                    </p:set>
                                    <p:animEffect filter="fade" transition="in">
                                      <p:cBhvr>
                                        <p:cTn dur="1000"/>
                                        <p:tgtEl>
                                          <p:spTgt spid="68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Dans le fichier TypeScript du père</a:t>
            </a:r>
            <a:endParaRPr/>
          </a:p>
        </p:txBody>
      </p:sp>
      <p:sp>
        <p:nvSpPr>
          <p:cNvPr id="688" name="Google Shape;688;p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Une nouvelle propriété :</a:t>
            </a:r>
            <a:br>
              <a:rPr lang="fr"/>
            </a:br>
            <a:br>
              <a:rPr lang="fr"/>
            </a:br>
            <a:r>
              <a:rPr lang="fr" sz="1700">
                <a:solidFill>
                  <a:srgbClr val="000000"/>
                </a:solidFill>
                <a:highlight>
                  <a:srgbClr val="FFFFFF"/>
                </a:highlight>
                <a:latin typeface="Courier New"/>
                <a:ea typeface="Courier New"/>
                <a:cs typeface="Courier New"/>
                <a:sym typeface="Courier New"/>
              </a:rPr>
              <a:t> formVisible = </a:t>
            </a:r>
            <a:r>
              <a:rPr lang="fr" sz="1700">
                <a:solidFill>
                  <a:srgbClr val="0000FF"/>
                </a:solidFill>
                <a:highlight>
                  <a:srgbClr val="FFFFFF"/>
                </a:highlight>
                <a:latin typeface="Courier New"/>
                <a:ea typeface="Courier New"/>
                <a:cs typeface="Courier New"/>
                <a:sym typeface="Courier New"/>
              </a:rPr>
              <a:t>false</a:t>
            </a:r>
            <a:r>
              <a:rPr lang="fr" sz="1700">
                <a:solidFill>
                  <a:srgbClr val="000000"/>
                </a:solidFill>
                <a:highlight>
                  <a:srgbClr val="FFFFFF"/>
                </a:highlight>
                <a:latin typeface="Courier New"/>
                <a:ea typeface="Courier New"/>
                <a:cs typeface="Courier New"/>
                <a:sym typeface="Courier New"/>
              </a:rPr>
              <a:t>;</a:t>
            </a:r>
            <a:endParaRPr/>
          </a:p>
          <a:p>
            <a:pPr indent="0" lvl="0" marL="0" rtl="0" algn="l">
              <a:spcBef>
                <a:spcPts val="1600"/>
              </a:spcBef>
              <a:spcAft>
                <a:spcPts val="0"/>
              </a:spcAft>
              <a:buNone/>
            </a:pPr>
            <a:r>
              <a:rPr lang="fr"/>
              <a:t>Un nouvelle méthode :</a:t>
            </a:r>
            <a:br>
              <a:rPr lang="fr"/>
            </a:br>
            <a:endParaRPr sz="900">
              <a:solidFill>
                <a:srgbClr val="000000"/>
              </a:solidFill>
              <a:highlight>
                <a:srgbClr val="FFFFFF"/>
              </a:highlight>
              <a:latin typeface="Courier New"/>
              <a:ea typeface="Courier New"/>
              <a:cs typeface="Courier New"/>
              <a:sym typeface="Courier New"/>
            </a:endParaRPr>
          </a:p>
          <a:p>
            <a:pPr indent="0" lvl="0" marL="0" rtl="0" algn="l">
              <a:spcBef>
                <a:spcPts val="1600"/>
              </a:spcBef>
              <a:spcAft>
                <a:spcPts val="0"/>
              </a:spcAft>
              <a:buNone/>
            </a:pPr>
            <a:r>
              <a:rPr lang="fr" sz="1700">
                <a:solidFill>
                  <a:srgbClr val="000000"/>
                </a:solidFill>
                <a:highlight>
                  <a:srgbClr val="FFFFFF"/>
                </a:highlight>
                <a:latin typeface="Courier New"/>
                <a:ea typeface="Courier New"/>
                <a:cs typeface="Courier New"/>
                <a:sym typeface="Courier New"/>
              </a:rPr>
              <a:t>onAddAssignmentBtnClick() {</a:t>
            </a:r>
            <a:br>
              <a:rPr lang="fr" sz="1700">
                <a:solidFill>
                  <a:srgbClr val="000000"/>
                </a:solidFill>
                <a:highlight>
                  <a:srgbClr val="FFFFFF"/>
                </a:highlight>
                <a:latin typeface="Courier New"/>
                <a:ea typeface="Courier New"/>
                <a:cs typeface="Courier New"/>
                <a:sym typeface="Courier New"/>
              </a:rPr>
            </a:br>
            <a:r>
              <a:rPr lang="fr" sz="1700">
                <a:solidFill>
                  <a:srgbClr val="000000"/>
                </a:solidFill>
                <a:highlight>
                  <a:srgbClr val="FFFFFF"/>
                </a:highlight>
                <a:latin typeface="Courier New"/>
                <a:ea typeface="Courier New"/>
                <a:cs typeface="Courier New"/>
                <a:sym typeface="Courier New"/>
              </a:rPr>
              <a:t>	</a:t>
            </a:r>
            <a:r>
              <a:rPr lang="fr" sz="1700">
                <a:solidFill>
                  <a:srgbClr val="0000FF"/>
                </a:solidFill>
                <a:highlight>
                  <a:srgbClr val="FFFFFF"/>
                </a:highlight>
                <a:latin typeface="Courier New"/>
                <a:ea typeface="Courier New"/>
                <a:cs typeface="Courier New"/>
                <a:sym typeface="Courier New"/>
              </a:rPr>
              <a:t>this</a:t>
            </a:r>
            <a:r>
              <a:rPr lang="fr" sz="1700">
                <a:solidFill>
                  <a:srgbClr val="000000"/>
                </a:solidFill>
                <a:highlight>
                  <a:srgbClr val="FFFFFF"/>
                </a:highlight>
                <a:latin typeface="Courier New"/>
                <a:ea typeface="Courier New"/>
                <a:cs typeface="Courier New"/>
                <a:sym typeface="Courier New"/>
              </a:rPr>
              <a:t>.formVisible = </a:t>
            </a:r>
            <a:r>
              <a:rPr lang="fr" sz="1700">
                <a:solidFill>
                  <a:srgbClr val="0000FF"/>
                </a:solidFill>
                <a:highlight>
                  <a:srgbClr val="FFFFFF"/>
                </a:highlight>
                <a:latin typeface="Courier New"/>
                <a:ea typeface="Courier New"/>
                <a:cs typeface="Courier New"/>
                <a:sym typeface="Courier New"/>
              </a:rPr>
              <a:t>true</a:t>
            </a:r>
            <a:r>
              <a:rPr lang="fr" sz="1700">
                <a:solidFill>
                  <a:srgbClr val="000000"/>
                </a:solidFill>
                <a:highlight>
                  <a:srgbClr val="FFFFFF"/>
                </a:highlight>
                <a:latin typeface="Courier New"/>
                <a:ea typeface="Courier New"/>
                <a:cs typeface="Courier New"/>
                <a:sym typeface="Courier New"/>
              </a:rPr>
              <a:t>;</a:t>
            </a:r>
            <a:br>
              <a:rPr lang="fr" sz="1700">
                <a:solidFill>
                  <a:srgbClr val="000000"/>
                </a:solidFill>
                <a:highlight>
                  <a:srgbClr val="FFFFFF"/>
                </a:highlight>
                <a:latin typeface="Courier New"/>
                <a:ea typeface="Courier New"/>
                <a:cs typeface="Courier New"/>
                <a:sym typeface="Courier New"/>
              </a:rPr>
            </a:br>
            <a:r>
              <a:rPr lang="fr" sz="1700">
                <a:solidFill>
                  <a:srgbClr val="000000"/>
                </a:solidFill>
                <a:highlight>
                  <a:srgbClr val="FFFFFF"/>
                </a:highlight>
                <a:latin typeface="Courier New"/>
                <a:ea typeface="Courier New"/>
                <a:cs typeface="Courier New"/>
                <a:sym typeface="Courier New"/>
              </a:rPr>
              <a:t>}</a:t>
            </a:r>
            <a:endParaRPr sz="2600"/>
          </a:p>
          <a:p>
            <a:pPr indent="0" lvl="0" marL="0" rtl="0" algn="l">
              <a:spcBef>
                <a:spcPts val="160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8">
                                            <p:txEl>
                                              <p:pRg end="0" st="0"/>
                                            </p:txEl>
                                          </p:spTgt>
                                        </p:tgtEl>
                                        <p:attrNameLst>
                                          <p:attrName>style.visibility</p:attrName>
                                        </p:attrNameLst>
                                      </p:cBhvr>
                                      <p:to>
                                        <p:strVal val="visible"/>
                                      </p:to>
                                    </p:set>
                                    <p:animEffect filter="fade" transition="in">
                                      <p:cBhvr>
                                        <p:cTn dur="1000"/>
                                        <p:tgtEl>
                                          <p:spTgt spid="6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8">
                                            <p:txEl>
                                              <p:pRg end="1" st="1"/>
                                            </p:txEl>
                                          </p:spTgt>
                                        </p:tgtEl>
                                        <p:attrNameLst>
                                          <p:attrName>style.visibility</p:attrName>
                                        </p:attrNameLst>
                                      </p:cBhvr>
                                      <p:to>
                                        <p:strVal val="visible"/>
                                      </p:to>
                                    </p:set>
                                    <p:animEffect filter="fade" transition="in">
                                      <p:cBhvr>
                                        <p:cTn dur="1000"/>
                                        <p:tgtEl>
                                          <p:spTgt spid="6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8">
                                            <p:txEl>
                                              <p:pRg end="2" st="2"/>
                                            </p:txEl>
                                          </p:spTgt>
                                        </p:tgtEl>
                                        <p:attrNameLst>
                                          <p:attrName>style.visibility</p:attrName>
                                        </p:attrNameLst>
                                      </p:cBhvr>
                                      <p:to>
                                        <p:strVal val="visible"/>
                                      </p:to>
                                    </p:set>
                                    <p:animEffect filter="fade" transition="in">
                                      <p:cBhvr>
                                        <p:cTn dur="1000"/>
                                        <p:tgtEl>
                                          <p:spTgt spid="6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8">
                                            <p:txEl>
                                              <p:pRg end="3" st="3"/>
                                            </p:txEl>
                                          </p:spTgt>
                                        </p:tgtEl>
                                        <p:attrNameLst>
                                          <p:attrName>style.visibility</p:attrName>
                                        </p:attrNameLst>
                                      </p:cBhvr>
                                      <p:to>
                                        <p:strVal val="visible"/>
                                      </p:to>
                                    </p:set>
                                    <p:animEffect filter="fade" transition="in">
                                      <p:cBhvr>
                                        <p:cTn dur="1000"/>
                                        <p:tgtEl>
                                          <p:spTgt spid="68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09"/>
          <p:cNvSpPr txBox="1"/>
          <p:nvPr>
            <p:ph type="title"/>
          </p:nvPr>
        </p:nvSpPr>
        <p:spPr>
          <a:xfrm>
            <a:off x="311700" y="17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Du coup on peut utiliser ce flag pour montrer / cacher des parties du template</a:t>
            </a:r>
            <a:endParaRPr/>
          </a:p>
        </p:txBody>
      </p:sp>
      <p:sp>
        <p:nvSpPr>
          <p:cNvPr id="694" name="Google Shape;694;p109"/>
          <p:cNvSpPr txBox="1"/>
          <p:nvPr>
            <p:ph idx="1" type="body"/>
          </p:nvPr>
        </p:nvSpPr>
        <p:spPr>
          <a:xfrm>
            <a:off x="311700" y="1215600"/>
            <a:ext cx="8520600" cy="335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On wrappe la liste des assignments dans un &lt;main&gt; (on aurait pu prendre un &lt;div&gt;), et on utilise des </a:t>
            </a:r>
            <a:r>
              <a:rPr b="1" lang="fr">
                <a:solidFill>
                  <a:srgbClr val="FFFFFF"/>
                </a:solidFill>
                <a:latin typeface="Courier New"/>
                <a:ea typeface="Courier New"/>
                <a:cs typeface="Courier New"/>
                <a:sym typeface="Courier New"/>
              </a:rPr>
              <a:t>*ngIf=”formVisible”</a:t>
            </a:r>
            <a:r>
              <a:rPr lang="fr"/>
              <a:t> ou</a:t>
            </a:r>
            <a:r>
              <a:rPr b="1" lang="fr">
                <a:solidFill>
                  <a:srgbClr val="FFFFFF"/>
                </a:solidFill>
                <a:latin typeface="Courier New"/>
                <a:ea typeface="Courier New"/>
                <a:cs typeface="Courier New"/>
                <a:sym typeface="Courier New"/>
              </a:rPr>
              <a:t> *ngIf=”!formVisible”</a:t>
            </a:r>
            <a:r>
              <a:rPr lang="fr"/>
              <a:t> pour régler la visibilité.</a:t>
            </a:r>
            <a:endParaRPr/>
          </a:p>
        </p:txBody>
      </p:sp>
      <p:pic>
        <p:nvPicPr>
          <p:cNvPr id="695" name="Google Shape;695;p109"/>
          <p:cNvPicPr preferRelativeResize="0"/>
          <p:nvPr/>
        </p:nvPicPr>
        <p:blipFill>
          <a:blip r:embed="rId3">
            <a:alphaModFix/>
          </a:blip>
          <a:stretch>
            <a:fillRect/>
          </a:stretch>
        </p:blipFill>
        <p:spPr>
          <a:xfrm>
            <a:off x="1241785" y="0"/>
            <a:ext cx="6422780"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xEl>
                                              <p:pRg end="0" st="0"/>
                                            </p:txEl>
                                          </p:spTgt>
                                        </p:tgtEl>
                                        <p:attrNameLst>
                                          <p:attrName>style.visibility</p:attrName>
                                        </p:attrNameLst>
                                      </p:cBhvr>
                                      <p:to>
                                        <p:strVal val="visible"/>
                                      </p:to>
                                    </p:set>
                                    <p:animEffect filter="fade" transition="in">
                                      <p:cBhvr>
                                        <p:cTn dur="1000"/>
                                        <p:tgtEl>
                                          <p:spTgt spid="6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 communiquer enfant vers père : utilisation de </a:t>
            </a:r>
            <a:r>
              <a:rPr lang="fr">
                <a:latin typeface="Courier New"/>
                <a:ea typeface="Courier New"/>
                <a:cs typeface="Courier New"/>
                <a:sym typeface="Courier New"/>
              </a:rPr>
              <a:t>Output()</a:t>
            </a:r>
            <a:r>
              <a:rPr lang="fr"/>
              <a:t> et d’</a:t>
            </a:r>
            <a:r>
              <a:rPr lang="fr">
                <a:latin typeface="Courier New"/>
                <a:ea typeface="Courier New"/>
                <a:cs typeface="Courier New"/>
                <a:sym typeface="Courier New"/>
              </a:rPr>
              <a:t>EventEmitter</a:t>
            </a:r>
            <a:endParaRPr>
              <a:latin typeface="Courier New"/>
              <a:ea typeface="Courier New"/>
              <a:cs typeface="Courier New"/>
              <a:sym typeface="Courier New"/>
            </a:endParaRPr>
          </a:p>
        </p:txBody>
      </p:sp>
      <p:sp>
        <p:nvSpPr>
          <p:cNvPr id="701" name="Google Shape;701;p110"/>
          <p:cNvSpPr txBox="1"/>
          <p:nvPr>
            <p:ph idx="1" type="body"/>
          </p:nvPr>
        </p:nvSpPr>
        <p:spPr>
          <a:xfrm>
            <a:off x="311700" y="1607300"/>
            <a:ext cx="8520600" cy="2961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fr"/>
              <a:t>Principe : le fils (</a:t>
            </a:r>
            <a:r>
              <a:rPr b="1" lang="fr">
                <a:solidFill>
                  <a:srgbClr val="FFFFFF"/>
                </a:solidFill>
                <a:latin typeface="Courier New"/>
                <a:ea typeface="Courier New"/>
                <a:cs typeface="Courier New"/>
                <a:sym typeface="Courier New"/>
              </a:rPr>
              <a:t>add-assignment</a:t>
            </a:r>
            <a:r>
              <a:rPr lang="fr"/>
              <a:t>) va envoyer un événement (“J’ai ajouté un nouvel Assignment”) vers le père (</a:t>
            </a:r>
            <a:r>
              <a:rPr b="1" lang="fr">
                <a:solidFill>
                  <a:srgbClr val="FFFFFF"/>
                </a:solidFill>
                <a:latin typeface="Courier New"/>
                <a:ea typeface="Courier New"/>
                <a:cs typeface="Courier New"/>
                <a:sym typeface="Courier New"/>
              </a:rPr>
              <a:t>assignments</a:t>
            </a:r>
            <a:r>
              <a:rPr lang="fr"/>
              <a:t>)</a:t>
            </a:r>
            <a:endParaRPr/>
          </a:p>
          <a:p>
            <a:pPr indent="0" lvl="0" marL="0" rtl="0" algn="l">
              <a:spcBef>
                <a:spcPts val="1600"/>
              </a:spcBef>
              <a:spcAft>
                <a:spcPts val="0"/>
              </a:spcAft>
              <a:buNone/>
            </a:pPr>
            <a:r>
              <a:rPr lang="fr"/>
              <a:t>L'événement</a:t>
            </a:r>
            <a:r>
              <a:rPr lang="fr"/>
              <a:t> sera porteur de l’assignment ajouté.</a:t>
            </a:r>
            <a:endParaRPr/>
          </a:p>
          <a:p>
            <a:pPr indent="0" lvl="0" marL="0" rtl="0" algn="l">
              <a:spcBef>
                <a:spcPts val="1600"/>
              </a:spcBef>
              <a:spcAft>
                <a:spcPts val="0"/>
              </a:spcAft>
              <a:buNone/>
            </a:pPr>
            <a:r>
              <a:rPr lang="fr"/>
              <a:t>Le père écoutera cet événement, récupérera le nouvel assignment et le rajoutera à la liste,</a:t>
            </a:r>
            <a:endParaRPr/>
          </a:p>
          <a:p>
            <a:pPr indent="0" lvl="0" marL="0" marR="0" rtl="0" algn="l">
              <a:lnSpc>
                <a:spcPct val="115000"/>
              </a:lnSpc>
              <a:spcBef>
                <a:spcPts val="1600"/>
              </a:spcBef>
              <a:spcAft>
                <a:spcPts val="1600"/>
              </a:spcAft>
              <a:buNone/>
            </a:pPr>
            <a:r>
              <a:rPr lang="fr"/>
              <a:t>Puis on modifiera la valeur de la propriété </a:t>
            </a:r>
            <a:r>
              <a:rPr b="1" lang="fr">
                <a:solidFill>
                  <a:srgbClr val="FFFFFF"/>
                </a:solidFill>
                <a:latin typeface="Courier New"/>
                <a:ea typeface="Courier New"/>
                <a:cs typeface="Courier New"/>
                <a:sym typeface="Courier New"/>
              </a:rPr>
              <a:t>formVisible</a:t>
            </a:r>
            <a:r>
              <a:rPr lang="fr"/>
              <a:t> pour à nouveau montrer la liste des assignments à jour...</a:t>
            </a:r>
            <a:endParaRPr/>
          </a:p>
        </p:txBody>
      </p:sp>
      <p:pic>
        <p:nvPicPr>
          <p:cNvPr id="702" name="Google Shape;702;p110"/>
          <p:cNvPicPr preferRelativeResize="0"/>
          <p:nvPr/>
        </p:nvPicPr>
        <p:blipFill>
          <a:blip r:embed="rId3">
            <a:alphaModFix/>
          </a:blip>
          <a:stretch>
            <a:fillRect/>
          </a:stretch>
        </p:blipFill>
        <p:spPr>
          <a:xfrm>
            <a:off x="2033986" y="0"/>
            <a:ext cx="5076028"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0" st="0"/>
                                            </p:txEl>
                                          </p:spTgt>
                                        </p:tgtEl>
                                        <p:attrNameLst>
                                          <p:attrName>style.visibility</p:attrName>
                                        </p:attrNameLst>
                                      </p:cBhvr>
                                      <p:to>
                                        <p:strVal val="visible"/>
                                      </p:to>
                                    </p:set>
                                    <p:animEffect filter="fade" transition="in">
                                      <p:cBhvr>
                                        <p:cTn dur="1000"/>
                                        <p:tgtEl>
                                          <p:spTgt spid="7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1" st="1"/>
                                            </p:txEl>
                                          </p:spTgt>
                                        </p:tgtEl>
                                        <p:attrNameLst>
                                          <p:attrName>style.visibility</p:attrName>
                                        </p:attrNameLst>
                                      </p:cBhvr>
                                      <p:to>
                                        <p:strVal val="visible"/>
                                      </p:to>
                                    </p:set>
                                    <p:animEffect filter="fade" transition="in">
                                      <p:cBhvr>
                                        <p:cTn dur="1000"/>
                                        <p:tgtEl>
                                          <p:spTgt spid="7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2" st="2"/>
                                            </p:txEl>
                                          </p:spTgt>
                                        </p:tgtEl>
                                        <p:attrNameLst>
                                          <p:attrName>style.visibility</p:attrName>
                                        </p:attrNameLst>
                                      </p:cBhvr>
                                      <p:to>
                                        <p:strVal val="visible"/>
                                      </p:to>
                                    </p:set>
                                    <p:animEffect filter="fade" transition="in">
                                      <p:cBhvr>
                                        <p:cTn dur="1000"/>
                                        <p:tgtEl>
                                          <p:spTgt spid="7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xEl>
                                              <p:pRg end="3" st="3"/>
                                            </p:txEl>
                                          </p:spTgt>
                                        </p:tgtEl>
                                        <p:attrNameLst>
                                          <p:attrName>style.visibility</p:attrName>
                                        </p:attrNameLst>
                                      </p:cBhvr>
                                      <p:to>
                                        <p:strVal val="visible"/>
                                      </p:to>
                                    </p:set>
                                    <p:animEffect filter="fade" transition="in">
                                      <p:cBhvr>
                                        <p:cTn dur="1000"/>
                                        <p:tgtEl>
                                          <p:spTgt spid="7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1"/>
          <p:cNvSpPr txBox="1"/>
          <p:nvPr>
            <p:ph type="title"/>
          </p:nvPr>
        </p:nvSpPr>
        <p:spPr>
          <a:xfrm>
            <a:off x="311700" y="201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Dans le composant père on écoute cet événement</a:t>
            </a:r>
            <a:endParaRPr/>
          </a:p>
        </p:txBody>
      </p:sp>
      <p:sp>
        <p:nvSpPr>
          <p:cNvPr id="708" name="Google Shape;708;p111"/>
          <p:cNvSpPr txBox="1"/>
          <p:nvPr>
            <p:ph idx="1" type="body"/>
          </p:nvPr>
        </p:nvSpPr>
        <p:spPr>
          <a:xfrm>
            <a:off x="311700" y="774601"/>
            <a:ext cx="8520600" cy="7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Dans le template on va écouter ce nouvel événement custom que peut émettre le composant add-assignment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09" name="Google Shape;709;p111"/>
          <p:cNvPicPr preferRelativeResize="0"/>
          <p:nvPr/>
        </p:nvPicPr>
        <p:blipFill>
          <a:blip r:embed="rId3">
            <a:alphaModFix/>
          </a:blip>
          <a:stretch>
            <a:fillRect/>
          </a:stretch>
        </p:blipFill>
        <p:spPr>
          <a:xfrm>
            <a:off x="4088850" y="3675775"/>
            <a:ext cx="4895850" cy="1409700"/>
          </a:xfrm>
          <a:prstGeom prst="rect">
            <a:avLst/>
          </a:prstGeom>
          <a:noFill/>
          <a:ln>
            <a:noFill/>
          </a:ln>
        </p:spPr>
      </p:pic>
      <p:sp>
        <p:nvSpPr>
          <p:cNvPr id="710" name="Google Shape;710;p111"/>
          <p:cNvSpPr txBox="1"/>
          <p:nvPr/>
        </p:nvSpPr>
        <p:spPr>
          <a:xfrm>
            <a:off x="486250" y="3840725"/>
            <a:ext cx="3255000" cy="101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a:solidFill>
                  <a:schemeClr val="lt2"/>
                </a:solidFill>
              </a:rPr>
              <a:t>Puis on va écrire la méthode qui va faire l’ajout. En général les écouteurs, en Angular, commencent par “on” suivi du nom de l'événement :</a:t>
            </a:r>
            <a:endParaRPr>
              <a:solidFill>
                <a:schemeClr val="lt2"/>
              </a:solidFill>
            </a:endParaRPr>
          </a:p>
          <a:p>
            <a:pPr indent="0" lvl="0" marL="0" rtl="0" algn="l">
              <a:lnSpc>
                <a:spcPct val="115000"/>
              </a:lnSpc>
              <a:spcBef>
                <a:spcPts val="1600"/>
              </a:spcBef>
              <a:spcAft>
                <a:spcPts val="0"/>
              </a:spcAft>
              <a:buNone/>
            </a:pPr>
            <a:r>
              <a:t/>
            </a:r>
            <a:endParaRPr>
              <a:solidFill>
                <a:schemeClr val="lt2"/>
              </a:solidFill>
            </a:endParaRPr>
          </a:p>
          <a:p>
            <a:pPr indent="0" lvl="0" marL="0" rtl="0" algn="l">
              <a:spcBef>
                <a:spcPts val="1600"/>
              </a:spcBef>
              <a:spcAft>
                <a:spcPts val="0"/>
              </a:spcAft>
              <a:buNone/>
            </a:pPr>
            <a:r>
              <a:t/>
            </a:r>
            <a:endParaRPr sz="1000"/>
          </a:p>
        </p:txBody>
      </p:sp>
      <p:pic>
        <p:nvPicPr>
          <p:cNvPr id="711" name="Google Shape;711;p111"/>
          <p:cNvPicPr preferRelativeResize="0"/>
          <p:nvPr/>
        </p:nvPicPr>
        <p:blipFill>
          <a:blip r:embed="rId4">
            <a:alphaModFix/>
          </a:blip>
          <a:stretch>
            <a:fillRect/>
          </a:stretch>
        </p:blipFill>
        <p:spPr>
          <a:xfrm>
            <a:off x="382000" y="1481575"/>
            <a:ext cx="6627950" cy="2123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